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14" r:id="rId2"/>
  </p:sldMasterIdLst>
  <p:notesMasterIdLst>
    <p:notesMasterId r:id="rId48"/>
  </p:notesMasterIdLst>
  <p:sldIdLst>
    <p:sldId id="256" r:id="rId3"/>
    <p:sldId id="257" r:id="rId4"/>
    <p:sldId id="281" r:id="rId5"/>
    <p:sldId id="266" r:id="rId6"/>
    <p:sldId id="270" r:id="rId7"/>
    <p:sldId id="358" r:id="rId8"/>
    <p:sldId id="365" r:id="rId9"/>
    <p:sldId id="364" r:id="rId10"/>
    <p:sldId id="348" r:id="rId11"/>
    <p:sldId id="349" r:id="rId12"/>
    <p:sldId id="350" r:id="rId13"/>
    <p:sldId id="362" r:id="rId14"/>
    <p:sldId id="351" r:id="rId15"/>
    <p:sldId id="352" r:id="rId16"/>
    <p:sldId id="353" r:id="rId17"/>
    <p:sldId id="363" r:id="rId18"/>
    <p:sldId id="354" r:id="rId19"/>
    <p:sldId id="355" r:id="rId20"/>
    <p:sldId id="356" r:id="rId21"/>
    <p:sldId id="357" r:id="rId22"/>
    <p:sldId id="359" r:id="rId23"/>
    <p:sldId id="326" r:id="rId24"/>
    <p:sldId id="325" r:id="rId25"/>
    <p:sldId id="317" r:id="rId26"/>
    <p:sldId id="346" r:id="rId27"/>
    <p:sldId id="360" r:id="rId28"/>
    <p:sldId id="327" r:id="rId29"/>
    <p:sldId id="331" r:id="rId30"/>
    <p:sldId id="332" r:id="rId31"/>
    <p:sldId id="333" r:id="rId32"/>
    <p:sldId id="329" r:id="rId33"/>
    <p:sldId id="330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61" r:id="rId46"/>
    <p:sldId id="32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A6039-EEB1-4AE5-96D9-F98D077DB06D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9D0E6-FB69-469C-925F-077F20EB7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2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34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3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38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CD4D-8850-415D-9AB4-7D56D2DD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5B499-D986-4126-8F10-833DACD97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41DA-AC00-46CB-9E43-9EDEE113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0BE6F-0A9A-496C-9D03-A5528FDD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984C-2E72-4255-9BA0-EC09DC0C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6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3FAC-81BE-4140-B129-B9A86F1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27BC-1955-4E7F-B9C4-6A4C5A73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4063-C711-4AA9-BB69-BE004498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31D5-DD49-42C6-80AA-5DA30BD1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FF05-ECED-460C-BD1D-2B3722D1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3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CD9C-D98D-4308-A647-97D497B3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80562-B55B-4F0B-A1EC-E983F2D2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0B8F-C97B-4C41-B290-9770687E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F2F3-DE33-43B9-ADF2-5155528C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67752-08C1-413F-AEBD-BCE8E06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790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3046-4F91-45FE-9A50-A8601AD5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A473-F8CC-4D20-BD70-D795C9426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7FCE-74AB-4656-8406-5C3EEC0DB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6BE4F-D2A6-420A-9B2E-E8F0232A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5BCD-1FDF-43E1-B870-CAF87B46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B2179-F5B7-4427-B9C6-0DBF907F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2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57C7-D2F1-480A-B187-49C806D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8A40-10DB-4A58-AF07-7856229A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A5621-0F13-4A23-8AC1-DF396367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71F05-8EE5-44C8-89BB-CC0D75F6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254A3-8470-467E-8E0E-E3697D9A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DDA2-F86B-4729-A46B-7CCECA2C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5B812-2D69-460F-AA57-90E37348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57B8D-75D2-4197-BD6D-EB16CFA5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46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B32B-19BA-42EB-84BA-544CE8E5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938B8-9235-4E9F-AFEE-D460B1A4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9338-AC7E-4A19-B025-1AFD3AC6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4EF4D-5ACE-42B5-869F-F807C2A9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71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2D1EC-EE94-4030-985E-BBBC7F29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4361-ACC5-4128-9387-74BB0D7C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8379-7C73-4574-99F4-2B249608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8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8224-50AC-492D-B614-F3ACB09D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E61C-94D3-4316-8C63-A957A9D41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0D52D-E4E3-47CF-949A-BC676DF1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366BA-41FC-42E7-92D2-698E7995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DD6EC-88C8-4F65-A2D6-4FA56179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3699-F42B-4B16-97A7-47DDEADB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8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448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2653-9ECD-42B6-B40D-83352510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73B01-EBAC-493F-B950-084AF2720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DD1AC-0B5F-42F1-BB6C-A4DC418E3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7BDC9-75BF-4556-8A4A-26085146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34080-C5CD-4FF3-8378-0E04607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DD57-2E0B-46D2-986D-9E0276F2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326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5B1D-5FCA-4680-B412-6ED16F45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2DFA-C2E3-4487-BD19-B8F75460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ABC6-23ED-4025-B055-0D26E881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4A07-5C10-42E5-82CC-4095E78F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A8DC-0DDA-4E0B-BFDB-4B500E97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545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9448A-98CD-41C8-BA19-8A45C7C3A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7DD20-B64D-4CE8-9F6B-B4403610E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49E7-9678-4A03-BA8F-6FF2F7D4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7A07-90D5-4FB2-AB05-EAC74B52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B47F-75D1-4AE6-B1BE-50B10A43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58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09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31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7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8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98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F31F2-675E-4258-8328-0E74883F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C87ED-9C12-44B7-8564-E75C4EF2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B1D5-D58C-478E-8845-0CF865C18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AB63-CB23-4DC8-B548-EDF8302AD2F4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BC64-EBE8-4E3E-B990-5EA8C248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11C14-DDB4-49A7-B65A-1C5B4058E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7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Picture 1">
            <a:extLst>
              <a:ext uri="{FF2B5EF4-FFF2-40B4-BE49-F238E27FC236}">
                <a16:creationId xmlns:a16="http://schemas.microsoft.com/office/drawing/2014/main" id="{4638C3E5-FCC0-4C20-B4B7-7B855E34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754" b="4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199A7-3D80-471C-B848-CBCD9D14826A}"/>
              </a:ext>
            </a:extLst>
          </p:cNvPr>
          <p:cNvSpPr txBox="1"/>
          <p:nvPr/>
        </p:nvSpPr>
        <p:spPr>
          <a:xfrm>
            <a:off x="3577192" y="1032483"/>
            <a:ext cx="5037616" cy="298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Raspberry PI and AI Stream</a:t>
            </a:r>
          </a:p>
        </p:txBody>
      </p:sp>
      <p:sp>
        <p:nvSpPr>
          <p:cNvPr id="56" name="Arc 25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32EB5-4036-4D92-BEB0-035E9BBCE982}"/>
              </a:ext>
            </a:extLst>
          </p:cNvPr>
          <p:cNvSpPr txBox="1"/>
          <p:nvPr/>
        </p:nvSpPr>
        <p:spPr>
          <a:xfrm>
            <a:off x="10457" y="5931599"/>
            <a:ext cx="2985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Dr.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Roohi</a:t>
            </a:r>
            <a:r>
              <a:rPr lang="en-GB" dirty="0">
                <a:solidFill>
                  <a:schemeClr val="bg1"/>
                </a:solidFill>
              </a:rPr>
              <a:t> Banu</a:t>
            </a:r>
          </a:p>
          <a:p>
            <a:r>
              <a:rPr lang="en-GB" dirty="0">
                <a:solidFill>
                  <a:schemeClr val="bg1"/>
                </a:solidFill>
              </a:rPr>
              <a:t>Mr. Fakruddin Mohammed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8478D-9C6A-4FA4-B68D-E9EE1C37CAFB}"/>
              </a:ext>
            </a:extLst>
          </p:cNvPr>
          <p:cNvSpPr txBox="1"/>
          <p:nvPr/>
        </p:nvSpPr>
        <p:spPr>
          <a:xfrm>
            <a:off x="8153400" y="4839316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ZAS </a:t>
            </a:r>
          </a:p>
          <a:p>
            <a:r>
              <a:rPr lang="en-GB" sz="1200" b="1" dirty="0"/>
              <a:t>Academy</a:t>
            </a:r>
          </a:p>
        </p:txBody>
      </p:sp>
    </p:spTree>
    <p:extLst>
      <p:ext uri="{BB962C8B-B14F-4D97-AF65-F5344CB8AC3E}">
        <p14:creationId xmlns:p14="http://schemas.microsoft.com/office/powerpoint/2010/main" val="389349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7870EF5-10BD-4FC1-A42F-9B041AC2E337}"/>
              </a:ext>
            </a:extLst>
          </p:cNvPr>
          <p:cNvSpPr/>
          <p:nvPr/>
        </p:nvSpPr>
        <p:spPr>
          <a:xfrm>
            <a:off x="8982074" y="2459592"/>
            <a:ext cx="1007843" cy="106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a_L</a:t>
            </a:r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7C9BE2-03D5-4395-9448-77FA21D34E4C}"/>
              </a:ext>
            </a:extLst>
          </p:cNvPr>
          <p:cNvSpPr/>
          <p:nvPr/>
        </p:nvSpPr>
        <p:spPr>
          <a:xfrm>
            <a:off x="6553200" y="2459593"/>
            <a:ext cx="1007844" cy="106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8EE01-504D-46D2-B9CC-ABE81FD25AF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989917" y="2991920"/>
            <a:ext cx="54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A5689-B44C-4593-BA94-1F7591850191}"/>
              </a:ext>
            </a:extLst>
          </p:cNvPr>
          <p:cNvSpPr txBox="1"/>
          <p:nvPr/>
        </p:nvSpPr>
        <p:spPr>
          <a:xfrm>
            <a:off x="10039350" y="3059668"/>
            <a:ext cx="1996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 = (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Y^)^2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E = (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</a:t>
            </a:r>
            <a:r>
              <a:rPr lang="en-GB" sz="2400" dirty="0" err="1">
                <a:solidFill>
                  <a:srgbClr val="FF0000"/>
                </a:solidFill>
              </a:rPr>
              <a:t>a_L</a:t>
            </a:r>
            <a:r>
              <a:rPr lang="en-GB" sz="2400" dirty="0">
                <a:solidFill>
                  <a:srgbClr val="FF0000"/>
                </a:solidFill>
              </a:rPr>
              <a:t>)^2</a:t>
            </a:r>
          </a:p>
          <a:p>
            <a:endParaRPr lang="en-GB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87C37-FEE1-4B7B-AA2E-BE611D0FF103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7561044" y="2991920"/>
            <a:ext cx="1421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52B66B-E4FA-49CC-B16C-4B4BEAECF4BD}"/>
              </a:ext>
            </a:extLst>
          </p:cNvPr>
          <p:cNvSpPr txBox="1"/>
          <p:nvPr/>
        </p:nvSpPr>
        <p:spPr>
          <a:xfrm>
            <a:off x="7618945" y="23971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w_L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258DB-DDA7-4125-A561-5058E2C02966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9485996" y="3524247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F8FDA-4E7F-481E-92A5-AD5EE43832A1}"/>
              </a:ext>
            </a:extLst>
          </p:cNvPr>
          <p:cNvSpPr txBox="1"/>
          <p:nvPr/>
        </p:nvSpPr>
        <p:spPr>
          <a:xfrm>
            <a:off x="9715500" y="497205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b_L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3F2D56C-5426-472C-B6B5-AB0A04A3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792530"/>
            <a:ext cx="2599774" cy="11141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67FEE-E2A7-49C1-BA33-0CDA0AFF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21" y="2424030"/>
            <a:ext cx="2904681" cy="2669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F40FF4-E023-4E73-8FC9-6BD62CB97754}"/>
              </a:ext>
            </a:extLst>
          </p:cNvPr>
          <p:cNvSpPr txBox="1"/>
          <p:nvPr/>
        </p:nvSpPr>
        <p:spPr>
          <a:xfrm>
            <a:off x="8550762" y="25410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z_L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443671-A964-4BE9-8836-B412F0FAF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03" y="5113205"/>
            <a:ext cx="5398554" cy="14477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E04A811-05CA-4372-A8B8-EFDD36DFE3C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Back Propagation Derivations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3796B-B2A3-49AD-8A3E-4E30D44F713D}"/>
              </a:ext>
            </a:extLst>
          </p:cNvPr>
          <p:cNvSpPr txBox="1"/>
          <p:nvPr/>
        </p:nvSpPr>
        <p:spPr>
          <a:xfrm>
            <a:off x="7151252" y="765739"/>
            <a:ext cx="2240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Last Layer</a:t>
            </a:r>
          </a:p>
        </p:txBody>
      </p:sp>
    </p:spTree>
    <p:extLst>
      <p:ext uri="{BB962C8B-B14F-4D97-AF65-F5344CB8AC3E}">
        <p14:creationId xmlns:p14="http://schemas.microsoft.com/office/powerpoint/2010/main" val="70647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7870EF5-10BD-4FC1-A42F-9B041AC2E337}"/>
              </a:ext>
            </a:extLst>
          </p:cNvPr>
          <p:cNvSpPr/>
          <p:nvPr/>
        </p:nvSpPr>
        <p:spPr>
          <a:xfrm>
            <a:off x="8029574" y="2459592"/>
            <a:ext cx="1007843" cy="106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a_L</a:t>
            </a:r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7C9BE2-03D5-4395-9448-77FA21D34E4C}"/>
              </a:ext>
            </a:extLst>
          </p:cNvPr>
          <p:cNvSpPr/>
          <p:nvPr/>
        </p:nvSpPr>
        <p:spPr>
          <a:xfrm>
            <a:off x="5600700" y="2459593"/>
            <a:ext cx="1007844" cy="106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8EE01-504D-46D2-B9CC-ABE81FD25AF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037417" y="2991920"/>
            <a:ext cx="54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A5689-B44C-4593-BA94-1F7591850191}"/>
              </a:ext>
            </a:extLst>
          </p:cNvPr>
          <p:cNvSpPr txBox="1"/>
          <p:nvPr/>
        </p:nvSpPr>
        <p:spPr>
          <a:xfrm>
            <a:off x="9086850" y="3059668"/>
            <a:ext cx="1996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 = (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Y^)^2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E = (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</a:t>
            </a:r>
            <a:r>
              <a:rPr lang="en-GB" sz="2400" dirty="0" err="1">
                <a:solidFill>
                  <a:srgbClr val="FF0000"/>
                </a:solidFill>
              </a:rPr>
              <a:t>a_L</a:t>
            </a:r>
            <a:r>
              <a:rPr lang="en-GB" sz="2400" dirty="0">
                <a:solidFill>
                  <a:srgbClr val="FF0000"/>
                </a:solidFill>
              </a:rPr>
              <a:t>)^2</a:t>
            </a:r>
          </a:p>
          <a:p>
            <a:endParaRPr lang="en-GB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87C37-FEE1-4B7B-AA2E-BE611D0FF103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6608544" y="2991920"/>
            <a:ext cx="1421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52B66B-E4FA-49CC-B16C-4B4BEAECF4BD}"/>
              </a:ext>
            </a:extLst>
          </p:cNvPr>
          <p:cNvSpPr txBox="1"/>
          <p:nvPr/>
        </p:nvSpPr>
        <p:spPr>
          <a:xfrm>
            <a:off x="6666445" y="23971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w_L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258DB-DDA7-4125-A561-5058E2C02966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8533496" y="3524247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F8FDA-4E7F-481E-92A5-AD5EE43832A1}"/>
              </a:ext>
            </a:extLst>
          </p:cNvPr>
          <p:cNvSpPr txBox="1"/>
          <p:nvPr/>
        </p:nvSpPr>
        <p:spPr>
          <a:xfrm>
            <a:off x="8763000" y="497205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b_L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40FF4-E023-4E73-8FC9-6BD62CB97754}"/>
              </a:ext>
            </a:extLst>
          </p:cNvPr>
          <p:cNvSpPr txBox="1"/>
          <p:nvPr/>
        </p:nvSpPr>
        <p:spPr>
          <a:xfrm>
            <a:off x="7598262" y="25410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z_L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0A8552-AC2E-4F5B-97F1-17A85FE9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14" y="2614285"/>
            <a:ext cx="3233037" cy="20910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648D18-3CF9-4134-A00C-4D86BBDAF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9379"/>
            <a:ext cx="5398554" cy="144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6C65B4-1B98-4965-B2D9-5F7ADCF15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946" y="5523027"/>
            <a:ext cx="5138819" cy="9398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7393AF-70FF-474E-8D5F-3F2F5D8CA5A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Back Propagation Derivations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394B7-5426-42F4-B741-3DDD633E495F}"/>
              </a:ext>
            </a:extLst>
          </p:cNvPr>
          <p:cNvSpPr txBox="1"/>
          <p:nvPr/>
        </p:nvSpPr>
        <p:spPr>
          <a:xfrm>
            <a:off x="7151252" y="765739"/>
            <a:ext cx="2240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Last Layer</a:t>
            </a:r>
          </a:p>
        </p:txBody>
      </p:sp>
    </p:spTree>
    <p:extLst>
      <p:ext uri="{BB962C8B-B14F-4D97-AF65-F5344CB8AC3E}">
        <p14:creationId xmlns:p14="http://schemas.microsoft.com/office/powerpoint/2010/main" val="39726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7870EF5-10BD-4FC1-A42F-9B041AC2E337}"/>
              </a:ext>
            </a:extLst>
          </p:cNvPr>
          <p:cNvSpPr/>
          <p:nvPr/>
        </p:nvSpPr>
        <p:spPr>
          <a:xfrm>
            <a:off x="8029574" y="2459592"/>
            <a:ext cx="1007843" cy="106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a_L</a:t>
            </a:r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7C9BE2-03D5-4395-9448-77FA21D34E4C}"/>
              </a:ext>
            </a:extLst>
          </p:cNvPr>
          <p:cNvSpPr/>
          <p:nvPr/>
        </p:nvSpPr>
        <p:spPr>
          <a:xfrm>
            <a:off x="5600700" y="2459593"/>
            <a:ext cx="1007844" cy="106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8EE01-504D-46D2-B9CC-ABE81FD25AF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037417" y="2991920"/>
            <a:ext cx="54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A5689-B44C-4593-BA94-1F7591850191}"/>
              </a:ext>
            </a:extLst>
          </p:cNvPr>
          <p:cNvSpPr txBox="1"/>
          <p:nvPr/>
        </p:nvSpPr>
        <p:spPr>
          <a:xfrm>
            <a:off x="9086850" y="3059668"/>
            <a:ext cx="1996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 = (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Y^)^2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E = (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</a:t>
            </a:r>
            <a:r>
              <a:rPr lang="en-GB" sz="2400" dirty="0" err="1">
                <a:solidFill>
                  <a:srgbClr val="FF0000"/>
                </a:solidFill>
              </a:rPr>
              <a:t>a_L</a:t>
            </a:r>
            <a:r>
              <a:rPr lang="en-GB" sz="2400" dirty="0">
                <a:solidFill>
                  <a:srgbClr val="FF0000"/>
                </a:solidFill>
              </a:rPr>
              <a:t>)^2</a:t>
            </a:r>
          </a:p>
          <a:p>
            <a:endParaRPr lang="en-GB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87C37-FEE1-4B7B-AA2E-BE611D0FF103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6608544" y="2991920"/>
            <a:ext cx="1421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52B66B-E4FA-49CC-B16C-4B4BEAECF4BD}"/>
              </a:ext>
            </a:extLst>
          </p:cNvPr>
          <p:cNvSpPr txBox="1"/>
          <p:nvPr/>
        </p:nvSpPr>
        <p:spPr>
          <a:xfrm>
            <a:off x="6666445" y="23971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w_L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258DB-DDA7-4125-A561-5058E2C02966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8533496" y="3524247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F8FDA-4E7F-481E-92A5-AD5EE43832A1}"/>
              </a:ext>
            </a:extLst>
          </p:cNvPr>
          <p:cNvSpPr txBox="1"/>
          <p:nvPr/>
        </p:nvSpPr>
        <p:spPr>
          <a:xfrm>
            <a:off x="8763000" y="497205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b_L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40FF4-E023-4E73-8FC9-6BD62CB97754}"/>
              </a:ext>
            </a:extLst>
          </p:cNvPr>
          <p:cNvSpPr txBox="1"/>
          <p:nvPr/>
        </p:nvSpPr>
        <p:spPr>
          <a:xfrm>
            <a:off x="7598262" y="25410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z_L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393AF-70FF-474E-8D5F-3F2F5D8CA5A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Back Propagation Derivations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394B7-5426-42F4-B741-3DDD633E495F}"/>
              </a:ext>
            </a:extLst>
          </p:cNvPr>
          <p:cNvSpPr txBox="1"/>
          <p:nvPr/>
        </p:nvSpPr>
        <p:spPr>
          <a:xfrm>
            <a:off x="7151252" y="765739"/>
            <a:ext cx="2240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Last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CADB4-4FBF-46EF-B73E-E7E8FB16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278240"/>
            <a:ext cx="1657350" cy="581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6B6CDB-D3BD-41FE-A064-499C163A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14" y="5579760"/>
            <a:ext cx="3048000" cy="5619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3BEF44-0761-48B0-9E6F-FD519460C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91" y="2713121"/>
            <a:ext cx="2245485" cy="21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8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7870EF5-10BD-4FC1-A42F-9B041AC2E337}"/>
              </a:ext>
            </a:extLst>
          </p:cNvPr>
          <p:cNvSpPr/>
          <p:nvPr/>
        </p:nvSpPr>
        <p:spPr>
          <a:xfrm>
            <a:off x="8029574" y="2459592"/>
            <a:ext cx="1007843" cy="106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7C9BE2-03D5-4395-9448-77FA21D34E4C}"/>
              </a:ext>
            </a:extLst>
          </p:cNvPr>
          <p:cNvSpPr/>
          <p:nvPr/>
        </p:nvSpPr>
        <p:spPr>
          <a:xfrm>
            <a:off x="5600700" y="2459593"/>
            <a:ext cx="1007844" cy="106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F61E84-7D0A-4CD0-8C18-73D65EF13618}"/>
              </a:ext>
            </a:extLst>
          </p:cNvPr>
          <p:cNvSpPr/>
          <p:nvPr/>
        </p:nvSpPr>
        <p:spPr>
          <a:xfrm>
            <a:off x="2781299" y="2459592"/>
            <a:ext cx="1007845" cy="106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8EE01-504D-46D2-B9CC-ABE81FD25AF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037417" y="2991920"/>
            <a:ext cx="54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A5689-B44C-4593-BA94-1F7591850191}"/>
              </a:ext>
            </a:extLst>
          </p:cNvPr>
          <p:cNvSpPr txBox="1"/>
          <p:nvPr/>
        </p:nvSpPr>
        <p:spPr>
          <a:xfrm>
            <a:off x="9086850" y="3059668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 = 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Y^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87C37-FEE1-4B7B-AA2E-BE611D0FF103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6608544" y="2991920"/>
            <a:ext cx="1421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822235-D25D-40AF-8675-55AC01BE8AD1}"/>
              </a:ext>
            </a:extLst>
          </p:cNvPr>
          <p:cNvCxnSpPr>
            <a:cxnSpLocks/>
            <a:stCxn id="41" idx="6"/>
            <a:endCxn id="40" idx="2"/>
          </p:cNvCxnSpPr>
          <p:nvPr/>
        </p:nvCxnSpPr>
        <p:spPr>
          <a:xfrm>
            <a:off x="3789144" y="2991921"/>
            <a:ext cx="1811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375A0B-A9C4-4CB3-AAA6-3764EE411C49}"/>
              </a:ext>
            </a:extLst>
          </p:cNvPr>
          <p:cNvSpPr txBox="1"/>
          <p:nvPr/>
        </p:nvSpPr>
        <p:spPr>
          <a:xfrm>
            <a:off x="4311182" y="245959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52B66B-E4FA-49CC-B16C-4B4BEAECF4BD}"/>
              </a:ext>
            </a:extLst>
          </p:cNvPr>
          <p:cNvSpPr txBox="1"/>
          <p:nvPr/>
        </p:nvSpPr>
        <p:spPr>
          <a:xfrm>
            <a:off x="6910613" y="245959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258DB-DDA7-4125-A561-5058E2C02966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8533496" y="3524247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F8FDA-4E7F-481E-92A5-AD5EE43832A1}"/>
              </a:ext>
            </a:extLst>
          </p:cNvPr>
          <p:cNvSpPr txBox="1"/>
          <p:nvPr/>
        </p:nvSpPr>
        <p:spPr>
          <a:xfrm>
            <a:off x="8763000" y="497205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746AF-D641-429F-BDC9-5A54EFAEDB36}"/>
              </a:ext>
            </a:extLst>
          </p:cNvPr>
          <p:cNvSpPr txBox="1"/>
          <p:nvPr/>
        </p:nvSpPr>
        <p:spPr>
          <a:xfrm>
            <a:off x="5834550" y="497205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77382D-448A-4DA6-8A82-5FDEA4F9BB95}"/>
              </a:ext>
            </a:extLst>
          </p:cNvPr>
          <p:cNvSpPr txBox="1"/>
          <p:nvPr/>
        </p:nvSpPr>
        <p:spPr>
          <a:xfrm>
            <a:off x="2906100" y="492811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6EF75A-4A24-45E6-893B-BA59A52487C9}"/>
              </a:ext>
            </a:extLst>
          </p:cNvPr>
          <p:cNvCxnSpPr>
            <a:cxnSpLocks/>
          </p:cNvCxnSpPr>
          <p:nvPr/>
        </p:nvCxnSpPr>
        <p:spPr>
          <a:xfrm flipV="1">
            <a:off x="6096000" y="3524247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3F2D56C-5426-472C-B6B5-AB0A04A3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287" y="5626107"/>
            <a:ext cx="1652014" cy="708006"/>
          </a:xfrm>
          <a:prstGeom prst="rect">
            <a:avLst/>
          </a:prstGeom>
        </p:spPr>
      </p:pic>
      <p:pic>
        <p:nvPicPr>
          <p:cNvPr id="16384" name="Picture 16383">
            <a:extLst>
              <a:ext uri="{FF2B5EF4-FFF2-40B4-BE49-F238E27FC236}">
                <a16:creationId xmlns:a16="http://schemas.microsoft.com/office/drawing/2014/main" id="{BF7DA1F7-22F5-427C-BDF3-708AA52E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53" y="5460622"/>
            <a:ext cx="1848897" cy="8734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22F3ECE-4585-4DDA-916E-DAD883E7975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Back Propagation Derivations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4D0A33-36A9-4B1B-979C-987292E1B0C9}"/>
              </a:ext>
            </a:extLst>
          </p:cNvPr>
          <p:cNvSpPr txBox="1"/>
          <p:nvPr/>
        </p:nvSpPr>
        <p:spPr>
          <a:xfrm>
            <a:off x="7151252" y="765739"/>
            <a:ext cx="449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Last and Last-1 Layer</a:t>
            </a:r>
          </a:p>
        </p:txBody>
      </p:sp>
    </p:spTree>
    <p:extLst>
      <p:ext uri="{BB962C8B-B14F-4D97-AF65-F5344CB8AC3E}">
        <p14:creationId xmlns:p14="http://schemas.microsoft.com/office/powerpoint/2010/main" val="184314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7870EF5-10BD-4FC1-A42F-9B041AC2E337}"/>
              </a:ext>
            </a:extLst>
          </p:cNvPr>
          <p:cNvSpPr/>
          <p:nvPr/>
        </p:nvSpPr>
        <p:spPr>
          <a:xfrm>
            <a:off x="8029574" y="2459592"/>
            <a:ext cx="1007843" cy="106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7C9BE2-03D5-4395-9448-77FA21D34E4C}"/>
              </a:ext>
            </a:extLst>
          </p:cNvPr>
          <p:cNvSpPr/>
          <p:nvPr/>
        </p:nvSpPr>
        <p:spPr>
          <a:xfrm>
            <a:off x="5600700" y="2459593"/>
            <a:ext cx="1007844" cy="106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F61E84-7D0A-4CD0-8C18-73D65EF13618}"/>
              </a:ext>
            </a:extLst>
          </p:cNvPr>
          <p:cNvSpPr/>
          <p:nvPr/>
        </p:nvSpPr>
        <p:spPr>
          <a:xfrm>
            <a:off x="2781299" y="2459592"/>
            <a:ext cx="1007845" cy="106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8EE01-504D-46D2-B9CC-ABE81FD25AF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037417" y="2991920"/>
            <a:ext cx="54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A5689-B44C-4593-BA94-1F7591850191}"/>
              </a:ext>
            </a:extLst>
          </p:cNvPr>
          <p:cNvSpPr txBox="1"/>
          <p:nvPr/>
        </p:nvSpPr>
        <p:spPr>
          <a:xfrm>
            <a:off x="9086850" y="3059668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 = 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Y^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87C37-FEE1-4B7B-AA2E-BE611D0FF103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6608544" y="2991920"/>
            <a:ext cx="1421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822235-D25D-40AF-8675-55AC01BE8AD1}"/>
              </a:ext>
            </a:extLst>
          </p:cNvPr>
          <p:cNvCxnSpPr>
            <a:cxnSpLocks/>
            <a:stCxn id="41" idx="6"/>
            <a:endCxn id="40" idx="2"/>
          </p:cNvCxnSpPr>
          <p:nvPr/>
        </p:nvCxnSpPr>
        <p:spPr>
          <a:xfrm>
            <a:off x="3789144" y="2991921"/>
            <a:ext cx="1811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375A0B-A9C4-4CB3-AAA6-3764EE411C49}"/>
              </a:ext>
            </a:extLst>
          </p:cNvPr>
          <p:cNvSpPr txBox="1"/>
          <p:nvPr/>
        </p:nvSpPr>
        <p:spPr>
          <a:xfrm>
            <a:off x="4311182" y="245959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52B66B-E4FA-49CC-B16C-4B4BEAECF4BD}"/>
              </a:ext>
            </a:extLst>
          </p:cNvPr>
          <p:cNvSpPr txBox="1"/>
          <p:nvPr/>
        </p:nvSpPr>
        <p:spPr>
          <a:xfrm>
            <a:off x="6910613" y="245959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258DB-DDA7-4125-A561-5058E2C02966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8533496" y="3524247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F8FDA-4E7F-481E-92A5-AD5EE43832A1}"/>
              </a:ext>
            </a:extLst>
          </p:cNvPr>
          <p:cNvSpPr txBox="1"/>
          <p:nvPr/>
        </p:nvSpPr>
        <p:spPr>
          <a:xfrm>
            <a:off x="8763000" y="497205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746AF-D641-429F-BDC9-5A54EFAEDB36}"/>
              </a:ext>
            </a:extLst>
          </p:cNvPr>
          <p:cNvSpPr txBox="1"/>
          <p:nvPr/>
        </p:nvSpPr>
        <p:spPr>
          <a:xfrm>
            <a:off x="5834550" y="497205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6EF75A-4A24-45E6-893B-BA59A52487C9}"/>
              </a:ext>
            </a:extLst>
          </p:cNvPr>
          <p:cNvCxnSpPr>
            <a:cxnSpLocks/>
          </p:cNvCxnSpPr>
          <p:nvPr/>
        </p:nvCxnSpPr>
        <p:spPr>
          <a:xfrm flipV="1">
            <a:off x="6096000" y="3524247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3F2D56C-5426-472C-B6B5-AB0A04A3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287" y="5626107"/>
            <a:ext cx="1652014" cy="708006"/>
          </a:xfrm>
          <a:prstGeom prst="rect">
            <a:avLst/>
          </a:prstGeom>
        </p:spPr>
      </p:pic>
      <p:pic>
        <p:nvPicPr>
          <p:cNvPr id="16384" name="Picture 16383">
            <a:extLst>
              <a:ext uri="{FF2B5EF4-FFF2-40B4-BE49-F238E27FC236}">
                <a16:creationId xmlns:a16="http://schemas.microsoft.com/office/drawing/2014/main" id="{BF7DA1F7-22F5-427C-BDF3-708AA52E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3" y="1045121"/>
            <a:ext cx="1848897" cy="8734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670658-2320-4EB9-961A-E627547E2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" y="5297625"/>
            <a:ext cx="5758349" cy="11030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3FE568F-F059-4B0A-B171-4FDFC8764335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Back Propagation Derivations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554EA3-AE77-42A4-8CD7-A44D81B2D6DA}"/>
              </a:ext>
            </a:extLst>
          </p:cNvPr>
          <p:cNvSpPr txBox="1"/>
          <p:nvPr/>
        </p:nvSpPr>
        <p:spPr>
          <a:xfrm>
            <a:off x="7151252" y="765739"/>
            <a:ext cx="449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Last and Last-1 Layer</a:t>
            </a:r>
          </a:p>
        </p:txBody>
      </p:sp>
    </p:spTree>
    <p:extLst>
      <p:ext uri="{BB962C8B-B14F-4D97-AF65-F5344CB8AC3E}">
        <p14:creationId xmlns:p14="http://schemas.microsoft.com/office/powerpoint/2010/main" val="44750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7870EF5-10BD-4FC1-A42F-9B041AC2E337}"/>
              </a:ext>
            </a:extLst>
          </p:cNvPr>
          <p:cNvSpPr/>
          <p:nvPr/>
        </p:nvSpPr>
        <p:spPr>
          <a:xfrm>
            <a:off x="9339816" y="1045121"/>
            <a:ext cx="1007843" cy="106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7C9BE2-03D5-4395-9448-77FA21D34E4C}"/>
              </a:ext>
            </a:extLst>
          </p:cNvPr>
          <p:cNvSpPr/>
          <p:nvPr/>
        </p:nvSpPr>
        <p:spPr>
          <a:xfrm>
            <a:off x="6910942" y="1045122"/>
            <a:ext cx="1007844" cy="106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F61E84-7D0A-4CD0-8C18-73D65EF13618}"/>
              </a:ext>
            </a:extLst>
          </p:cNvPr>
          <p:cNvSpPr/>
          <p:nvPr/>
        </p:nvSpPr>
        <p:spPr>
          <a:xfrm>
            <a:off x="4091541" y="1045121"/>
            <a:ext cx="1007845" cy="106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8EE01-504D-46D2-B9CC-ABE81FD25AF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347659" y="1577449"/>
            <a:ext cx="54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A5689-B44C-4593-BA94-1F7591850191}"/>
              </a:ext>
            </a:extLst>
          </p:cNvPr>
          <p:cNvSpPr txBox="1"/>
          <p:nvPr/>
        </p:nvSpPr>
        <p:spPr>
          <a:xfrm>
            <a:off x="10397092" y="1645197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 = 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Y^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87C37-FEE1-4B7B-AA2E-BE611D0FF103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7918786" y="1577449"/>
            <a:ext cx="1421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822235-D25D-40AF-8675-55AC01BE8AD1}"/>
              </a:ext>
            </a:extLst>
          </p:cNvPr>
          <p:cNvCxnSpPr>
            <a:cxnSpLocks/>
            <a:stCxn id="41" idx="6"/>
            <a:endCxn id="40" idx="2"/>
          </p:cNvCxnSpPr>
          <p:nvPr/>
        </p:nvCxnSpPr>
        <p:spPr>
          <a:xfrm>
            <a:off x="5099386" y="1577450"/>
            <a:ext cx="1811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375A0B-A9C4-4CB3-AAA6-3764EE411C49}"/>
              </a:ext>
            </a:extLst>
          </p:cNvPr>
          <p:cNvSpPr txBox="1"/>
          <p:nvPr/>
        </p:nvSpPr>
        <p:spPr>
          <a:xfrm>
            <a:off x="5621424" y="104512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52B66B-E4FA-49CC-B16C-4B4BEAECF4BD}"/>
              </a:ext>
            </a:extLst>
          </p:cNvPr>
          <p:cNvSpPr txBox="1"/>
          <p:nvPr/>
        </p:nvSpPr>
        <p:spPr>
          <a:xfrm>
            <a:off x="8220855" y="104512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258DB-DDA7-4125-A561-5058E2C02966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9843738" y="2109776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F8FDA-4E7F-481E-92A5-AD5EE43832A1}"/>
              </a:ext>
            </a:extLst>
          </p:cNvPr>
          <p:cNvSpPr txBox="1"/>
          <p:nvPr/>
        </p:nvSpPr>
        <p:spPr>
          <a:xfrm>
            <a:off x="10073242" y="355757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746AF-D641-429F-BDC9-5A54EFAEDB36}"/>
              </a:ext>
            </a:extLst>
          </p:cNvPr>
          <p:cNvSpPr txBox="1"/>
          <p:nvPr/>
        </p:nvSpPr>
        <p:spPr>
          <a:xfrm>
            <a:off x="7144792" y="35575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6EF75A-4A24-45E6-893B-BA59A52487C9}"/>
              </a:ext>
            </a:extLst>
          </p:cNvPr>
          <p:cNvCxnSpPr>
            <a:cxnSpLocks/>
          </p:cNvCxnSpPr>
          <p:nvPr/>
        </p:nvCxnSpPr>
        <p:spPr>
          <a:xfrm flipV="1">
            <a:off x="7406242" y="2109776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4" name="Picture 16383">
            <a:extLst>
              <a:ext uri="{FF2B5EF4-FFF2-40B4-BE49-F238E27FC236}">
                <a16:creationId xmlns:a16="http://schemas.microsoft.com/office/drawing/2014/main" id="{BF7DA1F7-22F5-427C-BDF3-708AA52E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8" y="936065"/>
            <a:ext cx="1848897" cy="8734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0E019-C14E-4402-8DF0-6DAD8CDB9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31" y="3500748"/>
            <a:ext cx="3133360" cy="1806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670658-2320-4EB9-961A-E627547E2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3279"/>
            <a:ext cx="5558084" cy="1064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9E9A6-D65A-478A-A9F3-8FB0CE9B4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53" y="5921935"/>
            <a:ext cx="5987884" cy="6736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C3A204-07AD-4FE5-8B38-1DB24C6FEE90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Back Propagation Derivations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BFE57-A545-4D96-A0B0-33BE94CF79D5}"/>
              </a:ext>
            </a:extLst>
          </p:cNvPr>
          <p:cNvSpPr txBox="1"/>
          <p:nvPr/>
        </p:nvSpPr>
        <p:spPr>
          <a:xfrm>
            <a:off x="7278955" y="5005380"/>
            <a:ext cx="449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Last and Last-1 Layer</a:t>
            </a:r>
          </a:p>
        </p:txBody>
      </p:sp>
    </p:spTree>
    <p:extLst>
      <p:ext uri="{BB962C8B-B14F-4D97-AF65-F5344CB8AC3E}">
        <p14:creationId xmlns:p14="http://schemas.microsoft.com/office/powerpoint/2010/main" val="12965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7870EF5-10BD-4FC1-A42F-9B041AC2E337}"/>
              </a:ext>
            </a:extLst>
          </p:cNvPr>
          <p:cNvSpPr/>
          <p:nvPr/>
        </p:nvSpPr>
        <p:spPr>
          <a:xfrm>
            <a:off x="9339816" y="1045121"/>
            <a:ext cx="1007843" cy="106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7C9BE2-03D5-4395-9448-77FA21D34E4C}"/>
              </a:ext>
            </a:extLst>
          </p:cNvPr>
          <p:cNvSpPr/>
          <p:nvPr/>
        </p:nvSpPr>
        <p:spPr>
          <a:xfrm>
            <a:off x="6910942" y="1045122"/>
            <a:ext cx="1007844" cy="106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F61E84-7D0A-4CD0-8C18-73D65EF13618}"/>
              </a:ext>
            </a:extLst>
          </p:cNvPr>
          <p:cNvSpPr/>
          <p:nvPr/>
        </p:nvSpPr>
        <p:spPr>
          <a:xfrm>
            <a:off x="4091541" y="1045121"/>
            <a:ext cx="1007845" cy="106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8EE01-504D-46D2-B9CC-ABE81FD25AF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347659" y="1577449"/>
            <a:ext cx="54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A5689-B44C-4593-BA94-1F7591850191}"/>
              </a:ext>
            </a:extLst>
          </p:cNvPr>
          <p:cNvSpPr txBox="1"/>
          <p:nvPr/>
        </p:nvSpPr>
        <p:spPr>
          <a:xfrm>
            <a:off x="10397092" y="1645197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 = 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Y^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87C37-FEE1-4B7B-AA2E-BE611D0FF103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7918786" y="1577449"/>
            <a:ext cx="1421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822235-D25D-40AF-8675-55AC01BE8AD1}"/>
              </a:ext>
            </a:extLst>
          </p:cNvPr>
          <p:cNvCxnSpPr>
            <a:cxnSpLocks/>
            <a:stCxn id="41" idx="6"/>
            <a:endCxn id="40" idx="2"/>
          </p:cNvCxnSpPr>
          <p:nvPr/>
        </p:nvCxnSpPr>
        <p:spPr>
          <a:xfrm>
            <a:off x="5099386" y="1577450"/>
            <a:ext cx="1811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375A0B-A9C4-4CB3-AAA6-3764EE411C49}"/>
              </a:ext>
            </a:extLst>
          </p:cNvPr>
          <p:cNvSpPr txBox="1"/>
          <p:nvPr/>
        </p:nvSpPr>
        <p:spPr>
          <a:xfrm>
            <a:off x="5621424" y="104512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52B66B-E4FA-49CC-B16C-4B4BEAECF4BD}"/>
              </a:ext>
            </a:extLst>
          </p:cNvPr>
          <p:cNvSpPr txBox="1"/>
          <p:nvPr/>
        </p:nvSpPr>
        <p:spPr>
          <a:xfrm>
            <a:off x="8220855" y="104512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258DB-DDA7-4125-A561-5058E2C02966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9843738" y="2109776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F8FDA-4E7F-481E-92A5-AD5EE43832A1}"/>
              </a:ext>
            </a:extLst>
          </p:cNvPr>
          <p:cNvSpPr txBox="1"/>
          <p:nvPr/>
        </p:nvSpPr>
        <p:spPr>
          <a:xfrm>
            <a:off x="10073242" y="355757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746AF-D641-429F-BDC9-5A54EFAEDB36}"/>
              </a:ext>
            </a:extLst>
          </p:cNvPr>
          <p:cNvSpPr txBox="1"/>
          <p:nvPr/>
        </p:nvSpPr>
        <p:spPr>
          <a:xfrm>
            <a:off x="7144792" y="35575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6EF75A-4A24-45E6-893B-BA59A52487C9}"/>
              </a:ext>
            </a:extLst>
          </p:cNvPr>
          <p:cNvCxnSpPr>
            <a:cxnSpLocks/>
          </p:cNvCxnSpPr>
          <p:nvPr/>
        </p:nvCxnSpPr>
        <p:spPr>
          <a:xfrm flipV="1">
            <a:off x="7406242" y="2109776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4" name="Picture 16383">
            <a:extLst>
              <a:ext uri="{FF2B5EF4-FFF2-40B4-BE49-F238E27FC236}">
                <a16:creationId xmlns:a16="http://schemas.microsoft.com/office/drawing/2014/main" id="{BF7DA1F7-22F5-427C-BDF3-708AA52E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3" y="971369"/>
            <a:ext cx="1848897" cy="8734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C3A204-07AD-4FE5-8B38-1DB24C6FEE90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Back Propagation Derivations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FBFE57-A545-4D96-A0B0-33BE94CF79D5}"/>
              </a:ext>
            </a:extLst>
          </p:cNvPr>
          <p:cNvSpPr txBox="1"/>
          <p:nvPr/>
        </p:nvSpPr>
        <p:spPr>
          <a:xfrm>
            <a:off x="7278955" y="5005380"/>
            <a:ext cx="449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Last and Last-1 Layer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789E53-FF97-4559-B45A-CC70B773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3" y="2191723"/>
            <a:ext cx="4687692" cy="873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30307E-0473-4B6C-AE45-36CF158FD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161" y="3270893"/>
            <a:ext cx="2695575" cy="1943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B1BB7B-206E-4B4D-9599-83B7714CA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5713266"/>
            <a:ext cx="4311208" cy="9438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7158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7870EF5-10BD-4FC1-A42F-9B041AC2E337}"/>
              </a:ext>
            </a:extLst>
          </p:cNvPr>
          <p:cNvSpPr/>
          <p:nvPr/>
        </p:nvSpPr>
        <p:spPr>
          <a:xfrm>
            <a:off x="8029574" y="2459592"/>
            <a:ext cx="1007843" cy="106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7C9BE2-03D5-4395-9448-77FA21D34E4C}"/>
              </a:ext>
            </a:extLst>
          </p:cNvPr>
          <p:cNvSpPr/>
          <p:nvPr/>
        </p:nvSpPr>
        <p:spPr>
          <a:xfrm>
            <a:off x="5600700" y="2459593"/>
            <a:ext cx="1007844" cy="106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F61E84-7D0A-4CD0-8C18-73D65EF13618}"/>
              </a:ext>
            </a:extLst>
          </p:cNvPr>
          <p:cNvSpPr/>
          <p:nvPr/>
        </p:nvSpPr>
        <p:spPr>
          <a:xfrm>
            <a:off x="2781299" y="2459592"/>
            <a:ext cx="1007845" cy="106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8EE01-504D-46D2-B9CC-ABE81FD25AF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037417" y="2991920"/>
            <a:ext cx="54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A5689-B44C-4593-BA94-1F7591850191}"/>
              </a:ext>
            </a:extLst>
          </p:cNvPr>
          <p:cNvSpPr txBox="1"/>
          <p:nvPr/>
        </p:nvSpPr>
        <p:spPr>
          <a:xfrm>
            <a:off x="9086850" y="3059668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 = 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Y^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87C37-FEE1-4B7B-AA2E-BE611D0FF103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6608544" y="2991920"/>
            <a:ext cx="1421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822235-D25D-40AF-8675-55AC01BE8AD1}"/>
              </a:ext>
            </a:extLst>
          </p:cNvPr>
          <p:cNvCxnSpPr>
            <a:cxnSpLocks/>
            <a:stCxn id="41" idx="6"/>
            <a:endCxn id="40" idx="2"/>
          </p:cNvCxnSpPr>
          <p:nvPr/>
        </p:nvCxnSpPr>
        <p:spPr>
          <a:xfrm>
            <a:off x="3789144" y="2991921"/>
            <a:ext cx="1811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616659-D150-49F6-95C1-01A9282BDDF8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1773454" y="2991920"/>
            <a:ext cx="1007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134E08-A8FF-437E-8E77-F96A67141A5A}"/>
              </a:ext>
            </a:extLst>
          </p:cNvPr>
          <p:cNvSpPr txBox="1"/>
          <p:nvPr/>
        </p:nvSpPr>
        <p:spPr>
          <a:xfrm>
            <a:off x="1638300" y="305966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B298A-8409-441F-9175-AA7560AB67E3}"/>
              </a:ext>
            </a:extLst>
          </p:cNvPr>
          <p:cNvSpPr txBox="1"/>
          <p:nvPr/>
        </p:nvSpPr>
        <p:spPr>
          <a:xfrm>
            <a:off x="1473608" y="236650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375A0B-A9C4-4CB3-AAA6-3764EE411C49}"/>
              </a:ext>
            </a:extLst>
          </p:cNvPr>
          <p:cNvSpPr txBox="1"/>
          <p:nvPr/>
        </p:nvSpPr>
        <p:spPr>
          <a:xfrm>
            <a:off x="4311182" y="245959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52B66B-E4FA-49CC-B16C-4B4BEAECF4BD}"/>
              </a:ext>
            </a:extLst>
          </p:cNvPr>
          <p:cNvSpPr txBox="1"/>
          <p:nvPr/>
        </p:nvSpPr>
        <p:spPr>
          <a:xfrm>
            <a:off x="6910613" y="245959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258DB-DDA7-4125-A561-5058E2C02966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8533496" y="3524247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F8FDA-4E7F-481E-92A5-AD5EE43832A1}"/>
              </a:ext>
            </a:extLst>
          </p:cNvPr>
          <p:cNvSpPr txBox="1"/>
          <p:nvPr/>
        </p:nvSpPr>
        <p:spPr>
          <a:xfrm>
            <a:off x="8763000" y="497205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746AF-D641-429F-BDC9-5A54EFAEDB36}"/>
              </a:ext>
            </a:extLst>
          </p:cNvPr>
          <p:cNvSpPr txBox="1"/>
          <p:nvPr/>
        </p:nvSpPr>
        <p:spPr>
          <a:xfrm>
            <a:off x="5834550" y="497205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77382D-448A-4DA6-8A82-5FDEA4F9BB95}"/>
              </a:ext>
            </a:extLst>
          </p:cNvPr>
          <p:cNvSpPr txBox="1"/>
          <p:nvPr/>
        </p:nvSpPr>
        <p:spPr>
          <a:xfrm>
            <a:off x="2906100" y="492811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6EF75A-4A24-45E6-893B-BA59A52487C9}"/>
              </a:ext>
            </a:extLst>
          </p:cNvPr>
          <p:cNvCxnSpPr>
            <a:cxnSpLocks/>
          </p:cNvCxnSpPr>
          <p:nvPr/>
        </p:nvCxnSpPr>
        <p:spPr>
          <a:xfrm flipV="1">
            <a:off x="6096000" y="3524247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C4BB48F-B70E-44C7-8390-A29060D103A1}"/>
              </a:ext>
            </a:extLst>
          </p:cNvPr>
          <p:cNvCxnSpPr>
            <a:cxnSpLocks/>
          </p:cNvCxnSpPr>
          <p:nvPr/>
        </p:nvCxnSpPr>
        <p:spPr>
          <a:xfrm flipV="1">
            <a:off x="3285221" y="3480313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3F2D56C-5426-472C-B6B5-AB0A04A3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287" y="5626107"/>
            <a:ext cx="1652014" cy="708006"/>
          </a:xfrm>
          <a:prstGeom prst="rect">
            <a:avLst/>
          </a:prstGeom>
        </p:spPr>
      </p:pic>
      <p:pic>
        <p:nvPicPr>
          <p:cNvPr id="16384" name="Picture 16383">
            <a:extLst>
              <a:ext uri="{FF2B5EF4-FFF2-40B4-BE49-F238E27FC236}">
                <a16:creationId xmlns:a16="http://schemas.microsoft.com/office/drawing/2014/main" id="{BF7DA1F7-22F5-427C-BDF3-708AA52E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84" y="5460618"/>
            <a:ext cx="1848897" cy="873495"/>
          </a:xfrm>
          <a:prstGeom prst="rect">
            <a:avLst/>
          </a:prstGeom>
        </p:spPr>
      </p:pic>
      <p:pic>
        <p:nvPicPr>
          <p:cNvPr id="16387" name="Picture 16386">
            <a:extLst>
              <a:ext uri="{FF2B5EF4-FFF2-40B4-BE49-F238E27FC236}">
                <a16:creationId xmlns:a16="http://schemas.microsoft.com/office/drawing/2014/main" id="{5B0E72C3-D19F-47D1-964F-3E0CD4E3C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6" y="5541256"/>
            <a:ext cx="1684667" cy="7122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9C9800-63C1-477A-9867-3F99CC3D5D3D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Back Propagation Derivations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889B7D-C648-45D5-808F-E5E373781876}"/>
              </a:ext>
            </a:extLst>
          </p:cNvPr>
          <p:cNvSpPr txBox="1"/>
          <p:nvPr/>
        </p:nvSpPr>
        <p:spPr>
          <a:xfrm>
            <a:off x="5851781" y="783518"/>
            <a:ext cx="5988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Last, Last-1 and Last-2 Layer</a:t>
            </a:r>
          </a:p>
        </p:txBody>
      </p:sp>
    </p:spTree>
    <p:extLst>
      <p:ext uri="{BB962C8B-B14F-4D97-AF65-F5344CB8AC3E}">
        <p14:creationId xmlns:p14="http://schemas.microsoft.com/office/powerpoint/2010/main" val="98590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7870EF5-10BD-4FC1-A42F-9B041AC2E337}"/>
              </a:ext>
            </a:extLst>
          </p:cNvPr>
          <p:cNvSpPr/>
          <p:nvPr/>
        </p:nvSpPr>
        <p:spPr>
          <a:xfrm>
            <a:off x="9572624" y="889405"/>
            <a:ext cx="1007843" cy="106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7C9BE2-03D5-4395-9448-77FA21D34E4C}"/>
              </a:ext>
            </a:extLst>
          </p:cNvPr>
          <p:cNvSpPr/>
          <p:nvPr/>
        </p:nvSpPr>
        <p:spPr>
          <a:xfrm>
            <a:off x="7143750" y="889406"/>
            <a:ext cx="1007844" cy="106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F61E84-7D0A-4CD0-8C18-73D65EF13618}"/>
              </a:ext>
            </a:extLst>
          </p:cNvPr>
          <p:cNvSpPr/>
          <p:nvPr/>
        </p:nvSpPr>
        <p:spPr>
          <a:xfrm>
            <a:off x="4324349" y="889405"/>
            <a:ext cx="1007845" cy="106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8EE01-504D-46D2-B9CC-ABE81FD25AF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580467" y="1421733"/>
            <a:ext cx="54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A5689-B44C-4593-BA94-1F7591850191}"/>
              </a:ext>
            </a:extLst>
          </p:cNvPr>
          <p:cNvSpPr txBox="1"/>
          <p:nvPr/>
        </p:nvSpPr>
        <p:spPr>
          <a:xfrm>
            <a:off x="10629900" y="1489481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 = 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Y^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87C37-FEE1-4B7B-AA2E-BE611D0FF103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8151594" y="1421733"/>
            <a:ext cx="1421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822235-D25D-40AF-8675-55AC01BE8AD1}"/>
              </a:ext>
            </a:extLst>
          </p:cNvPr>
          <p:cNvCxnSpPr>
            <a:cxnSpLocks/>
            <a:stCxn id="41" idx="6"/>
            <a:endCxn id="40" idx="2"/>
          </p:cNvCxnSpPr>
          <p:nvPr/>
        </p:nvCxnSpPr>
        <p:spPr>
          <a:xfrm>
            <a:off x="5332194" y="1421734"/>
            <a:ext cx="1811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616659-D150-49F6-95C1-01A9282BDDF8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3316504" y="1421733"/>
            <a:ext cx="1007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134E08-A8FF-437E-8E77-F96A67141A5A}"/>
              </a:ext>
            </a:extLst>
          </p:cNvPr>
          <p:cNvSpPr txBox="1"/>
          <p:nvPr/>
        </p:nvSpPr>
        <p:spPr>
          <a:xfrm>
            <a:off x="3181350" y="148948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B298A-8409-441F-9175-AA7560AB67E3}"/>
              </a:ext>
            </a:extLst>
          </p:cNvPr>
          <p:cNvSpPr txBox="1"/>
          <p:nvPr/>
        </p:nvSpPr>
        <p:spPr>
          <a:xfrm>
            <a:off x="3016658" y="79631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375A0B-A9C4-4CB3-AAA6-3764EE411C49}"/>
              </a:ext>
            </a:extLst>
          </p:cNvPr>
          <p:cNvSpPr txBox="1"/>
          <p:nvPr/>
        </p:nvSpPr>
        <p:spPr>
          <a:xfrm>
            <a:off x="5854232" y="8894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52B66B-E4FA-49CC-B16C-4B4BEAECF4BD}"/>
              </a:ext>
            </a:extLst>
          </p:cNvPr>
          <p:cNvSpPr txBox="1"/>
          <p:nvPr/>
        </p:nvSpPr>
        <p:spPr>
          <a:xfrm>
            <a:off x="8453663" y="88940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258DB-DDA7-4125-A561-5058E2C02966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10076546" y="1954060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F8FDA-4E7F-481E-92A5-AD5EE43832A1}"/>
              </a:ext>
            </a:extLst>
          </p:cNvPr>
          <p:cNvSpPr txBox="1"/>
          <p:nvPr/>
        </p:nvSpPr>
        <p:spPr>
          <a:xfrm>
            <a:off x="10306050" y="340186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746AF-D641-429F-BDC9-5A54EFAEDB36}"/>
              </a:ext>
            </a:extLst>
          </p:cNvPr>
          <p:cNvSpPr txBox="1"/>
          <p:nvPr/>
        </p:nvSpPr>
        <p:spPr>
          <a:xfrm>
            <a:off x="7377600" y="34018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77382D-448A-4DA6-8A82-5FDEA4F9BB95}"/>
              </a:ext>
            </a:extLst>
          </p:cNvPr>
          <p:cNvSpPr txBox="1"/>
          <p:nvPr/>
        </p:nvSpPr>
        <p:spPr>
          <a:xfrm>
            <a:off x="4449150" y="33579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6EF75A-4A24-45E6-893B-BA59A52487C9}"/>
              </a:ext>
            </a:extLst>
          </p:cNvPr>
          <p:cNvCxnSpPr>
            <a:cxnSpLocks/>
          </p:cNvCxnSpPr>
          <p:nvPr/>
        </p:nvCxnSpPr>
        <p:spPr>
          <a:xfrm flipV="1">
            <a:off x="7639050" y="1954060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C4BB48F-B70E-44C7-8390-A29060D103A1}"/>
              </a:ext>
            </a:extLst>
          </p:cNvPr>
          <p:cNvCxnSpPr>
            <a:cxnSpLocks/>
          </p:cNvCxnSpPr>
          <p:nvPr/>
        </p:nvCxnSpPr>
        <p:spPr>
          <a:xfrm flipV="1">
            <a:off x="4828271" y="1910126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16386">
            <a:extLst>
              <a:ext uri="{FF2B5EF4-FFF2-40B4-BE49-F238E27FC236}">
                <a16:creationId xmlns:a16="http://schemas.microsoft.com/office/drawing/2014/main" id="{5B0E72C3-D19F-47D1-964F-3E0CD4E3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2" y="1172877"/>
            <a:ext cx="1684667" cy="7122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1D35EC-A821-4C1E-98DA-7BBCAF5BD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7863"/>
            <a:ext cx="8115488" cy="14038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01ACE3-8E2D-4657-9BDA-4D943FC0551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Back Propagation Derivations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C56E9F-F992-483F-87C4-6F82C33F40AB}"/>
              </a:ext>
            </a:extLst>
          </p:cNvPr>
          <p:cNvSpPr txBox="1"/>
          <p:nvPr/>
        </p:nvSpPr>
        <p:spPr>
          <a:xfrm>
            <a:off x="6178078" y="4010979"/>
            <a:ext cx="5988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Last, Last-1 and Last-2 Layer</a:t>
            </a:r>
          </a:p>
        </p:txBody>
      </p:sp>
    </p:spTree>
    <p:extLst>
      <p:ext uri="{BB962C8B-B14F-4D97-AF65-F5344CB8AC3E}">
        <p14:creationId xmlns:p14="http://schemas.microsoft.com/office/powerpoint/2010/main" val="62732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7870EF5-10BD-4FC1-A42F-9B041AC2E337}"/>
              </a:ext>
            </a:extLst>
          </p:cNvPr>
          <p:cNvSpPr/>
          <p:nvPr/>
        </p:nvSpPr>
        <p:spPr>
          <a:xfrm>
            <a:off x="9572624" y="889405"/>
            <a:ext cx="1007843" cy="106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7C9BE2-03D5-4395-9448-77FA21D34E4C}"/>
              </a:ext>
            </a:extLst>
          </p:cNvPr>
          <p:cNvSpPr/>
          <p:nvPr/>
        </p:nvSpPr>
        <p:spPr>
          <a:xfrm>
            <a:off x="7143750" y="889406"/>
            <a:ext cx="1007844" cy="106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F61E84-7D0A-4CD0-8C18-73D65EF13618}"/>
              </a:ext>
            </a:extLst>
          </p:cNvPr>
          <p:cNvSpPr/>
          <p:nvPr/>
        </p:nvSpPr>
        <p:spPr>
          <a:xfrm>
            <a:off x="4324349" y="889405"/>
            <a:ext cx="1007845" cy="106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8EE01-504D-46D2-B9CC-ABE81FD25AF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580467" y="1421733"/>
            <a:ext cx="54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A5689-B44C-4593-BA94-1F7591850191}"/>
              </a:ext>
            </a:extLst>
          </p:cNvPr>
          <p:cNvSpPr txBox="1"/>
          <p:nvPr/>
        </p:nvSpPr>
        <p:spPr>
          <a:xfrm>
            <a:off x="10629900" y="1489481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 = 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Y^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87C37-FEE1-4B7B-AA2E-BE611D0FF103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8151594" y="1421733"/>
            <a:ext cx="1421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822235-D25D-40AF-8675-55AC01BE8AD1}"/>
              </a:ext>
            </a:extLst>
          </p:cNvPr>
          <p:cNvCxnSpPr>
            <a:cxnSpLocks/>
            <a:stCxn id="41" idx="6"/>
            <a:endCxn id="40" idx="2"/>
          </p:cNvCxnSpPr>
          <p:nvPr/>
        </p:nvCxnSpPr>
        <p:spPr>
          <a:xfrm>
            <a:off x="5332194" y="1421734"/>
            <a:ext cx="1811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616659-D150-49F6-95C1-01A9282BDDF8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3316504" y="1421733"/>
            <a:ext cx="1007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134E08-A8FF-437E-8E77-F96A67141A5A}"/>
              </a:ext>
            </a:extLst>
          </p:cNvPr>
          <p:cNvSpPr txBox="1"/>
          <p:nvPr/>
        </p:nvSpPr>
        <p:spPr>
          <a:xfrm>
            <a:off x="3181350" y="148948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B298A-8409-441F-9175-AA7560AB67E3}"/>
              </a:ext>
            </a:extLst>
          </p:cNvPr>
          <p:cNvSpPr txBox="1"/>
          <p:nvPr/>
        </p:nvSpPr>
        <p:spPr>
          <a:xfrm>
            <a:off x="3016658" y="79631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375A0B-A9C4-4CB3-AAA6-3764EE411C49}"/>
              </a:ext>
            </a:extLst>
          </p:cNvPr>
          <p:cNvSpPr txBox="1"/>
          <p:nvPr/>
        </p:nvSpPr>
        <p:spPr>
          <a:xfrm>
            <a:off x="5854232" y="8894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52B66B-E4FA-49CC-B16C-4B4BEAECF4BD}"/>
              </a:ext>
            </a:extLst>
          </p:cNvPr>
          <p:cNvSpPr txBox="1"/>
          <p:nvPr/>
        </p:nvSpPr>
        <p:spPr>
          <a:xfrm>
            <a:off x="8453663" y="88940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258DB-DDA7-4125-A561-5058E2C02966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10076546" y="1954060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F8FDA-4E7F-481E-92A5-AD5EE43832A1}"/>
              </a:ext>
            </a:extLst>
          </p:cNvPr>
          <p:cNvSpPr txBox="1"/>
          <p:nvPr/>
        </p:nvSpPr>
        <p:spPr>
          <a:xfrm>
            <a:off x="10306050" y="340186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746AF-D641-429F-BDC9-5A54EFAEDB36}"/>
              </a:ext>
            </a:extLst>
          </p:cNvPr>
          <p:cNvSpPr txBox="1"/>
          <p:nvPr/>
        </p:nvSpPr>
        <p:spPr>
          <a:xfrm>
            <a:off x="7377600" y="34018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77382D-448A-4DA6-8A82-5FDEA4F9BB95}"/>
              </a:ext>
            </a:extLst>
          </p:cNvPr>
          <p:cNvSpPr txBox="1"/>
          <p:nvPr/>
        </p:nvSpPr>
        <p:spPr>
          <a:xfrm>
            <a:off x="4449150" y="33579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6EF75A-4A24-45E6-893B-BA59A52487C9}"/>
              </a:ext>
            </a:extLst>
          </p:cNvPr>
          <p:cNvCxnSpPr>
            <a:cxnSpLocks/>
          </p:cNvCxnSpPr>
          <p:nvPr/>
        </p:nvCxnSpPr>
        <p:spPr>
          <a:xfrm flipV="1">
            <a:off x="7639050" y="1954060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C4BB48F-B70E-44C7-8390-A29060D103A1}"/>
              </a:ext>
            </a:extLst>
          </p:cNvPr>
          <p:cNvCxnSpPr>
            <a:cxnSpLocks/>
          </p:cNvCxnSpPr>
          <p:nvPr/>
        </p:nvCxnSpPr>
        <p:spPr>
          <a:xfrm flipV="1">
            <a:off x="4828271" y="1910126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16386">
            <a:extLst>
              <a:ext uri="{FF2B5EF4-FFF2-40B4-BE49-F238E27FC236}">
                <a16:creationId xmlns:a16="http://schemas.microsoft.com/office/drawing/2014/main" id="{5B0E72C3-D19F-47D1-964F-3E0CD4E3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2" y="1172877"/>
            <a:ext cx="1684667" cy="7122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1D35EC-A821-4C1E-98DA-7BBCAF5BD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6843"/>
            <a:ext cx="8115488" cy="1403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544CE4-6115-47A7-B303-76F1FC29B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80" y="5685123"/>
            <a:ext cx="10127028" cy="9455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1F7F69-E6BC-4E19-B388-A03BBCBF1F9C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Back Propagation Derivations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96956-E49D-4236-9FBA-1E38EF7E7D34}"/>
              </a:ext>
            </a:extLst>
          </p:cNvPr>
          <p:cNvSpPr txBox="1"/>
          <p:nvPr/>
        </p:nvSpPr>
        <p:spPr>
          <a:xfrm>
            <a:off x="6084810" y="3917064"/>
            <a:ext cx="5988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Last, Last-1 and Last-2 Layer</a:t>
            </a:r>
          </a:p>
        </p:txBody>
      </p:sp>
    </p:spTree>
    <p:extLst>
      <p:ext uri="{BB962C8B-B14F-4D97-AF65-F5344CB8AC3E}">
        <p14:creationId xmlns:p14="http://schemas.microsoft.com/office/powerpoint/2010/main" val="99298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">
            <a:extLst>
              <a:ext uri="{FF2B5EF4-FFF2-40B4-BE49-F238E27FC236}">
                <a16:creationId xmlns:a16="http://schemas.microsoft.com/office/drawing/2014/main" id="{4638C3E5-FCC0-4C20-B4B7-7B855E34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754" b="4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199A7-3D80-471C-B848-CBCD9D14826A}"/>
              </a:ext>
            </a:extLst>
          </p:cNvPr>
          <p:cNvSpPr txBox="1"/>
          <p:nvPr/>
        </p:nvSpPr>
        <p:spPr>
          <a:xfrm>
            <a:off x="3577192" y="1032483"/>
            <a:ext cx="5037616" cy="298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Day 2.</a:t>
            </a:r>
            <a:r>
              <a:rPr lang="en-US" sz="60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Raspberry PI - AI, ML, DL &amp; RL </a:t>
            </a:r>
            <a:r>
              <a:rPr lang="en-US" sz="44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32EB5-4036-4D92-BEB0-035E9BBCE982}"/>
              </a:ext>
            </a:extLst>
          </p:cNvPr>
          <p:cNvSpPr txBox="1"/>
          <p:nvPr/>
        </p:nvSpPr>
        <p:spPr>
          <a:xfrm>
            <a:off x="10457" y="5931599"/>
            <a:ext cx="2985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Roohi</a:t>
            </a:r>
            <a:r>
              <a:rPr lang="en-GB" dirty="0"/>
              <a:t> Banu</a:t>
            </a:r>
          </a:p>
          <a:p>
            <a:r>
              <a:rPr lang="en-GB" dirty="0"/>
              <a:t>Mr. Fakruddin Mohammed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8478D-9C6A-4FA4-B68D-E9EE1C37CAFB}"/>
              </a:ext>
            </a:extLst>
          </p:cNvPr>
          <p:cNvSpPr txBox="1"/>
          <p:nvPr/>
        </p:nvSpPr>
        <p:spPr>
          <a:xfrm>
            <a:off x="8153400" y="4839316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ZAS </a:t>
            </a:r>
          </a:p>
          <a:p>
            <a:r>
              <a:rPr lang="en-GB" sz="1200" b="1" dirty="0"/>
              <a:t>Academy</a:t>
            </a:r>
          </a:p>
        </p:txBody>
      </p:sp>
    </p:spTree>
    <p:extLst>
      <p:ext uri="{BB962C8B-B14F-4D97-AF65-F5344CB8AC3E}">
        <p14:creationId xmlns:p14="http://schemas.microsoft.com/office/powerpoint/2010/main" val="3531436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7870EF5-10BD-4FC1-A42F-9B041AC2E337}"/>
              </a:ext>
            </a:extLst>
          </p:cNvPr>
          <p:cNvSpPr/>
          <p:nvPr/>
        </p:nvSpPr>
        <p:spPr>
          <a:xfrm>
            <a:off x="9572624" y="889405"/>
            <a:ext cx="1007843" cy="106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7C9BE2-03D5-4395-9448-77FA21D34E4C}"/>
              </a:ext>
            </a:extLst>
          </p:cNvPr>
          <p:cNvSpPr/>
          <p:nvPr/>
        </p:nvSpPr>
        <p:spPr>
          <a:xfrm>
            <a:off x="7143750" y="889406"/>
            <a:ext cx="1007844" cy="106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F61E84-7D0A-4CD0-8C18-73D65EF13618}"/>
              </a:ext>
            </a:extLst>
          </p:cNvPr>
          <p:cNvSpPr/>
          <p:nvPr/>
        </p:nvSpPr>
        <p:spPr>
          <a:xfrm>
            <a:off x="4324349" y="889405"/>
            <a:ext cx="1007845" cy="106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8EE01-504D-46D2-B9CC-ABE81FD25AF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580467" y="1421733"/>
            <a:ext cx="54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A5689-B44C-4593-BA94-1F7591850191}"/>
              </a:ext>
            </a:extLst>
          </p:cNvPr>
          <p:cNvSpPr txBox="1"/>
          <p:nvPr/>
        </p:nvSpPr>
        <p:spPr>
          <a:xfrm>
            <a:off x="10629900" y="1489481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 = 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Y^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87C37-FEE1-4B7B-AA2E-BE611D0FF103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8151594" y="1421733"/>
            <a:ext cx="1421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822235-D25D-40AF-8675-55AC01BE8AD1}"/>
              </a:ext>
            </a:extLst>
          </p:cNvPr>
          <p:cNvCxnSpPr>
            <a:cxnSpLocks/>
            <a:stCxn id="41" idx="6"/>
            <a:endCxn id="40" idx="2"/>
          </p:cNvCxnSpPr>
          <p:nvPr/>
        </p:nvCxnSpPr>
        <p:spPr>
          <a:xfrm>
            <a:off x="5332194" y="1421734"/>
            <a:ext cx="1811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616659-D150-49F6-95C1-01A9282BDDF8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3316504" y="1421733"/>
            <a:ext cx="1007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134E08-A8FF-437E-8E77-F96A67141A5A}"/>
              </a:ext>
            </a:extLst>
          </p:cNvPr>
          <p:cNvSpPr txBox="1"/>
          <p:nvPr/>
        </p:nvSpPr>
        <p:spPr>
          <a:xfrm>
            <a:off x="3181350" y="148948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B298A-8409-441F-9175-AA7560AB67E3}"/>
              </a:ext>
            </a:extLst>
          </p:cNvPr>
          <p:cNvSpPr txBox="1"/>
          <p:nvPr/>
        </p:nvSpPr>
        <p:spPr>
          <a:xfrm>
            <a:off x="3016658" y="79631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375A0B-A9C4-4CB3-AAA6-3764EE411C49}"/>
              </a:ext>
            </a:extLst>
          </p:cNvPr>
          <p:cNvSpPr txBox="1"/>
          <p:nvPr/>
        </p:nvSpPr>
        <p:spPr>
          <a:xfrm>
            <a:off x="5854232" y="8894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52B66B-E4FA-49CC-B16C-4B4BEAECF4BD}"/>
              </a:ext>
            </a:extLst>
          </p:cNvPr>
          <p:cNvSpPr txBox="1"/>
          <p:nvPr/>
        </p:nvSpPr>
        <p:spPr>
          <a:xfrm>
            <a:off x="8453663" y="88940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258DB-DDA7-4125-A561-5058E2C02966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10076546" y="1954060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F8FDA-4E7F-481E-92A5-AD5EE43832A1}"/>
              </a:ext>
            </a:extLst>
          </p:cNvPr>
          <p:cNvSpPr txBox="1"/>
          <p:nvPr/>
        </p:nvSpPr>
        <p:spPr>
          <a:xfrm>
            <a:off x="10306050" y="340186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746AF-D641-429F-BDC9-5A54EFAEDB36}"/>
              </a:ext>
            </a:extLst>
          </p:cNvPr>
          <p:cNvSpPr txBox="1"/>
          <p:nvPr/>
        </p:nvSpPr>
        <p:spPr>
          <a:xfrm>
            <a:off x="7377600" y="34018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77382D-448A-4DA6-8A82-5FDEA4F9BB95}"/>
              </a:ext>
            </a:extLst>
          </p:cNvPr>
          <p:cNvSpPr txBox="1"/>
          <p:nvPr/>
        </p:nvSpPr>
        <p:spPr>
          <a:xfrm>
            <a:off x="4449150" y="33579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6EF75A-4A24-45E6-893B-BA59A52487C9}"/>
              </a:ext>
            </a:extLst>
          </p:cNvPr>
          <p:cNvCxnSpPr>
            <a:cxnSpLocks/>
          </p:cNvCxnSpPr>
          <p:nvPr/>
        </p:nvCxnSpPr>
        <p:spPr>
          <a:xfrm flipV="1">
            <a:off x="7639050" y="1954060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C4BB48F-B70E-44C7-8390-A29060D103A1}"/>
              </a:ext>
            </a:extLst>
          </p:cNvPr>
          <p:cNvCxnSpPr>
            <a:cxnSpLocks/>
          </p:cNvCxnSpPr>
          <p:nvPr/>
        </p:nvCxnSpPr>
        <p:spPr>
          <a:xfrm flipV="1">
            <a:off x="4828271" y="1910126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16386">
            <a:extLst>
              <a:ext uri="{FF2B5EF4-FFF2-40B4-BE49-F238E27FC236}">
                <a16:creationId xmlns:a16="http://schemas.microsoft.com/office/drawing/2014/main" id="{5B0E72C3-D19F-47D1-964F-3E0CD4E3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2" y="1172877"/>
            <a:ext cx="1684667" cy="7122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1F7F69-E6BC-4E19-B388-A03BBCBF1F9C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Back Propagation Derivations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7D7AF-AC09-413E-B59B-DF63B983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7" y="4139896"/>
            <a:ext cx="6588620" cy="9455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01EFA4-FC75-4712-A9AC-58A9413953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182"/>
          <a:stretch/>
        </p:blipFill>
        <p:spPr>
          <a:xfrm>
            <a:off x="205700" y="5425089"/>
            <a:ext cx="11515802" cy="9455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4880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4878BD12-0E67-4941-A452-C564E163FBB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XOR Gate Derivations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CAE9D-40EB-479E-ACF4-B75940EFE360}"/>
              </a:ext>
            </a:extLst>
          </p:cNvPr>
          <p:cNvSpPr/>
          <p:nvPr/>
        </p:nvSpPr>
        <p:spPr>
          <a:xfrm>
            <a:off x="0" y="2687956"/>
            <a:ext cx="12192000" cy="271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Back Propagation Equations for</a:t>
            </a:r>
          </a:p>
          <a:p>
            <a:pPr algn="ctr"/>
            <a:r>
              <a:rPr lang="en-GB" sz="3600" dirty="0"/>
              <a:t>No Hidden Layers (AND/OR Gate) </a:t>
            </a:r>
          </a:p>
          <a:p>
            <a:pPr algn="ctr"/>
            <a:r>
              <a:rPr lang="en-GB" sz="3600" dirty="0"/>
              <a:t>And </a:t>
            </a:r>
          </a:p>
          <a:p>
            <a:pPr algn="ctr"/>
            <a:r>
              <a:rPr lang="en-GB" sz="3600" dirty="0"/>
              <a:t>One Hidden Layer (XOR)</a:t>
            </a:r>
          </a:p>
        </p:txBody>
      </p:sp>
    </p:spTree>
    <p:extLst>
      <p:ext uri="{BB962C8B-B14F-4D97-AF65-F5344CB8AC3E}">
        <p14:creationId xmlns:p14="http://schemas.microsoft.com/office/powerpoint/2010/main" val="3170859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OR/AND/NOT Gate Derivations – No Hidden 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78CE4-1FAD-4AE0-81BA-5330CB8A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12" y="589895"/>
            <a:ext cx="3362325" cy="6115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1ED45D-C818-41B1-BC01-708784E3F280}"/>
              </a:ext>
            </a:extLst>
          </p:cNvPr>
          <p:cNvSpPr txBox="1"/>
          <p:nvPr/>
        </p:nvSpPr>
        <p:spPr>
          <a:xfrm>
            <a:off x="6510337" y="1726933"/>
            <a:ext cx="828675" cy="46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7A9935-FF17-482C-8D34-88859B942CC2}"/>
              </a:ext>
            </a:extLst>
          </p:cNvPr>
          <p:cNvGrpSpPr/>
          <p:nvPr/>
        </p:nvGrpSpPr>
        <p:grpSpPr>
          <a:xfrm>
            <a:off x="1881046" y="2457592"/>
            <a:ext cx="3953016" cy="1942816"/>
            <a:chOff x="3609834" y="2454683"/>
            <a:chExt cx="3953016" cy="194281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8C4EE4-AC8D-44A7-8287-5584896BF77A}"/>
                </a:ext>
              </a:extLst>
            </p:cNvPr>
            <p:cNvSpPr/>
            <p:nvPr/>
          </p:nvSpPr>
          <p:spPr>
            <a:xfrm>
              <a:off x="5581649" y="2828924"/>
              <a:ext cx="1209675" cy="120967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C6D2B-AE27-4A7C-9B16-03CEEE1F9BD7}"/>
                </a:ext>
              </a:extLst>
            </p:cNvPr>
            <p:cNvCxnSpPr>
              <a:cxnSpLocks/>
              <a:stCxn id="14" idx="0"/>
              <a:endCxn id="14" idx="4"/>
            </p:cNvCxnSpPr>
            <p:nvPr/>
          </p:nvCxnSpPr>
          <p:spPr>
            <a:xfrm>
              <a:off x="6186487" y="2828924"/>
              <a:ext cx="0" cy="120967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73A22E-990D-4DF3-B1CC-825AE8252994}"/>
                </a:ext>
              </a:extLst>
            </p:cNvPr>
            <p:cNvSpPr txBox="1"/>
            <p:nvPr/>
          </p:nvSpPr>
          <p:spPr>
            <a:xfrm>
              <a:off x="5687632" y="3088431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∑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C666A-8DD6-4AD1-A40A-B3ED6F82D57C}"/>
                </a:ext>
              </a:extLst>
            </p:cNvPr>
            <p:cNvSpPr txBox="1"/>
            <p:nvPr/>
          </p:nvSpPr>
          <p:spPr>
            <a:xfrm>
              <a:off x="6972741" y="282892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7030A0"/>
                  </a:solidFill>
                </a:rPr>
                <a:t>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9E0582-CA54-4A75-B6F9-F0EE2AD946A5}"/>
                </a:ext>
              </a:extLst>
            </p:cNvPr>
            <p:cNvSpPr txBox="1"/>
            <p:nvPr/>
          </p:nvSpPr>
          <p:spPr>
            <a:xfrm>
              <a:off x="5250506" y="2770971"/>
              <a:ext cx="274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ED79C6-55A4-44A3-918D-9888CA61334C}"/>
                </a:ext>
              </a:extLst>
            </p:cNvPr>
            <p:cNvSpPr txBox="1"/>
            <p:nvPr/>
          </p:nvSpPr>
          <p:spPr>
            <a:xfrm>
              <a:off x="6277859" y="3140303"/>
              <a:ext cx="390521" cy="53290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σ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DECF1D5-F929-48C5-9907-6F3B8468DD31}"/>
                </a:ext>
              </a:extLst>
            </p:cNvPr>
            <p:cNvCxnSpPr/>
            <p:nvPr/>
          </p:nvCxnSpPr>
          <p:spPr>
            <a:xfrm>
              <a:off x="4010025" y="2824015"/>
              <a:ext cx="1581590" cy="52322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AD7ED0-35AF-475C-82BB-7E70D38A91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9550" y="3533446"/>
              <a:ext cx="1571624" cy="56310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A07453B-1C2B-4D65-B2D3-DF824BC581D8}"/>
                </a:ext>
              </a:extLst>
            </p:cNvPr>
            <p:cNvCxnSpPr>
              <a:stCxn id="14" idx="6"/>
            </p:cNvCxnSpPr>
            <p:nvPr/>
          </p:nvCxnSpPr>
          <p:spPr>
            <a:xfrm flipV="1">
              <a:off x="6791324" y="3429000"/>
              <a:ext cx="771526" cy="4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F0A4CC-BB6F-43D1-BE95-41FFC65848C6}"/>
                </a:ext>
              </a:extLst>
            </p:cNvPr>
            <p:cNvSpPr txBox="1"/>
            <p:nvPr/>
          </p:nvSpPr>
          <p:spPr>
            <a:xfrm>
              <a:off x="3609834" y="2454683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32D89A-6B95-4BA7-B85A-D87CEBDCF347}"/>
                </a:ext>
              </a:extLst>
            </p:cNvPr>
            <p:cNvSpPr txBox="1"/>
            <p:nvPr/>
          </p:nvSpPr>
          <p:spPr>
            <a:xfrm>
              <a:off x="3618478" y="402816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00EA52-20F8-4D2B-B356-F9A12601C8AB}"/>
                </a:ext>
              </a:extLst>
            </p:cNvPr>
            <p:cNvSpPr txBox="1"/>
            <p:nvPr/>
          </p:nvSpPr>
          <p:spPr>
            <a:xfrm>
              <a:off x="4500933" y="261282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AD94B0-E4CF-4B03-89D4-A48028CAD58A}"/>
                </a:ext>
              </a:extLst>
            </p:cNvPr>
            <p:cNvSpPr txBox="1"/>
            <p:nvPr/>
          </p:nvSpPr>
          <p:spPr>
            <a:xfrm>
              <a:off x="4614422" y="39118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w2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04E86C-318C-45F1-9950-2B1811CF1FF2}"/>
              </a:ext>
            </a:extLst>
          </p:cNvPr>
          <p:cNvCxnSpPr>
            <a:cxnSpLocks/>
          </p:cNvCxnSpPr>
          <p:nvPr/>
        </p:nvCxnSpPr>
        <p:spPr>
          <a:xfrm>
            <a:off x="4295774" y="1793608"/>
            <a:ext cx="0" cy="11049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61EC41-2159-47F2-8337-8D10F062FD21}"/>
              </a:ext>
            </a:extLst>
          </p:cNvPr>
          <p:cNvSpPr txBox="1"/>
          <p:nvPr/>
        </p:nvSpPr>
        <p:spPr>
          <a:xfrm>
            <a:off x="3958844" y="16426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3B1F78-A74C-4F19-A7BE-63589147F69C}"/>
              </a:ext>
            </a:extLst>
          </p:cNvPr>
          <p:cNvSpPr txBox="1"/>
          <p:nvPr/>
        </p:nvSpPr>
        <p:spPr>
          <a:xfrm>
            <a:off x="0" y="515895"/>
            <a:ext cx="495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No Hidden Layer or 1 Perceptron</a:t>
            </a:r>
          </a:p>
        </p:txBody>
      </p:sp>
    </p:spTree>
    <p:extLst>
      <p:ext uri="{BB962C8B-B14F-4D97-AF65-F5344CB8AC3E}">
        <p14:creationId xmlns:p14="http://schemas.microsoft.com/office/powerpoint/2010/main" val="3324194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Simulating XOR Logic Gate – One Hidden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A4268-A195-4B7D-B0A9-2EFBDE71C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20" y="2133066"/>
            <a:ext cx="3086100" cy="173355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3FF4EC-2D14-40A3-A890-D74040299726}"/>
              </a:ext>
            </a:extLst>
          </p:cNvPr>
          <p:cNvSpPr/>
          <p:nvPr/>
        </p:nvSpPr>
        <p:spPr>
          <a:xfrm>
            <a:off x="7305675" y="838200"/>
            <a:ext cx="1409700" cy="49044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290" name="Picture 2" descr="Implementing the XOR Gate using Backpropagation in Neural Networks |  Preparing For GRE">
            <a:extLst>
              <a:ext uri="{FF2B5EF4-FFF2-40B4-BE49-F238E27FC236}">
                <a16:creationId xmlns:a16="http://schemas.microsoft.com/office/drawing/2014/main" id="{822849E0-10BE-4BA9-8462-E012684F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1115375"/>
            <a:ext cx="517207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E9C49-8BFF-4955-87C5-CBA12D891A97}"/>
              </a:ext>
            </a:extLst>
          </p:cNvPr>
          <p:cNvSpPr txBox="1"/>
          <p:nvPr/>
        </p:nvSpPr>
        <p:spPr>
          <a:xfrm>
            <a:off x="7305675" y="6019800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Hidden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1ACC1-3CE9-47E1-900A-E68FC83B45CB}"/>
              </a:ext>
            </a:extLst>
          </p:cNvPr>
          <p:cNvSpPr txBox="1"/>
          <p:nvPr/>
        </p:nvSpPr>
        <p:spPr>
          <a:xfrm>
            <a:off x="0" y="515895"/>
            <a:ext cx="2780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One Hidden Layer</a:t>
            </a:r>
          </a:p>
        </p:txBody>
      </p:sp>
    </p:spTree>
    <p:extLst>
      <p:ext uri="{BB962C8B-B14F-4D97-AF65-F5344CB8AC3E}">
        <p14:creationId xmlns:p14="http://schemas.microsoft.com/office/powerpoint/2010/main" val="4218223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val 16384">
            <a:extLst>
              <a:ext uri="{FF2B5EF4-FFF2-40B4-BE49-F238E27FC236}">
                <a16:creationId xmlns:a16="http://schemas.microsoft.com/office/drawing/2014/main" id="{2F12A837-8817-4BFD-98FA-CEA5BB21FDBF}"/>
              </a:ext>
            </a:extLst>
          </p:cNvPr>
          <p:cNvSpPr/>
          <p:nvPr/>
        </p:nvSpPr>
        <p:spPr>
          <a:xfrm>
            <a:off x="3914775" y="2095500"/>
            <a:ext cx="771525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52FD095-8729-4A0A-9650-4BE7AC6744CD}"/>
              </a:ext>
            </a:extLst>
          </p:cNvPr>
          <p:cNvSpPr/>
          <p:nvPr/>
        </p:nvSpPr>
        <p:spPr>
          <a:xfrm>
            <a:off x="3914775" y="3962401"/>
            <a:ext cx="771525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A569DD-6893-4C5C-BA99-C8C4971AB80A}"/>
              </a:ext>
            </a:extLst>
          </p:cNvPr>
          <p:cNvSpPr/>
          <p:nvPr/>
        </p:nvSpPr>
        <p:spPr>
          <a:xfrm>
            <a:off x="5710237" y="3043237"/>
            <a:ext cx="771525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388" name="Straight Arrow Connector 16387">
            <a:extLst>
              <a:ext uri="{FF2B5EF4-FFF2-40B4-BE49-F238E27FC236}">
                <a16:creationId xmlns:a16="http://schemas.microsoft.com/office/drawing/2014/main" id="{B42B5016-9DA6-493A-B022-C05F11C579CB}"/>
              </a:ext>
            </a:extLst>
          </p:cNvPr>
          <p:cNvCxnSpPr>
            <a:endCxn id="16385" idx="2"/>
          </p:cNvCxnSpPr>
          <p:nvPr/>
        </p:nvCxnSpPr>
        <p:spPr>
          <a:xfrm>
            <a:off x="2352675" y="2481262"/>
            <a:ext cx="1562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6CBB00-9646-4C68-8364-FFAE79777B3B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352675" y="2481262"/>
            <a:ext cx="1562100" cy="186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TextBox 16390">
            <a:extLst>
              <a:ext uri="{FF2B5EF4-FFF2-40B4-BE49-F238E27FC236}">
                <a16:creationId xmlns:a16="http://schemas.microsoft.com/office/drawing/2014/main" id="{13773B00-451D-4C11-A852-60DCCA7517BD}"/>
              </a:ext>
            </a:extLst>
          </p:cNvPr>
          <p:cNvSpPr txBox="1"/>
          <p:nvPr/>
        </p:nvSpPr>
        <p:spPr>
          <a:xfrm>
            <a:off x="1666875" y="257175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AE316A-9507-453F-99A4-22447EC84C39}"/>
              </a:ext>
            </a:extLst>
          </p:cNvPr>
          <p:cNvSpPr txBox="1"/>
          <p:nvPr/>
        </p:nvSpPr>
        <p:spPr>
          <a:xfrm>
            <a:off x="1666875" y="436459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X2</a:t>
            </a:r>
          </a:p>
        </p:txBody>
      </p:sp>
      <p:cxnSp>
        <p:nvCxnSpPr>
          <p:cNvPr id="16393" name="Straight Arrow Connector 16392">
            <a:extLst>
              <a:ext uri="{FF2B5EF4-FFF2-40B4-BE49-F238E27FC236}">
                <a16:creationId xmlns:a16="http://schemas.microsoft.com/office/drawing/2014/main" id="{CDBCF1E0-F4BA-4C41-8372-1DD83D5BDD97}"/>
              </a:ext>
            </a:extLst>
          </p:cNvPr>
          <p:cNvCxnSpPr>
            <a:cxnSpLocks/>
            <a:endCxn id="16385" idx="3"/>
          </p:cNvCxnSpPr>
          <p:nvPr/>
        </p:nvCxnSpPr>
        <p:spPr>
          <a:xfrm flipV="1">
            <a:off x="2352675" y="2754038"/>
            <a:ext cx="1675087" cy="179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DA030D-3274-42C3-BE29-1AB1E8CEC435}"/>
              </a:ext>
            </a:extLst>
          </p:cNvPr>
          <p:cNvCxnSpPr>
            <a:cxnSpLocks/>
          </p:cNvCxnSpPr>
          <p:nvPr/>
        </p:nvCxnSpPr>
        <p:spPr>
          <a:xfrm>
            <a:off x="2352675" y="4549260"/>
            <a:ext cx="167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0" name="Straight Arrow Connector 16399">
            <a:extLst>
              <a:ext uri="{FF2B5EF4-FFF2-40B4-BE49-F238E27FC236}">
                <a16:creationId xmlns:a16="http://schemas.microsoft.com/office/drawing/2014/main" id="{1479DEAE-32AC-43B1-AEA0-CEE4133E3DB3}"/>
              </a:ext>
            </a:extLst>
          </p:cNvPr>
          <p:cNvCxnSpPr>
            <a:stCxn id="16385" idx="6"/>
            <a:endCxn id="36" idx="2"/>
          </p:cNvCxnSpPr>
          <p:nvPr/>
        </p:nvCxnSpPr>
        <p:spPr>
          <a:xfrm>
            <a:off x="4686300" y="2481263"/>
            <a:ext cx="1023937" cy="94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2" name="Straight Arrow Connector 16401">
            <a:extLst>
              <a:ext uri="{FF2B5EF4-FFF2-40B4-BE49-F238E27FC236}">
                <a16:creationId xmlns:a16="http://schemas.microsoft.com/office/drawing/2014/main" id="{8243BC7A-52F0-4EF9-A17A-1EA5CBE74025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 flipV="1">
            <a:off x="4686300" y="3429000"/>
            <a:ext cx="1023937" cy="91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6" name="Straight Connector 16405">
            <a:extLst>
              <a:ext uri="{FF2B5EF4-FFF2-40B4-BE49-F238E27FC236}">
                <a16:creationId xmlns:a16="http://schemas.microsoft.com/office/drawing/2014/main" id="{28AABB2A-ADEF-4FBB-A8CC-5A497C903A3B}"/>
              </a:ext>
            </a:extLst>
          </p:cNvPr>
          <p:cNvCxnSpPr>
            <a:stCxn id="16385" idx="0"/>
            <a:endCxn id="16385" idx="4"/>
          </p:cNvCxnSpPr>
          <p:nvPr/>
        </p:nvCxnSpPr>
        <p:spPr>
          <a:xfrm>
            <a:off x="4300538" y="2095500"/>
            <a:ext cx="0" cy="77152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EEB50E6-2346-44B5-B2DD-678F92DD2D04}"/>
              </a:ext>
            </a:extLst>
          </p:cNvPr>
          <p:cNvCxnSpPr/>
          <p:nvPr/>
        </p:nvCxnSpPr>
        <p:spPr>
          <a:xfrm>
            <a:off x="4300538" y="3971925"/>
            <a:ext cx="0" cy="77152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411" name="Rectangle 16410">
            <a:extLst>
              <a:ext uri="{FF2B5EF4-FFF2-40B4-BE49-F238E27FC236}">
                <a16:creationId xmlns:a16="http://schemas.microsoft.com/office/drawing/2014/main" id="{D5617873-1F7B-46C6-865C-38B7EFADF5B5}"/>
              </a:ext>
            </a:extLst>
          </p:cNvPr>
          <p:cNvSpPr/>
          <p:nvPr/>
        </p:nvSpPr>
        <p:spPr>
          <a:xfrm>
            <a:off x="4766722" y="1724025"/>
            <a:ext cx="4571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13" name="Straight Arrow Connector 16412">
            <a:extLst>
              <a:ext uri="{FF2B5EF4-FFF2-40B4-BE49-F238E27FC236}">
                <a16:creationId xmlns:a16="http://schemas.microsoft.com/office/drawing/2014/main" id="{49115AD3-C8E0-4C95-A654-C499786E35E4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6481762" y="3429000"/>
            <a:ext cx="1071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3712331-5786-43B9-ABE7-3FF465AB60CB}"/>
              </a:ext>
            </a:extLst>
          </p:cNvPr>
          <p:cNvSpPr txBox="1"/>
          <p:nvPr/>
        </p:nvSpPr>
        <p:spPr>
          <a:xfrm>
            <a:off x="6134641" y="2637117"/>
            <a:ext cx="115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dy</a:t>
            </a:r>
            <a:r>
              <a:rPr lang="en-GB" dirty="0">
                <a:solidFill>
                  <a:srgbClr val="FF0000"/>
                </a:solidFill>
              </a:rPr>
              <a:t>^/</a:t>
            </a:r>
            <a:r>
              <a:rPr lang="en-GB" dirty="0" err="1">
                <a:solidFill>
                  <a:srgbClr val="FF0000"/>
                </a:solidFill>
              </a:rPr>
              <a:t>da_o</a:t>
            </a:r>
            <a:endParaRPr lang="en-GB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F54CDF-0771-4B3D-91DF-ECF84B9F5F61}"/>
              </a:ext>
            </a:extLst>
          </p:cNvPr>
          <p:cNvSpPr txBox="1"/>
          <p:nvPr/>
        </p:nvSpPr>
        <p:spPr>
          <a:xfrm>
            <a:off x="6052193" y="327041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a_o</a:t>
            </a:r>
            <a:endParaRPr lang="en-GB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F5B884F-E1B2-4326-AC0B-A15FAFC96029}"/>
              </a:ext>
            </a:extLst>
          </p:cNvPr>
          <p:cNvCxnSpPr/>
          <p:nvPr/>
        </p:nvCxnSpPr>
        <p:spPr>
          <a:xfrm>
            <a:off x="6100762" y="3043236"/>
            <a:ext cx="0" cy="77152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878BD12-0E67-4941-A452-C564E163FBB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XOR Gate Derivations – One Hidden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405340-7FE4-4CC5-A1A7-41FD77683897}"/>
              </a:ext>
            </a:extLst>
          </p:cNvPr>
          <p:cNvSpPr txBox="1"/>
          <p:nvPr/>
        </p:nvSpPr>
        <p:spPr>
          <a:xfrm>
            <a:off x="7307450" y="303359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dE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dy</a:t>
            </a:r>
            <a:r>
              <a:rPr lang="en-GB" dirty="0">
                <a:solidFill>
                  <a:srgbClr val="FF0000"/>
                </a:solidFill>
              </a:rPr>
              <a:t>^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542892E-3CE8-4AFD-AADC-8267C52DE6BD}"/>
              </a:ext>
            </a:extLst>
          </p:cNvPr>
          <p:cNvSpPr txBox="1"/>
          <p:nvPr/>
        </p:nvSpPr>
        <p:spPr>
          <a:xfrm>
            <a:off x="4845778" y="2695022"/>
            <a:ext cx="127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da_o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dw_o</a:t>
            </a:r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2EB4F9-F4E9-43F6-A89D-1FC1C72A0086}"/>
              </a:ext>
            </a:extLst>
          </p:cNvPr>
          <p:cNvSpPr txBox="1"/>
          <p:nvPr/>
        </p:nvSpPr>
        <p:spPr>
          <a:xfrm>
            <a:off x="4233883" y="223623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a_h</a:t>
            </a:r>
            <a:endParaRPr lang="en-GB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0D0BB8-555D-42BB-9348-15A460588BC7}"/>
              </a:ext>
            </a:extLst>
          </p:cNvPr>
          <p:cNvSpPr txBox="1"/>
          <p:nvPr/>
        </p:nvSpPr>
        <p:spPr>
          <a:xfrm>
            <a:off x="4812441" y="1841978"/>
            <a:ext cx="127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da_o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dx_o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310A-D4D4-4EE4-BF6B-D2E3D95DD4D3}"/>
              </a:ext>
            </a:extLst>
          </p:cNvPr>
          <p:cNvSpPr txBox="1"/>
          <p:nvPr/>
        </p:nvSpPr>
        <p:spPr>
          <a:xfrm>
            <a:off x="3425991" y="1716644"/>
            <a:ext cx="127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dx_o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da_h</a:t>
            </a:r>
            <a:endParaRPr lang="en-GB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56CD2EC-7DB2-4A3A-8E2B-69EEA8F8F39A}"/>
              </a:ext>
            </a:extLst>
          </p:cNvPr>
          <p:cNvSpPr txBox="1"/>
          <p:nvPr/>
        </p:nvSpPr>
        <p:spPr>
          <a:xfrm>
            <a:off x="2254140" y="1757123"/>
            <a:ext cx="127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da_h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dw_h</a:t>
            </a:r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1D680D-D933-462A-83A8-2575348F82B1}"/>
              </a:ext>
            </a:extLst>
          </p:cNvPr>
          <p:cNvCxnSpPr>
            <a:cxnSpLocks/>
          </p:cNvCxnSpPr>
          <p:nvPr/>
        </p:nvCxnSpPr>
        <p:spPr>
          <a:xfrm flipV="1">
            <a:off x="5997813" y="3793646"/>
            <a:ext cx="9168" cy="55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82B752-E59D-44D2-B2FE-BB26F7A2B4EF}"/>
              </a:ext>
            </a:extLst>
          </p:cNvPr>
          <p:cNvCxnSpPr>
            <a:cxnSpLocks/>
          </p:cNvCxnSpPr>
          <p:nvPr/>
        </p:nvCxnSpPr>
        <p:spPr>
          <a:xfrm flipV="1">
            <a:off x="3834353" y="4657764"/>
            <a:ext cx="193409" cy="60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8C3588-F902-4FC2-BF4F-F46D5865278B}"/>
              </a:ext>
            </a:extLst>
          </p:cNvPr>
          <p:cNvCxnSpPr>
            <a:cxnSpLocks/>
          </p:cNvCxnSpPr>
          <p:nvPr/>
        </p:nvCxnSpPr>
        <p:spPr>
          <a:xfrm flipV="1">
            <a:off x="4018187" y="2859124"/>
            <a:ext cx="193409" cy="60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06A129F-3366-4812-8775-2C07C1F9C464}"/>
              </a:ext>
            </a:extLst>
          </p:cNvPr>
          <p:cNvSpPr txBox="1"/>
          <p:nvPr/>
        </p:nvSpPr>
        <p:spPr>
          <a:xfrm>
            <a:off x="3755892" y="336605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b1_h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63DBF2-5B96-40A6-A782-BA70FE1FFEF7}"/>
              </a:ext>
            </a:extLst>
          </p:cNvPr>
          <p:cNvSpPr txBox="1"/>
          <p:nvPr/>
        </p:nvSpPr>
        <p:spPr>
          <a:xfrm>
            <a:off x="3291558" y="497661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b2_h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486324C-F609-4BCA-A1DB-81C56D179CF6}"/>
              </a:ext>
            </a:extLst>
          </p:cNvPr>
          <p:cNvSpPr txBox="1"/>
          <p:nvPr/>
        </p:nvSpPr>
        <p:spPr>
          <a:xfrm>
            <a:off x="5498377" y="432341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b1_o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423EA6-E598-4B35-BE8A-269D0C770400}"/>
              </a:ext>
            </a:extLst>
          </p:cNvPr>
          <p:cNvSpPr txBox="1"/>
          <p:nvPr/>
        </p:nvSpPr>
        <p:spPr>
          <a:xfrm>
            <a:off x="0" y="515895"/>
            <a:ext cx="2780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One Hidden Layer</a:t>
            </a:r>
          </a:p>
        </p:txBody>
      </p:sp>
    </p:spTree>
    <p:extLst>
      <p:ext uri="{BB962C8B-B14F-4D97-AF65-F5344CB8AC3E}">
        <p14:creationId xmlns:p14="http://schemas.microsoft.com/office/powerpoint/2010/main" val="1255972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5B0F731E-E8BD-456B-8C05-953614DA0B13}"/>
              </a:ext>
            </a:extLst>
          </p:cNvPr>
          <p:cNvSpPr txBox="1"/>
          <p:nvPr/>
        </p:nvSpPr>
        <p:spPr>
          <a:xfrm>
            <a:off x="5401301" y="5464642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Z2 = W1</a:t>
            </a:r>
            <a:r>
              <a:rPr lang="en-GB" baseline="30000" dirty="0"/>
              <a:t>T</a:t>
            </a:r>
            <a:r>
              <a:rPr lang="en-GB" dirty="0"/>
              <a:t>A1+b2</a:t>
            </a:r>
          </a:p>
          <a:p>
            <a:r>
              <a:rPr lang="en-GB" dirty="0"/>
              <a:t>A2 = sigmoid(Z2)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78BD12-0E67-4941-A452-C564E163FBB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XOR Gate Derivations – One Hidden 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AE539-5B2D-4663-93DB-69555122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680" y="816877"/>
            <a:ext cx="4867254" cy="5861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AAB2AA-FE7B-4495-AD0C-3E1861FA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8" y="2723985"/>
            <a:ext cx="4079272" cy="2322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344D4-3F64-4EBD-A8CC-4D49450424F2}"/>
              </a:ext>
            </a:extLst>
          </p:cNvPr>
          <p:cNvSpPr txBox="1"/>
          <p:nvPr/>
        </p:nvSpPr>
        <p:spPr>
          <a:xfrm>
            <a:off x="0" y="515895"/>
            <a:ext cx="2780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One Hidden Layer</a:t>
            </a:r>
          </a:p>
        </p:txBody>
      </p:sp>
    </p:spTree>
    <p:extLst>
      <p:ext uri="{BB962C8B-B14F-4D97-AF65-F5344CB8AC3E}">
        <p14:creationId xmlns:p14="http://schemas.microsoft.com/office/powerpoint/2010/main" val="402026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4878BD12-0E67-4941-A452-C564E163FBB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XOR Gate Derivations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CAE9D-40EB-479E-ACF4-B75940EFE360}"/>
              </a:ext>
            </a:extLst>
          </p:cNvPr>
          <p:cNvSpPr/>
          <p:nvPr/>
        </p:nvSpPr>
        <p:spPr>
          <a:xfrm>
            <a:off x="0" y="2687956"/>
            <a:ext cx="12192000" cy="156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Additional Material</a:t>
            </a:r>
          </a:p>
        </p:txBody>
      </p:sp>
    </p:spTree>
    <p:extLst>
      <p:ext uri="{BB962C8B-B14F-4D97-AF65-F5344CB8AC3E}">
        <p14:creationId xmlns:p14="http://schemas.microsoft.com/office/powerpoint/2010/main" val="44478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209F33-B8DB-42B7-AE1A-FB685B8C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8" y="1496790"/>
            <a:ext cx="2671756" cy="2023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7BCFA9-091F-4238-A820-E9D9CD2C9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70" y="3854545"/>
            <a:ext cx="4546740" cy="1004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56988D-0BF2-4CBF-8BDE-C9C7D31FD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570" y="1496790"/>
            <a:ext cx="2625343" cy="25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8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6C6AE-8B9E-4B76-9C02-13DE1B2E4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87" y="592555"/>
            <a:ext cx="3133725" cy="354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A96A75-5BAF-4ABF-8346-81B2027FC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38" y="1205916"/>
            <a:ext cx="4197350" cy="18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42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FE1D4-8205-4C96-8343-E137D8C4B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039812"/>
            <a:ext cx="89154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1F7EA6-47AC-49FA-905D-8542BE224ACB}"/>
              </a:ext>
            </a:extLst>
          </p:cNvPr>
          <p:cNvSpPr/>
          <p:nvPr/>
        </p:nvSpPr>
        <p:spPr>
          <a:xfrm>
            <a:off x="83889" y="1272004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Introduction &amp; ML/DL Life Cycle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A4274A-D897-4668-9FA4-8BA8C18AE34F}"/>
              </a:ext>
            </a:extLst>
          </p:cNvPr>
          <p:cNvSpPr/>
          <p:nvPr/>
        </p:nvSpPr>
        <p:spPr>
          <a:xfrm>
            <a:off x="1173083" y="1271819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Handling (Pandas &amp;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03B859-D3C8-447D-98C1-8EE2AC2E91C0}"/>
              </a:ext>
            </a:extLst>
          </p:cNvPr>
          <p:cNvSpPr/>
          <p:nvPr/>
        </p:nvSpPr>
        <p:spPr>
          <a:xfrm>
            <a:off x="2252598" y="1279576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Handling &amp; Visualization (matplotlib)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ABBAAA-EE9C-40E5-869E-81C05330D18A}"/>
              </a:ext>
            </a:extLst>
          </p:cNvPr>
          <p:cNvSpPr/>
          <p:nvPr/>
        </p:nvSpPr>
        <p:spPr>
          <a:xfrm>
            <a:off x="3322431" y="126629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&amp; Statistics (Variable Selection)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9DDA04-7D7A-4FDC-A847-3715D2CDD823}"/>
              </a:ext>
            </a:extLst>
          </p:cNvPr>
          <p:cNvSpPr/>
          <p:nvPr/>
        </p:nvSpPr>
        <p:spPr>
          <a:xfrm>
            <a:off x="5461755" y="126629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8040E-BD77-41EC-862C-99924C6E41BA}"/>
              </a:ext>
            </a:extLst>
          </p:cNvPr>
          <p:cNvSpPr/>
          <p:nvPr/>
        </p:nvSpPr>
        <p:spPr>
          <a:xfrm>
            <a:off x="4391922" y="126821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2E7C9B-E71D-4257-8777-982106E07BC1}"/>
              </a:ext>
            </a:extLst>
          </p:cNvPr>
          <p:cNvSpPr/>
          <p:nvPr/>
        </p:nvSpPr>
        <p:spPr>
          <a:xfrm>
            <a:off x="83890" y="2871189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Neural Networks &amp; Backpropagation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905B6C-5C3E-4D4C-A72E-FC33133AA28E}"/>
              </a:ext>
            </a:extLst>
          </p:cNvPr>
          <p:cNvSpPr/>
          <p:nvPr/>
        </p:nvSpPr>
        <p:spPr>
          <a:xfrm>
            <a:off x="226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3E3264-3403-4B35-BFD2-5157D868DDC9}"/>
              </a:ext>
            </a:extLst>
          </p:cNvPr>
          <p:cNvSpPr/>
          <p:nvPr/>
        </p:nvSpPr>
        <p:spPr>
          <a:xfrm>
            <a:off x="334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C3994B-52A9-4371-8A7A-01828252F6F9}"/>
              </a:ext>
            </a:extLst>
          </p:cNvPr>
          <p:cNvSpPr/>
          <p:nvPr/>
        </p:nvSpPr>
        <p:spPr>
          <a:xfrm>
            <a:off x="442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735D56-F89D-433C-8E06-EA2565705609}"/>
              </a:ext>
            </a:extLst>
          </p:cNvPr>
          <p:cNvSpPr/>
          <p:nvPr/>
        </p:nvSpPr>
        <p:spPr>
          <a:xfrm>
            <a:off x="5510737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8AAC06-EC18-4D5D-B63C-8161068CDB88}"/>
              </a:ext>
            </a:extLst>
          </p:cNvPr>
          <p:cNvSpPr/>
          <p:nvPr/>
        </p:nvSpPr>
        <p:spPr>
          <a:xfrm>
            <a:off x="1172598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Layers Neural Networks &amp; CNN Intuition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0" y="376905"/>
            <a:ext cx="8502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 PI -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and Deep Learning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(12 Weeks </a:t>
            </a:r>
            <a:r>
              <a:rPr kumimoji="0" lang="en-GB" sz="20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Course for Secondary &amp; College Students)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F10AD-D7D6-4723-8EE6-C28D02E01A84}"/>
              </a:ext>
            </a:extLst>
          </p:cNvPr>
          <p:cNvSpPr txBox="1"/>
          <p:nvPr/>
        </p:nvSpPr>
        <p:spPr>
          <a:xfrm>
            <a:off x="394909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2CAAF-8282-4AF7-8FFD-C6513017E31A}"/>
              </a:ext>
            </a:extLst>
          </p:cNvPr>
          <p:cNvSpPr txBox="1"/>
          <p:nvPr/>
        </p:nvSpPr>
        <p:spPr>
          <a:xfrm>
            <a:off x="1225696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055A2-17B7-48F0-9C76-F25B596F78AB}"/>
              </a:ext>
            </a:extLst>
          </p:cNvPr>
          <p:cNvSpPr txBox="1"/>
          <p:nvPr/>
        </p:nvSpPr>
        <p:spPr>
          <a:xfrm>
            <a:off x="2283566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68F6C-7F33-48F4-B9A7-9B1A4FD182DB}"/>
              </a:ext>
            </a:extLst>
          </p:cNvPr>
          <p:cNvSpPr txBox="1"/>
          <p:nvPr/>
        </p:nvSpPr>
        <p:spPr>
          <a:xfrm>
            <a:off x="3341436" y="1229029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B8575-E70D-463E-AA5C-F05F1AFCAA98}"/>
              </a:ext>
            </a:extLst>
          </p:cNvPr>
          <p:cNvSpPr txBox="1"/>
          <p:nvPr/>
        </p:nvSpPr>
        <p:spPr>
          <a:xfrm>
            <a:off x="4448308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49A20-B0A9-47E0-8B7D-882CC0D8262B}"/>
              </a:ext>
            </a:extLst>
          </p:cNvPr>
          <p:cNvSpPr txBox="1"/>
          <p:nvPr/>
        </p:nvSpPr>
        <p:spPr>
          <a:xfrm>
            <a:off x="5434618" y="1239722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311285-065E-4CAC-AA64-C10A00C78314}"/>
              </a:ext>
            </a:extLst>
          </p:cNvPr>
          <p:cNvCxnSpPr>
            <a:cxnSpLocks/>
          </p:cNvCxnSpPr>
          <p:nvPr/>
        </p:nvCxnSpPr>
        <p:spPr>
          <a:xfrm>
            <a:off x="177870" y="2781399"/>
            <a:ext cx="63747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9C967B-537B-4E04-ACB4-E4F1E6808EE3}"/>
              </a:ext>
            </a:extLst>
          </p:cNvPr>
          <p:cNvGrpSpPr/>
          <p:nvPr/>
        </p:nvGrpSpPr>
        <p:grpSpPr>
          <a:xfrm>
            <a:off x="281424" y="2836809"/>
            <a:ext cx="6041370" cy="338554"/>
            <a:chOff x="309723" y="6050581"/>
            <a:chExt cx="6041370" cy="338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AA6E5C-090B-47B6-A7AB-ECCA8096EC86}"/>
                </a:ext>
              </a:extLst>
            </p:cNvPr>
            <p:cNvSpPr/>
            <p:nvPr/>
          </p:nvSpPr>
          <p:spPr>
            <a:xfrm>
              <a:off x="309723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8BE9EE-7D87-45C9-B8CA-60AF6C24C15E}"/>
                </a:ext>
              </a:extLst>
            </p:cNvPr>
            <p:cNvSpPr/>
            <p:nvPr/>
          </p:nvSpPr>
          <p:spPr>
            <a:xfrm>
              <a:off x="1284178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Week8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737C604-9F20-4D24-98C3-91D73C63F935}"/>
                </a:ext>
              </a:extLst>
            </p:cNvPr>
            <p:cNvSpPr/>
            <p:nvPr/>
          </p:nvSpPr>
          <p:spPr>
            <a:xfrm>
              <a:off x="2364320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Week9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C20064-C457-409F-B2C5-0119A8462C9B}"/>
                </a:ext>
              </a:extLst>
            </p:cNvPr>
            <p:cNvSpPr/>
            <p:nvPr/>
          </p:nvSpPr>
          <p:spPr>
            <a:xfrm>
              <a:off x="3364188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1DA257A-A5E4-480C-AC31-CDAEB099CB7D}"/>
                </a:ext>
              </a:extLst>
            </p:cNvPr>
            <p:cNvSpPr/>
            <p:nvPr/>
          </p:nvSpPr>
          <p:spPr>
            <a:xfrm>
              <a:off x="4414804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815E60-8494-4F82-BD42-DCDCA630E391}"/>
                </a:ext>
              </a:extLst>
            </p:cNvPr>
            <p:cNvSpPr/>
            <p:nvPr/>
          </p:nvSpPr>
          <p:spPr>
            <a:xfrm>
              <a:off x="5484637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Week12</a:t>
              </a:r>
            </a:p>
          </p:txBody>
        </p:sp>
      </p:grpSp>
      <p:pic>
        <p:nvPicPr>
          <p:cNvPr id="1026" name="Picture 2" descr="Zoom fondo blanco vertical Logo Vector (.AI) Free Download">
            <a:extLst>
              <a:ext uri="{FF2B5EF4-FFF2-40B4-BE49-F238E27FC236}">
                <a16:creationId xmlns:a16="http://schemas.microsoft.com/office/drawing/2014/main" id="{1BC15A7A-B5DF-40DB-95F8-2750BA86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45" y="8658291"/>
            <a:ext cx="265086" cy="2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sApp Messenger im App Store">
            <a:extLst>
              <a:ext uri="{FF2B5EF4-FFF2-40B4-BE49-F238E27FC236}">
                <a16:creationId xmlns:a16="http://schemas.microsoft.com/office/drawing/2014/main" id="{32D60943-D5CF-4C31-A703-4C76D525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559" y="552450"/>
            <a:ext cx="528741" cy="52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E15E816-523A-43FA-91F7-BA50526CBCD1}"/>
              </a:ext>
            </a:extLst>
          </p:cNvPr>
          <p:cNvSpPr/>
          <p:nvPr/>
        </p:nvSpPr>
        <p:spPr>
          <a:xfrm>
            <a:off x="10475908" y="711859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@78 99 11 222 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753A87-9AAD-416F-8424-C1C2D4E4023D}"/>
              </a:ext>
            </a:extLst>
          </p:cNvPr>
          <p:cNvSpPr/>
          <p:nvPr/>
        </p:nvSpPr>
        <p:spPr>
          <a:xfrm>
            <a:off x="140092" y="4386060"/>
            <a:ext cx="6457866" cy="5287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 Language Processing – NLP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???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E24310E-3736-4A29-BE83-C35232761DB0}"/>
              </a:ext>
            </a:extLst>
          </p:cNvPr>
          <p:cNvSpPr/>
          <p:nvPr/>
        </p:nvSpPr>
        <p:spPr>
          <a:xfrm>
            <a:off x="7893675" y="1491927"/>
            <a:ext cx="3782548" cy="1590542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content may be altered depending on participant needs &amp; speed of grasping power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838DA-DC94-4C4A-943C-59B27BAD494E}"/>
              </a:ext>
            </a:extLst>
          </p:cNvPr>
          <p:cNvSpPr txBox="1"/>
          <p:nvPr/>
        </p:nvSpPr>
        <p:spPr>
          <a:xfrm>
            <a:off x="7031756" y="3631504"/>
            <a:ext cx="5120961" cy="369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ZOOM Lectures from 14-Nov: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68144-4E23-471F-B5B2-E80171D4777B}"/>
              </a:ext>
            </a:extLst>
          </p:cNvPr>
          <p:cNvSpPr txBox="1"/>
          <p:nvPr/>
        </p:nvSpPr>
        <p:spPr>
          <a:xfrm>
            <a:off x="-47494" y="4893237"/>
            <a:ext cx="677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the end of course participants will have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Thorough &amp; deeper understanding of AI/ML/DL (Neural Networks)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Seen full end-to-end life cycle of Data Science Projects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Built at least 1 Deep Learning OBJECT DETECTION model from SCRATCH end-to-end and deploy on to PI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2CE97A-44F6-48BD-AB8F-520BBCFCC1DC}"/>
              </a:ext>
            </a:extLst>
          </p:cNvPr>
          <p:cNvSpPr txBox="1"/>
          <p:nvPr/>
        </p:nvSpPr>
        <p:spPr>
          <a:xfrm>
            <a:off x="1" y="-2258"/>
            <a:ext cx="12192000" cy="369332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Z A S    A C A D E M Y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79DAF87-7C34-47E6-A1B1-23A497101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958" y="4017891"/>
            <a:ext cx="3763862" cy="28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4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CEBAE-D73C-44BE-AAE0-1A358238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012"/>
            <a:ext cx="49244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69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7BCFA9-091F-4238-A820-E9D9CD2C9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164" y="4049105"/>
            <a:ext cx="4546740" cy="1004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526F0C-95C9-4204-973E-F0E931987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12" y="877016"/>
            <a:ext cx="6972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4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7BCFA9-091F-4238-A820-E9D9CD2C9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164" y="4049105"/>
            <a:ext cx="4546740" cy="1004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CB12B9-0344-4605-ADEA-D73FE02F7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56" y="576425"/>
            <a:ext cx="6858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18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3982A-39FE-4D19-89E0-EAC27167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950912"/>
            <a:ext cx="5695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0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1D00E-8955-430B-8C6D-CE2A3CC7F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912368"/>
            <a:ext cx="3638550" cy="3358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5B8BC-651F-4890-8431-D6D88F45D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00" y="1251325"/>
            <a:ext cx="5187950" cy="1674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E2D81-FBDB-4611-BCF2-72B6679D2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087" y="2109787"/>
            <a:ext cx="39338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76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E2D81-FBDB-4611-BCF2-72B6679D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686801"/>
            <a:ext cx="3933825" cy="2638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87D99A-FF0F-4795-AF80-4280B4A27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762" y="1019730"/>
            <a:ext cx="5765800" cy="20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31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01C25-085C-4A5C-AC95-AA1AF3EF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523220"/>
            <a:ext cx="87344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96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C075C-B1D3-4E40-89A5-720FF0FF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873125"/>
            <a:ext cx="8429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5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008D2-B76E-41AD-A1DA-918D35BA7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737" y="966787"/>
            <a:ext cx="69056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05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68634-5194-41AB-A966-C69C78FD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6534150" cy="287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008D2-B76E-41AD-A1DA-918D35BA7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3155229"/>
            <a:ext cx="4481512" cy="18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AI Introduction: 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30BD8599-3017-4501-8BDF-A173440C0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87"/>
          <a:stretch/>
        </p:blipFill>
        <p:spPr bwMode="auto">
          <a:xfrm>
            <a:off x="2622744" y="1161661"/>
            <a:ext cx="6013450" cy="453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AF9E80C-C164-47C2-AB9E-223398FC6C3A}"/>
              </a:ext>
            </a:extLst>
          </p:cNvPr>
          <p:cNvSpPr/>
          <p:nvPr/>
        </p:nvSpPr>
        <p:spPr>
          <a:xfrm>
            <a:off x="5868955" y="2550951"/>
            <a:ext cx="1110342" cy="6249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281123-B851-4152-8888-99E7AAA9D5AF}"/>
              </a:ext>
            </a:extLst>
          </p:cNvPr>
          <p:cNvSpPr/>
          <p:nvPr/>
        </p:nvSpPr>
        <p:spPr>
          <a:xfrm>
            <a:off x="4640425" y="2553167"/>
            <a:ext cx="1110342" cy="6249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B6E1A2-087A-4F48-BD15-0BEF76C3AF17}"/>
              </a:ext>
            </a:extLst>
          </p:cNvPr>
          <p:cNvSpPr/>
          <p:nvPr/>
        </p:nvSpPr>
        <p:spPr>
          <a:xfrm>
            <a:off x="2929812" y="4376057"/>
            <a:ext cx="1380931" cy="7837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32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B5263-D971-4C16-9F91-A455605C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628650"/>
            <a:ext cx="76009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37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44FA7-B91E-4996-9162-B7060156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798512"/>
            <a:ext cx="6762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39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55331-B68C-4035-9F47-422DE76F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842962"/>
            <a:ext cx="86963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1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with 1 Hidden Layer and Multi output Classes (K)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1F62C-2606-4319-A49E-539007BD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628650"/>
            <a:ext cx="8191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26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4878BD12-0E67-4941-A452-C564E163FBB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XOR Gate Derivations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CAE9D-40EB-479E-ACF4-B75940EFE360}"/>
              </a:ext>
            </a:extLst>
          </p:cNvPr>
          <p:cNvSpPr/>
          <p:nvPr/>
        </p:nvSpPr>
        <p:spPr>
          <a:xfrm>
            <a:off x="0" y="2687956"/>
            <a:ext cx="12192000" cy="156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Additional Material - Appendix</a:t>
            </a:r>
          </a:p>
        </p:txBody>
      </p:sp>
    </p:spTree>
    <p:extLst>
      <p:ext uri="{BB962C8B-B14F-4D97-AF65-F5344CB8AC3E}">
        <p14:creationId xmlns:p14="http://schemas.microsoft.com/office/powerpoint/2010/main" val="2861355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Neural Network Simulating XOR Logic Gate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6" y="6673334"/>
            <a:ext cx="7537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https://towardsdatascience.com/mcculloch-pitts-model-5fdf65ac5dd1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F7633-A022-461C-9AD3-5A117AF96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36" y="523220"/>
            <a:ext cx="8237464" cy="61780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2A3F6C-E7EF-4C98-A13F-872DBF87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695450"/>
            <a:ext cx="1800225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AE450-339E-47B6-B765-D551A3377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762375"/>
            <a:ext cx="990600" cy="57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D4714-E904-42C0-80BF-C6DC9F0D3DD1}"/>
              </a:ext>
            </a:extLst>
          </p:cNvPr>
          <p:cNvSpPr txBox="1"/>
          <p:nvPr/>
        </p:nvSpPr>
        <p:spPr>
          <a:xfrm>
            <a:off x="0" y="2854434"/>
            <a:ext cx="395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Calculate the following derivatives using back propagation approach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2D836-73A8-48D9-9D23-56667D740ECC}"/>
              </a:ext>
            </a:extLst>
          </p:cNvPr>
          <p:cNvSpPr txBox="1"/>
          <p:nvPr/>
        </p:nvSpPr>
        <p:spPr>
          <a:xfrm>
            <a:off x="-42864" y="822900"/>
            <a:ext cx="39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Given a function f</a:t>
            </a:r>
          </a:p>
        </p:txBody>
      </p:sp>
    </p:spTree>
    <p:extLst>
      <p:ext uri="{BB962C8B-B14F-4D97-AF65-F5344CB8AC3E}">
        <p14:creationId xmlns:p14="http://schemas.microsoft.com/office/powerpoint/2010/main" val="36513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AI Introduction: Deep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D304172F-93BE-4BA8-B234-510942A34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34"/>
          <a:stretch/>
        </p:blipFill>
        <p:spPr bwMode="auto">
          <a:xfrm>
            <a:off x="3125787" y="1698172"/>
            <a:ext cx="6013450" cy="239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77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4878BD12-0E67-4941-A452-C564E163FBB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Differentiation Chain Rule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CAE9D-40EB-479E-ACF4-B75940EFE360}"/>
              </a:ext>
            </a:extLst>
          </p:cNvPr>
          <p:cNvSpPr/>
          <p:nvPr/>
        </p:nvSpPr>
        <p:spPr>
          <a:xfrm>
            <a:off x="0" y="2687956"/>
            <a:ext cx="12192000" cy="156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Differentiation Chain Rule</a:t>
            </a:r>
          </a:p>
        </p:txBody>
      </p:sp>
    </p:spTree>
    <p:extLst>
      <p:ext uri="{BB962C8B-B14F-4D97-AF65-F5344CB8AC3E}">
        <p14:creationId xmlns:p14="http://schemas.microsoft.com/office/powerpoint/2010/main" val="255823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4878BD12-0E67-4941-A452-C564E163FBB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Differentiation Chain Rule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6BCE8-BB37-417D-B337-8F112822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80" y="761999"/>
            <a:ext cx="4386656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6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4878BD12-0E67-4941-A452-C564E163FBB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Back Propagation Derivations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CAE9D-40EB-479E-ACF4-B75940EFE360}"/>
              </a:ext>
            </a:extLst>
          </p:cNvPr>
          <p:cNvSpPr/>
          <p:nvPr/>
        </p:nvSpPr>
        <p:spPr>
          <a:xfrm>
            <a:off x="0" y="2687956"/>
            <a:ext cx="12192000" cy="156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Back Propagation Approach for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56809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4878BD12-0E67-4941-A452-C564E163FBB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Back Propagation Derivations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870EF5-10BD-4FC1-A42F-9B041AC2E337}"/>
              </a:ext>
            </a:extLst>
          </p:cNvPr>
          <p:cNvSpPr/>
          <p:nvPr/>
        </p:nvSpPr>
        <p:spPr>
          <a:xfrm>
            <a:off x="8029574" y="2459592"/>
            <a:ext cx="1007843" cy="1064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7C9BE2-03D5-4395-9448-77FA21D34E4C}"/>
              </a:ext>
            </a:extLst>
          </p:cNvPr>
          <p:cNvSpPr/>
          <p:nvPr/>
        </p:nvSpPr>
        <p:spPr>
          <a:xfrm>
            <a:off x="5600700" y="2459593"/>
            <a:ext cx="1007844" cy="106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F61E84-7D0A-4CD0-8C18-73D65EF13618}"/>
              </a:ext>
            </a:extLst>
          </p:cNvPr>
          <p:cNvSpPr/>
          <p:nvPr/>
        </p:nvSpPr>
        <p:spPr>
          <a:xfrm>
            <a:off x="2781299" y="2459592"/>
            <a:ext cx="1007845" cy="106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A_L-2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8EE01-504D-46D2-B9CC-ABE81FD25AF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037417" y="2991920"/>
            <a:ext cx="544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A5689-B44C-4593-BA94-1F7591850191}"/>
              </a:ext>
            </a:extLst>
          </p:cNvPr>
          <p:cNvSpPr txBox="1"/>
          <p:nvPr/>
        </p:nvSpPr>
        <p:spPr>
          <a:xfrm>
            <a:off x="9086850" y="3059668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 = </a:t>
            </a:r>
            <a:r>
              <a:rPr lang="en-GB" sz="2400" dirty="0">
                <a:solidFill>
                  <a:srgbClr val="00B050"/>
                </a:solidFill>
              </a:rPr>
              <a:t>Y</a:t>
            </a:r>
            <a:r>
              <a:rPr lang="en-GB" sz="2400" dirty="0">
                <a:solidFill>
                  <a:srgbClr val="FF0000"/>
                </a:solidFill>
              </a:rPr>
              <a:t> – Y^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D87C37-FEE1-4B7B-AA2E-BE611D0FF103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6608544" y="2991920"/>
            <a:ext cx="1421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822235-D25D-40AF-8675-55AC01BE8AD1}"/>
              </a:ext>
            </a:extLst>
          </p:cNvPr>
          <p:cNvCxnSpPr>
            <a:cxnSpLocks/>
            <a:stCxn id="41" idx="6"/>
            <a:endCxn id="40" idx="2"/>
          </p:cNvCxnSpPr>
          <p:nvPr/>
        </p:nvCxnSpPr>
        <p:spPr>
          <a:xfrm>
            <a:off x="3789144" y="2991921"/>
            <a:ext cx="1811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616659-D150-49F6-95C1-01A9282BDDF8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1773454" y="2991920"/>
            <a:ext cx="1007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134E08-A8FF-437E-8E77-F96A67141A5A}"/>
              </a:ext>
            </a:extLst>
          </p:cNvPr>
          <p:cNvSpPr txBox="1"/>
          <p:nvPr/>
        </p:nvSpPr>
        <p:spPr>
          <a:xfrm>
            <a:off x="1638300" y="305966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B298A-8409-441F-9175-AA7560AB67E3}"/>
              </a:ext>
            </a:extLst>
          </p:cNvPr>
          <p:cNvSpPr txBox="1"/>
          <p:nvPr/>
        </p:nvSpPr>
        <p:spPr>
          <a:xfrm>
            <a:off x="1473608" y="236650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375A0B-A9C4-4CB3-AAA6-3764EE411C49}"/>
              </a:ext>
            </a:extLst>
          </p:cNvPr>
          <p:cNvSpPr txBox="1"/>
          <p:nvPr/>
        </p:nvSpPr>
        <p:spPr>
          <a:xfrm>
            <a:off x="4311182" y="245959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52B66B-E4FA-49CC-B16C-4B4BEAECF4BD}"/>
              </a:ext>
            </a:extLst>
          </p:cNvPr>
          <p:cNvSpPr txBox="1"/>
          <p:nvPr/>
        </p:nvSpPr>
        <p:spPr>
          <a:xfrm>
            <a:off x="6910613" y="245959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W_L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258DB-DDA7-4125-A561-5058E2C02966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8533496" y="3524247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F8FDA-4E7F-481E-92A5-AD5EE43832A1}"/>
              </a:ext>
            </a:extLst>
          </p:cNvPr>
          <p:cNvSpPr txBox="1"/>
          <p:nvPr/>
        </p:nvSpPr>
        <p:spPr>
          <a:xfrm>
            <a:off x="8763000" y="497205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746AF-D641-429F-BDC9-5A54EFAEDB36}"/>
              </a:ext>
            </a:extLst>
          </p:cNvPr>
          <p:cNvSpPr txBox="1"/>
          <p:nvPr/>
        </p:nvSpPr>
        <p:spPr>
          <a:xfrm>
            <a:off x="5834550" y="497205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77382D-448A-4DA6-8A82-5FDEA4F9BB95}"/>
              </a:ext>
            </a:extLst>
          </p:cNvPr>
          <p:cNvSpPr txBox="1"/>
          <p:nvPr/>
        </p:nvSpPr>
        <p:spPr>
          <a:xfrm>
            <a:off x="2906100" y="492811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B_L-2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6EF75A-4A24-45E6-893B-BA59A52487C9}"/>
              </a:ext>
            </a:extLst>
          </p:cNvPr>
          <p:cNvCxnSpPr>
            <a:cxnSpLocks/>
          </p:cNvCxnSpPr>
          <p:nvPr/>
        </p:nvCxnSpPr>
        <p:spPr>
          <a:xfrm flipV="1">
            <a:off x="6096000" y="3524247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C4BB48F-B70E-44C7-8390-A29060D103A1}"/>
              </a:ext>
            </a:extLst>
          </p:cNvPr>
          <p:cNvCxnSpPr>
            <a:cxnSpLocks/>
          </p:cNvCxnSpPr>
          <p:nvPr/>
        </p:nvCxnSpPr>
        <p:spPr>
          <a:xfrm flipV="1">
            <a:off x="3285221" y="3480313"/>
            <a:ext cx="0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3F2D56C-5426-472C-B6B5-AB0A04A3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287" y="5626107"/>
            <a:ext cx="1652014" cy="708006"/>
          </a:xfrm>
          <a:prstGeom prst="rect">
            <a:avLst/>
          </a:prstGeom>
        </p:spPr>
      </p:pic>
      <p:pic>
        <p:nvPicPr>
          <p:cNvPr id="16384" name="Picture 16383">
            <a:extLst>
              <a:ext uri="{FF2B5EF4-FFF2-40B4-BE49-F238E27FC236}">
                <a16:creationId xmlns:a16="http://schemas.microsoft.com/office/drawing/2014/main" id="{BF7DA1F7-22F5-427C-BDF3-708AA52E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84" y="5460618"/>
            <a:ext cx="1848897" cy="873495"/>
          </a:xfrm>
          <a:prstGeom prst="rect">
            <a:avLst/>
          </a:prstGeom>
        </p:spPr>
      </p:pic>
      <p:pic>
        <p:nvPicPr>
          <p:cNvPr id="16387" name="Picture 16386">
            <a:extLst>
              <a:ext uri="{FF2B5EF4-FFF2-40B4-BE49-F238E27FC236}">
                <a16:creationId xmlns:a16="http://schemas.microsoft.com/office/drawing/2014/main" id="{5B0E72C3-D19F-47D1-964F-3E0CD4E3C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6" y="5541256"/>
            <a:ext cx="1684667" cy="7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4262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27692</TotalTime>
  <Words>1284</Words>
  <Application>Microsoft Office PowerPoint</Application>
  <PresentationFormat>Widescreen</PresentationFormat>
  <Paragraphs>270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Avenir Next LT Pro</vt:lpstr>
      <vt:lpstr>Calibri</vt:lpstr>
      <vt:lpstr>Calibri Light</vt:lpstr>
      <vt:lpstr>Tw Cen MT</vt:lpstr>
      <vt:lpstr>ShapesVTI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330</cp:revision>
  <dcterms:created xsi:type="dcterms:W3CDTF">2020-08-05T10:43:54Z</dcterms:created>
  <dcterms:modified xsi:type="dcterms:W3CDTF">2020-12-04T16:18:49Z</dcterms:modified>
</cp:coreProperties>
</file>