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406" r:id="rId4"/>
    <p:sldId id="407" r:id="rId5"/>
    <p:sldId id="408" r:id="rId6"/>
    <p:sldId id="409" r:id="rId7"/>
    <p:sldId id="335" r:id="rId8"/>
    <p:sldId id="360" r:id="rId9"/>
    <p:sldId id="336" r:id="rId10"/>
    <p:sldId id="344" r:id="rId11"/>
    <p:sldId id="339" r:id="rId12"/>
    <p:sldId id="345" r:id="rId13"/>
    <p:sldId id="347" r:id="rId14"/>
    <p:sldId id="410" r:id="rId15"/>
    <p:sldId id="414" r:id="rId16"/>
    <p:sldId id="415" r:id="rId17"/>
    <p:sldId id="411" r:id="rId18"/>
    <p:sldId id="416" r:id="rId19"/>
    <p:sldId id="412" r:id="rId20"/>
    <p:sldId id="352" r:id="rId21"/>
    <p:sldId id="341" r:id="rId22"/>
    <p:sldId id="346" r:id="rId23"/>
    <p:sldId id="348" r:id="rId24"/>
    <p:sldId id="353" r:id="rId25"/>
    <p:sldId id="349" r:id="rId26"/>
    <p:sldId id="351" r:id="rId27"/>
    <p:sldId id="413" r:id="rId28"/>
    <p:sldId id="418" r:id="rId29"/>
    <p:sldId id="419" r:id="rId30"/>
    <p:sldId id="350" r:id="rId31"/>
    <p:sldId id="342" r:id="rId32"/>
    <p:sldId id="354" r:id="rId33"/>
    <p:sldId id="355" r:id="rId34"/>
    <p:sldId id="356" r:id="rId35"/>
    <p:sldId id="358" r:id="rId36"/>
    <p:sldId id="357" r:id="rId37"/>
    <p:sldId id="359" r:id="rId38"/>
    <p:sldId id="338" r:id="rId39"/>
    <p:sldId id="311" r:id="rId40"/>
    <p:sldId id="4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73A7212-CA44-48E3-9D4E-B82EC484DFC3}">
          <p14:sldIdLst>
            <p14:sldId id="256"/>
            <p14:sldId id="274"/>
          </p14:sldIdLst>
        </p14:section>
        <p14:section name="Computer Architecture" id="{894BE5DC-C2A6-4726-B00C-DE3036702384}">
          <p14:sldIdLst>
            <p14:sldId id="406"/>
            <p14:sldId id="407"/>
            <p14:sldId id="408"/>
            <p14:sldId id="409"/>
          </p14:sldIdLst>
        </p14:section>
        <p14:section name="Raspbian OS" id="{AC470A8B-7EA9-4B33-98EF-4D9002236ACC}">
          <p14:sldIdLst>
            <p14:sldId id="335"/>
            <p14:sldId id="360"/>
          </p14:sldIdLst>
        </p14:section>
        <p14:section name="Prepare Image" id="{9149F546-2AD3-444D-8AE8-B6A1C97E6446}">
          <p14:sldIdLst>
            <p14:sldId id="336"/>
            <p14:sldId id="344"/>
            <p14:sldId id="339"/>
            <p14:sldId id="345"/>
          </p14:sldIdLst>
        </p14:section>
        <p14:section name="Steps 1 to 4" id="{75F119F8-B0DB-4D9D-BEA5-1FFE2899D890}">
          <p14:sldIdLst>
            <p14:sldId id="347"/>
            <p14:sldId id="410"/>
            <p14:sldId id="414"/>
            <p14:sldId id="415"/>
            <p14:sldId id="411"/>
            <p14:sldId id="416"/>
            <p14:sldId id="412"/>
          </p14:sldIdLst>
        </p14:section>
        <p14:section name="Connecting to Raspberry PI" id="{A72A952C-1ADE-4310-8BC6-AB3001D4EC29}">
          <p14:sldIdLst>
            <p14:sldId id="352"/>
            <p14:sldId id="341"/>
            <p14:sldId id="346"/>
            <p14:sldId id="348"/>
            <p14:sldId id="353"/>
            <p14:sldId id="349"/>
            <p14:sldId id="351"/>
            <p14:sldId id="413"/>
            <p14:sldId id="418"/>
            <p14:sldId id="419"/>
            <p14:sldId id="350"/>
            <p14:sldId id="342"/>
            <p14:sldId id="354"/>
            <p14:sldId id="355"/>
            <p14:sldId id="356"/>
          </p14:sldIdLst>
        </p14:section>
        <p14:section name="DHT11 Sensor" id="{FD9FFC6D-ABA4-4122-8E59-80897F0A3D22}">
          <p14:sldIdLst>
            <p14:sldId id="358"/>
            <p14:sldId id="357"/>
            <p14:sldId id="359"/>
          </p14:sldIdLst>
        </p14:section>
        <p14:section name="FTP Connection Configuration" id="{27509E58-2D46-47FC-9BEB-0FC823EE5F19}">
          <p14:sldIdLst>
            <p14:sldId id="338"/>
          </p14:sldIdLst>
        </p14:section>
        <p14:section name="FTP Client Installation" id="{EA39B458-E247-4FDA-B6C0-B8F08CC7A6C2}">
          <p14:sldIdLst>
            <p14:sldId id="311"/>
          </p14:sldIdLst>
        </p14:section>
        <p14:section name="Logistics" id="{21AFA169-C086-410E-864E-EB3B74669503}">
          <p14:sldIdLst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9A3B-FF77-B44C-A173-BBF0E08F8FA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353F-3B3B-834B-8DEF-0BAB777F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alena.io/etcher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alvnc.com/en/connect/download/viewer/raspberrypi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aspberrypi.org/downloads/raspberry-pi-o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oWBmUsWD6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dvanced-ip-scanner.com/" TargetMode="External"/><Relationship Id="rId4" Type="http://schemas.openxmlformats.org/officeDocument/2006/relationships/hyperlink" Target="https://angryip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JYKZjUgtOY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JYKZjUgtOY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oWBmUsWD6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ight-of-pi.org/installing-python3-6-on-a-raspberry-pi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_Python_DHT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-spy.co.uk/2017/09/dht11-temperature-and-humidity-sensor-raspberry-pi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dcard.org/downloads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1AC8A-595F-476C-946F-DFFF622895F6}"/>
              </a:ext>
            </a:extLst>
          </p:cNvPr>
          <p:cNvSpPr/>
          <p:nvPr/>
        </p:nvSpPr>
        <p:spPr>
          <a:xfrm>
            <a:off x="1187642" y="1406009"/>
            <a:ext cx="309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https://www.balena.io/etcher/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F9A3-B9AA-457D-91ED-57C36EC9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01" y="2319663"/>
            <a:ext cx="7115175" cy="42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Software – VNC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4764A-9125-4272-89DA-9196A3D3A229}"/>
              </a:ext>
            </a:extLst>
          </p:cNvPr>
          <p:cNvSpPr/>
          <p:nvPr/>
        </p:nvSpPr>
        <p:spPr>
          <a:xfrm>
            <a:off x="1190624" y="1753285"/>
            <a:ext cx="701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https://www.realvnc.com/en/connect/download/viewer/raspberrypi/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0B7F0-0FA3-4257-B024-DCDE536C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4" y="2758302"/>
            <a:ext cx="7019926" cy="3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1402696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Software – Raspberry PI Image - Raspbian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00A-9192-41FF-B3B7-20616C1E1714}"/>
              </a:ext>
            </a:extLst>
          </p:cNvPr>
          <p:cNvSpPr/>
          <p:nvPr/>
        </p:nvSpPr>
        <p:spPr>
          <a:xfrm>
            <a:off x="670242" y="1250434"/>
            <a:ext cx="562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https://www.raspberrypi.org/downloads/raspberry-pi-os/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31EFF9-31BF-4E35-B68B-BF696A6169BF}"/>
              </a:ext>
            </a:extLst>
          </p:cNvPr>
          <p:cNvSpPr/>
          <p:nvPr/>
        </p:nvSpPr>
        <p:spPr>
          <a:xfrm>
            <a:off x="3257550" y="5705475"/>
            <a:ext cx="914400" cy="6188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0201-1DBB-40DB-9916-8DA3A6CF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17939"/>
            <a:ext cx="6467475" cy="47590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45A22B-35FB-4278-AB1D-B4A8BAE7F6D2}"/>
              </a:ext>
            </a:extLst>
          </p:cNvPr>
          <p:cNvSpPr/>
          <p:nvPr/>
        </p:nvSpPr>
        <p:spPr>
          <a:xfrm>
            <a:off x="6450968" y="1250434"/>
            <a:ext cx="5271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https://www.youtube.com/watch?v=toWBmUsWD6M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Step-1: Format SD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A4263-FFFA-4DD2-B315-DF8140014D0B}"/>
              </a:ext>
            </a:extLst>
          </p:cNvPr>
          <p:cNvSpPr txBox="1"/>
          <p:nvPr/>
        </p:nvSpPr>
        <p:spPr>
          <a:xfrm>
            <a:off x="469783" y="1535185"/>
            <a:ext cx="3357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Insert SD Card into your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Launch SD Card Formatter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quick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click on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6725A-8D99-48F9-9301-03005455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84" y="1269915"/>
            <a:ext cx="5477878" cy="5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Step-2: Copy Raspberry PI Image to SD Card Using Etcher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71063-2E53-4D8B-B15E-028066F56CC9}"/>
              </a:ext>
            </a:extLst>
          </p:cNvPr>
          <p:cNvSpPr txBox="1"/>
          <p:nvPr/>
        </p:nvSpPr>
        <p:spPr>
          <a:xfrm>
            <a:off x="471508" y="2417894"/>
            <a:ext cx="2973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Launch </a:t>
            </a:r>
            <a:r>
              <a:rPr lang="en-GB" dirty="0" err="1"/>
              <a:t>Balena</a:t>
            </a:r>
            <a:r>
              <a:rPr lang="en-GB" dirty="0"/>
              <a:t> Etcher App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SD Card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Click on Flash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0EDE2-CE1D-4F3D-A410-4B70F552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54" y="2759191"/>
            <a:ext cx="6829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Step-2: Copy Raspberry PI Image to SD Card Using Etcher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F83F1-4D1D-4E72-9298-9158A11B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74" y="2399633"/>
            <a:ext cx="6820068" cy="4094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71063-2E53-4D8B-B15E-028066F56CC9}"/>
              </a:ext>
            </a:extLst>
          </p:cNvPr>
          <p:cNvSpPr txBox="1"/>
          <p:nvPr/>
        </p:nvSpPr>
        <p:spPr>
          <a:xfrm>
            <a:off x="471508" y="2417894"/>
            <a:ext cx="2973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Launch </a:t>
            </a:r>
            <a:r>
              <a:rPr lang="en-GB" dirty="0" err="1"/>
              <a:t>Balena</a:t>
            </a:r>
            <a:r>
              <a:rPr lang="en-GB" dirty="0"/>
              <a:t> Etcher App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SD Card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Click on Flash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37B42-AB37-4B92-BD70-378E451A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" y="4209727"/>
            <a:ext cx="4514937" cy="23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Step-2: Copy Raspberry PI Image to SD Card Using Etcher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71063-2E53-4D8B-B15E-028066F56CC9}"/>
              </a:ext>
            </a:extLst>
          </p:cNvPr>
          <p:cNvSpPr txBox="1"/>
          <p:nvPr/>
        </p:nvSpPr>
        <p:spPr>
          <a:xfrm>
            <a:off x="471508" y="2417894"/>
            <a:ext cx="2973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Launch </a:t>
            </a:r>
            <a:r>
              <a:rPr lang="en-GB" dirty="0" err="1"/>
              <a:t>Balena</a:t>
            </a:r>
            <a:r>
              <a:rPr lang="en-GB" dirty="0"/>
              <a:t> Etcher App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 SD Card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Click on Flash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11586-6F44-4B8A-80B8-4CF3FFCC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2" y="1005205"/>
            <a:ext cx="5099108" cy="3320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3A5CA-6D05-41A4-BF35-5DC69743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4196173"/>
            <a:ext cx="4458574" cy="270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05CE6-5F5E-484E-BD61-F114B6D9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52" y="5342406"/>
            <a:ext cx="6339083" cy="1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Step-3 Create Empty File called: </a:t>
            </a:r>
            <a:r>
              <a:rPr lang="en-GB" sz="4000" dirty="0" err="1"/>
              <a:t>ssh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71063-2E53-4D8B-B15E-028066F56CC9}"/>
              </a:ext>
            </a:extLst>
          </p:cNvPr>
          <p:cNvSpPr txBox="1"/>
          <p:nvPr/>
        </p:nvSpPr>
        <p:spPr>
          <a:xfrm>
            <a:off x="422336" y="1511883"/>
            <a:ext cx="1134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With SD card still plugged into laptop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an empty file called “</a:t>
            </a:r>
            <a:r>
              <a:rPr lang="en-GB" dirty="0" err="1"/>
              <a:t>ssh</a:t>
            </a:r>
            <a:r>
              <a:rPr lang="en-GB" dirty="0"/>
              <a:t>” and save it on to SD card drive. You can use any of your favourite text editor like – </a:t>
            </a:r>
            <a:r>
              <a:rPr lang="en-GB" dirty="0" err="1"/>
              <a:t>textmate</a:t>
            </a:r>
            <a:r>
              <a:rPr lang="en-GB" dirty="0"/>
              <a:t>/notepad/text editor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22CE0-207A-440D-970C-6FFCE419926F}"/>
              </a:ext>
            </a:extLst>
          </p:cNvPr>
          <p:cNvSpPr/>
          <p:nvPr/>
        </p:nvSpPr>
        <p:spPr>
          <a:xfrm>
            <a:off x="516679" y="2644830"/>
            <a:ext cx="8595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Note: This is required so the SSH server can start automatically when we power on 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8FA2C-DA2B-4AB1-8E0B-E031329F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17" y="3106846"/>
            <a:ext cx="4932532" cy="35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Step-3 Create Empty File called: </a:t>
            </a:r>
            <a:r>
              <a:rPr lang="en-GB" sz="4000" dirty="0" err="1"/>
              <a:t>ssh</a:t>
            </a:r>
            <a:endParaRPr lang="en-GB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8FA2C-DA2B-4AB1-8E0B-E031329F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4" y="1009599"/>
            <a:ext cx="4932532" cy="3541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7A9F84-CC2E-4A45-912F-F4C28329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54" y="1223264"/>
            <a:ext cx="3517013" cy="275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B83F2-A9DD-4785-8C8B-FC7029B9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55" y="4295260"/>
            <a:ext cx="5198595" cy="22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Step-4: Power on 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9D77D-C343-4047-B32A-C9F21C9C3178}"/>
              </a:ext>
            </a:extLst>
          </p:cNvPr>
          <p:cNvSpPr txBox="1"/>
          <p:nvPr/>
        </p:nvSpPr>
        <p:spPr>
          <a:xfrm>
            <a:off x="403141" y="2113395"/>
            <a:ext cx="337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Insert SD Card inserted into PI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Power on PI using USB-C cable</a:t>
            </a:r>
          </a:p>
        </p:txBody>
      </p:sp>
    </p:spTree>
    <p:extLst>
      <p:ext uri="{BB962C8B-B14F-4D97-AF65-F5344CB8AC3E}">
        <p14:creationId xmlns:p14="http://schemas.microsoft.com/office/powerpoint/2010/main" val="6232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algn="l"/>
            <a:r>
              <a:rPr lang="en-GB" sz="2000" b="1" u="sng" dirty="0">
                <a:solidFill>
                  <a:srgbClr val="FF0000"/>
                </a:solidFill>
              </a:rPr>
              <a:t>Day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Introduction to Raspberry 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Raspberry PI OS Installation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Connect to Raspberry 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533718"/>
            <a:ext cx="11944349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 5: Options to Connect to Raspberry PI</a:t>
            </a:r>
            <a:endParaRPr lang="en-GB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raspberry">
            <a:extLst>
              <a:ext uri="{FF2B5EF4-FFF2-40B4-BE49-F238E27FC236}">
                <a16:creationId xmlns:a16="http://schemas.microsoft.com/office/drawing/2014/main" id="{BEF2171E-DACA-4BFF-A15D-3E85F8C1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765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NC Client">
            <a:extLst>
              <a:ext uri="{FF2B5EF4-FFF2-40B4-BE49-F238E27FC236}">
                <a16:creationId xmlns:a16="http://schemas.microsoft.com/office/drawing/2014/main" id="{CA02215A-2641-4282-8FB4-564E8779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1133475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utty">
            <a:extLst>
              <a:ext uri="{FF2B5EF4-FFF2-40B4-BE49-F238E27FC236}">
                <a16:creationId xmlns:a16="http://schemas.microsoft.com/office/drawing/2014/main" id="{5D7DC16E-1E09-427E-B30F-8F135E6E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3561404"/>
            <a:ext cx="2476501" cy="20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4AE663-8AE7-46D0-B68F-10C83ADEEE19}"/>
              </a:ext>
            </a:extLst>
          </p:cNvPr>
          <p:cNvSpPr txBox="1"/>
          <p:nvPr/>
        </p:nvSpPr>
        <p:spPr>
          <a:xfrm>
            <a:off x="1187124" y="2878220"/>
            <a:ext cx="18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VNC Viewer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8AE55-E4A0-45B3-A456-B0693601A89B}"/>
              </a:ext>
            </a:extLst>
          </p:cNvPr>
          <p:cNvSpPr txBox="1"/>
          <p:nvPr/>
        </p:nvSpPr>
        <p:spPr>
          <a:xfrm>
            <a:off x="758499" y="5743575"/>
            <a:ext cx="228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SSH Client </a:t>
            </a:r>
          </a:p>
          <a:p>
            <a:r>
              <a:rPr lang="en-GB" dirty="0"/>
              <a:t>(Putty on Windows or </a:t>
            </a:r>
          </a:p>
          <a:p>
            <a:r>
              <a:rPr lang="en-GB" dirty="0"/>
              <a:t>Terminal on Mac)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8CD3-9514-4BE5-A8A6-9E11C282C722}"/>
              </a:ext>
            </a:extLst>
          </p:cNvPr>
          <p:cNvSpPr txBox="1"/>
          <p:nvPr/>
        </p:nvSpPr>
        <p:spPr>
          <a:xfrm>
            <a:off x="4068661" y="4379092"/>
            <a:ext cx="799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Connect to PI , We need one of them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SSH Server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VNC Server Running</a:t>
            </a:r>
          </a:p>
          <a:p>
            <a:endParaRPr lang="en-GB" dirty="0"/>
          </a:p>
          <a:p>
            <a:r>
              <a:rPr lang="en-GB" dirty="0"/>
              <a:t>But By Default –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SSH Server is not running and disabled (therefore, we need to create an file called “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ssh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” in the Pi Image SD Card so server starts up automatically).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VNC Server is not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4E6AC-7E73-4BD1-8779-D38D0FAD6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4" y="1117600"/>
            <a:ext cx="3162299" cy="1803622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9CC9BBB-2435-4D33-9C95-390E35348409}"/>
              </a:ext>
            </a:extLst>
          </p:cNvPr>
          <p:cNvCxnSpPr>
            <a:stCxn id="1028" idx="3"/>
          </p:cNvCxnSpPr>
          <p:nvPr/>
        </p:nvCxnSpPr>
        <p:spPr>
          <a:xfrm>
            <a:off x="3495676" y="1971675"/>
            <a:ext cx="4743449" cy="161925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9C8F65-E431-474E-AE82-2112C781EDF4}"/>
              </a:ext>
            </a:extLst>
          </p:cNvPr>
          <p:cNvCxnSpPr>
            <a:stCxn id="1032" idx="3"/>
          </p:cNvCxnSpPr>
          <p:nvPr/>
        </p:nvCxnSpPr>
        <p:spPr>
          <a:xfrm flipV="1">
            <a:off x="3248027" y="3676650"/>
            <a:ext cx="4886323" cy="8996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Step:5 Power ON Raspberry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824236" y="1641991"/>
            <a:ext cx="9097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Power on 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Insert the SD Card Prepared Earlier into the 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Connect the Network Cable (RJ45) from router to raspberry pi network port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Power on the Raspberry PI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2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39304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Step-5: Finding IP Address of Raspberry PI – 2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8FB40-2BF8-4CEB-BCCE-EF4493AA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35" y="2051719"/>
            <a:ext cx="7817485" cy="4272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0AC111-E7F7-4469-90FA-B5CF789C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48" y="4225864"/>
            <a:ext cx="7558087" cy="2632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7505F-7A65-486C-8FEF-4004EC36F1C9}"/>
              </a:ext>
            </a:extLst>
          </p:cNvPr>
          <p:cNvSpPr/>
          <p:nvPr/>
        </p:nvSpPr>
        <p:spPr>
          <a:xfrm>
            <a:off x="989841" y="1225034"/>
            <a:ext cx="4916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Find IP Address of Using IP Scanner</a:t>
            </a:r>
          </a:p>
          <a:p>
            <a:r>
              <a:rPr lang="en-GB" dirty="0"/>
              <a:t>MAC: </a:t>
            </a:r>
            <a:r>
              <a:rPr lang="en-GB" dirty="0">
                <a:hlinkClick r:id="rId4"/>
              </a:rPr>
              <a:t>https://angryip.org/</a:t>
            </a:r>
            <a:endParaRPr lang="en-GB" dirty="0"/>
          </a:p>
          <a:p>
            <a:r>
              <a:rPr lang="en-GB" dirty="0"/>
              <a:t>Windows: </a:t>
            </a:r>
            <a:r>
              <a:rPr lang="en-GB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https://www.advanced-ip-scanner.com/</a:t>
            </a:r>
            <a:endParaRPr lang="en-GB" dirty="0"/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24740-4C29-47FF-B50B-6D7273A30D48}"/>
              </a:ext>
            </a:extLst>
          </p:cNvPr>
          <p:cNvSpPr/>
          <p:nvPr/>
        </p:nvSpPr>
        <p:spPr>
          <a:xfrm>
            <a:off x="6154723" y="825659"/>
            <a:ext cx="5762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Find IP Address of Raspberry PI (via Router)</a:t>
            </a:r>
          </a:p>
          <a:p>
            <a:r>
              <a:rPr lang="en-GB" dirty="0"/>
              <a:t>1. Connect to your router: the connection string might look something like the below:</a:t>
            </a:r>
          </a:p>
          <a:p>
            <a:r>
              <a:rPr lang="en-GB" dirty="0"/>
              <a:t>192.168.0.1</a:t>
            </a:r>
          </a:p>
        </p:txBody>
      </p:sp>
    </p:spTree>
    <p:extLst>
      <p:ext uri="{BB962C8B-B14F-4D97-AF65-F5344CB8AC3E}">
        <p14:creationId xmlns:p14="http://schemas.microsoft.com/office/powerpoint/2010/main" val="12091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10584856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Step-5: Connect to Raspberry PI Using Terminal or Putty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309301" y="1260942"/>
            <a:ext cx="5009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ping </a:t>
            </a:r>
            <a:r>
              <a:rPr lang="en-GB" i="1" dirty="0" err="1"/>
              <a:t>raspberrypi.local</a:t>
            </a:r>
            <a:endParaRPr lang="en-GB" i="1" dirty="0"/>
          </a:p>
          <a:p>
            <a:r>
              <a:rPr lang="en-GB" i="1" dirty="0" err="1"/>
              <a:t>ssh</a:t>
            </a:r>
            <a:r>
              <a:rPr lang="en-GB" i="1" dirty="0"/>
              <a:t> </a:t>
            </a:r>
            <a:r>
              <a:rPr lang="en-GB" i="1" dirty="0">
                <a:solidFill>
                  <a:srgbClr val="FF0000"/>
                </a:solidFill>
              </a:rPr>
              <a:t>&lt;</a:t>
            </a:r>
            <a:r>
              <a:rPr lang="en-GB" i="1" dirty="0" err="1">
                <a:solidFill>
                  <a:srgbClr val="FF0000"/>
                </a:solidFill>
              </a:rPr>
              <a:t>ip</a:t>
            </a:r>
            <a:r>
              <a:rPr lang="en-GB" i="1" dirty="0">
                <a:solidFill>
                  <a:srgbClr val="FF0000"/>
                </a:solidFill>
              </a:rPr>
              <a:t> address&gt;</a:t>
            </a:r>
          </a:p>
          <a:p>
            <a:endParaRPr lang="en-GB" i="1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Raspberry PI Username and Password are below</a:t>
            </a:r>
          </a:p>
          <a:p>
            <a:r>
              <a:rPr lang="en-GB" dirty="0"/>
              <a:t>User Name: </a:t>
            </a:r>
            <a:r>
              <a:rPr lang="en-GB" dirty="0">
                <a:solidFill>
                  <a:srgbClr val="FF0000"/>
                </a:solidFill>
              </a:rPr>
              <a:t>pi</a:t>
            </a:r>
          </a:p>
          <a:p>
            <a:r>
              <a:rPr lang="en-GB" dirty="0"/>
              <a:t>Password:</a:t>
            </a:r>
            <a:r>
              <a:rPr lang="en-GB" dirty="0">
                <a:solidFill>
                  <a:srgbClr val="FF0000"/>
                </a:solidFill>
              </a:rPr>
              <a:t> raspberry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7CDF-A208-4924-B6F1-797AE2C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678547"/>
            <a:ext cx="5272174" cy="3034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67BE-CA72-4C87-A40E-5752F484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690" y="4401851"/>
            <a:ext cx="2686051" cy="2308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BEC9D5-E7FC-4896-AF88-AB606E56BCE6}"/>
              </a:ext>
            </a:extLst>
          </p:cNvPr>
          <p:cNvCxnSpPr/>
          <p:nvPr/>
        </p:nvCxnSpPr>
        <p:spPr>
          <a:xfrm>
            <a:off x="5754848" y="2265028"/>
            <a:ext cx="6711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462A4C-EAEE-4ABB-8265-78755A7D3385}"/>
              </a:ext>
            </a:extLst>
          </p:cNvPr>
          <p:cNvCxnSpPr/>
          <p:nvPr/>
        </p:nvCxnSpPr>
        <p:spPr>
          <a:xfrm>
            <a:off x="9840286" y="3857437"/>
            <a:ext cx="0" cy="429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1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–Step-6: VNC Server Installation on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723568" y="1166842"/>
            <a:ext cx="9097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Run the following commands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00B0F0"/>
                </a:solidFill>
              </a:rPr>
              <a:t>sudo</a:t>
            </a:r>
            <a:r>
              <a:rPr lang="en-GB" dirty="0">
                <a:solidFill>
                  <a:srgbClr val="00B0F0"/>
                </a:solidFill>
              </a:rPr>
              <a:t> apt-get update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00B0F0"/>
                </a:solidFill>
              </a:rPr>
              <a:t>sudo</a:t>
            </a:r>
            <a:r>
              <a:rPr lang="en-GB" dirty="0">
                <a:solidFill>
                  <a:srgbClr val="00B0F0"/>
                </a:solidFill>
              </a:rPr>
              <a:t> apt-get upgrade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00B0F0"/>
                </a:solidFill>
              </a:rPr>
              <a:t>sudo</a:t>
            </a:r>
            <a:r>
              <a:rPr lang="en-GB" dirty="0">
                <a:solidFill>
                  <a:srgbClr val="00B0F0"/>
                </a:solidFill>
              </a:rPr>
              <a:t> apt-get install </a:t>
            </a:r>
            <a:r>
              <a:rPr lang="en-GB" dirty="0" err="1">
                <a:solidFill>
                  <a:srgbClr val="00B0F0"/>
                </a:solidFill>
              </a:rPr>
              <a:t>tightvncserver</a:t>
            </a:r>
            <a:endParaRPr lang="en-GB" dirty="0">
              <a:solidFill>
                <a:srgbClr val="00B0F0"/>
              </a:solidFill>
            </a:endParaRPr>
          </a:p>
          <a:p>
            <a:endParaRPr lang="en-GB" dirty="0"/>
          </a:p>
          <a:p>
            <a:r>
              <a:rPr lang="en-GB" b="1" u="sng" dirty="0"/>
              <a:t>Start the </a:t>
            </a:r>
            <a:r>
              <a:rPr lang="en-GB" b="1" u="sng" dirty="0" err="1"/>
              <a:t>vnc</a:t>
            </a:r>
            <a:r>
              <a:rPr lang="en-GB" b="1" u="sng" dirty="0"/>
              <a:t> server by running the following command</a:t>
            </a:r>
          </a:p>
          <a:p>
            <a:endParaRPr lang="en-GB" b="1" u="sng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00B0F0"/>
                </a:solidFill>
              </a:rPr>
              <a:t>vncserver</a:t>
            </a:r>
            <a:r>
              <a:rPr lang="en-GB" dirty="0">
                <a:solidFill>
                  <a:srgbClr val="00B0F0"/>
                </a:solidFill>
              </a:rPr>
              <a:t> :1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It will prompt for password set it as: </a:t>
            </a:r>
            <a:r>
              <a:rPr lang="en-GB" dirty="0">
                <a:solidFill>
                  <a:srgbClr val="00B0F0"/>
                </a:solidFill>
              </a:rPr>
              <a:t>raspberry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For view only password type – </a:t>
            </a:r>
            <a:r>
              <a:rPr lang="en-GB" dirty="0">
                <a:solidFill>
                  <a:srgbClr val="00B0F0"/>
                </a:solidFill>
              </a:rPr>
              <a:t>n</a:t>
            </a:r>
          </a:p>
          <a:p>
            <a:endParaRPr lang="en-GB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B94E9-35E1-4B4B-9658-323121D4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0" y="4848741"/>
            <a:ext cx="9273242" cy="1783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F2FC9-3581-4C7C-B066-A3761AC28470}"/>
              </a:ext>
            </a:extLst>
          </p:cNvPr>
          <p:cNvSpPr txBox="1"/>
          <p:nvPr/>
        </p:nvSpPr>
        <p:spPr>
          <a:xfrm rot="19862333">
            <a:off x="2174541" y="2248249"/>
            <a:ext cx="6711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>
                    <a:lumMod val="50000"/>
                  </a:schemeClr>
                </a:solidFill>
              </a:rPr>
              <a:t>NOT REQUIRED for PI-4</a:t>
            </a:r>
          </a:p>
        </p:txBody>
      </p:sp>
    </p:spTree>
    <p:extLst>
      <p:ext uri="{BB962C8B-B14F-4D97-AF65-F5344CB8AC3E}">
        <p14:creationId xmlns:p14="http://schemas.microsoft.com/office/powerpoint/2010/main" val="251223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Step-6: Configure VNC Server To Start Automatically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899399" y="1641991"/>
            <a:ext cx="9097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1. Using Terminal/Putty login to Raspberry PI device</a:t>
            </a:r>
          </a:p>
          <a:p>
            <a:endParaRPr lang="en-GB" b="1" u="sng" dirty="0">
              <a:solidFill>
                <a:srgbClr val="FF0000"/>
              </a:solidFill>
            </a:endParaRPr>
          </a:p>
          <a:p>
            <a:r>
              <a:rPr lang="en-GB" b="1" u="sng" dirty="0"/>
              <a:t>2. Edit the following file</a:t>
            </a:r>
          </a:p>
          <a:p>
            <a:r>
              <a:rPr lang="en-GB" dirty="0" err="1"/>
              <a:t>sudo</a:t>
            </a:r>
            <a:r>
              <a:rPr lang="en-GB" dirty="0"/>
              <a:t> vi /etc/</a:t>
            </a:r>
            <a:r>
              <a:rPr lang="en-GB" dirty="0" err="1"/>
              <a:t>rc.local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the file add the following line just before </a:t>
            </a:r>
          </a:p>
          <a:p>
            <a:r>
              <a:rPr lang="en-GB" dirty="0"/>
              <a:t>the last line (screen print below)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B050"/>
                </a:solidFill>
              </a:rPr>
              <a:t>sudo</a:t>
            </a:r>
            <a:r>
              <a:rPr lang="en-GB" dirty="0">
                <a:solidFill>
                  <a:srgbClr val="00B050"/>
                </a:solidFill>
              </a:rPr>
              <a:t> – pi –c '/</a:t>
            </a:r>
            <a:r>
              <a:rPr lang="en-GB" dirty="0" err="1">
                <a:solidFill>
                  <a:srgbClr val="00B050"/>
                </a:solidFill>
              </a:rPr>
              <a:t>usr</a:t>
            </a:r>
            <a:r>
              <a:rPr lang="en-GB" dirty="0">
                <a:solidFill>
                  <a:srgbClr val="00B050"/>
                </a:solidFill>
              </a:rPr>
              <a:t>/bin/</a:t>
            </a:r>
            <a:r>
              <a:rPr lang="en-GB" dirty="0" err="1">
                <a:solidFill>
                  <a:srgbClr val="00B050"/>
                </a:solidFill>
              </a:rPr>
              <a:t>vncserver</a:t>
            </a:r>
            <a:r>
              <a:rPr lang="en-GB" dirty="0">
                <a:solidFill>
                  <a:srgbClr val="00B050"/>
                </a:solidFill>
              </a:rPr>
              <a:t> :1’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3. Save the file</a:t>
            </a:r>
          </a:p>
          <a:p>
            <a:endParaRPr lang="en-GB" dirty="0"/>
          </a:p>
          <a:p>
            <a:r>
              <a:rPr lang="en-GB" dirty="0"/>
              <a:t>4. Reboot the device by running the following </a:t>
            </a:r>
          </a:p>
          <a:p>
            <a:r>
              <a:rPr lang="en-GB" dirty="0"/>
              <a:t>command</a:t>
            </a:r>
          </a:p>
          <a:p>
            <a:r>
              <a:rPr lang="en-GB" dirty="0" err="1">
                <a:solidFill>
                  <a:srgbClr val="00B0F0"/>
                </a:solidFill>
              </a:rPr>
              <a:t>sudo</a:t>
            </a:r>
            <a:r>
              <a:rPr lang="en-GB" dirty="0">
                <a:solidFill>
                  <a:srgbClr val="00B0F0"/>
                </a:solidFill>
              </a:rPr>
              <a:t> reboot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BD6B5-9923-4233-822C-88D6DAD7C933}"/>
              </a:ext>
            </a:extLst>
          </p:cNvPr>
          <p:cNvSpPr/>
          <p:nvPr/>
        </p:nvSpPr>
        <p:spPr>
          <a:xfrm>
            <a:off x="824236" y="1272659"/>
            <a:ext cx="487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https://www.youtube.com/watch?v=JYKZjUgtOYw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37B6D-6277-4A26-994B-644D1BB4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974332"/>
            <a:ext cx="6434137" cy="378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0A638-679D-44EC-B73B-FCADAB3EA648}"/>
              </a:ext>
            </a:extLst>
          </p:cNvPr>
          <p:cNvSpPr txBox="1"/>
          <p:nvPr/>
        </p:nvSpPr>
        <p:spPr>
          <a:xfrm rot="19862333">
            <a:off x="2174541" y="2248249"/>
            <a:ext cx="6711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>
                    <a:lumMod val="50000"/>
                  </a:schemeClr>
                </a:solidFill>
              </a:rPr>
              <a:t>NOT REQUIRED for PI-4</a:t>
            </a:r>
          </a:p>
        </p:txBody>
      </p:sp>
    </p:spTree>
    <p:extLst>
      <p:ext uri="{BB962C8B-B14F-4D97-AF65-F5344CB8AC3E}">
        <p14:creationId xmlns:p14="http://schemas.microsoft.com/office/powerpoint/2010/main" val="140331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Step-7: Enable VNC Server Connections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824236" y="1641991"/>
            <a:ext cx="90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Run the following commands</a:t>
            </a:r>
            <a:endParaRPr lang="en-GB" dirty="0"/>
          </a:p>
          <a:p>
            <a:r>
              <a:rPr lang="en-GB" i="1" dirty="0" err="1"/>
              <a:t>sudo</a:t>
            </a:r>
            <a:r>
              <a:rPr lang="en-GB" i="1" dirty="0"/>
              <a:t> </a:t>
            </a:r>
            <a:r>
              <a:rPr lang="en-GB" i="1" dirty="0" err="1"/>
              <a:t>raspi</a:t>
            </a:r>
            <a:r>
              <a:rPr lang="en-GB" i="1" dirty="0"/>
              <a:t>-config</a:t>
            </a:r>
          </a:p>
          <a:p>
            <a:endParaRPr lang="en-GB" b="1" u="sng" dirty="0"/>
          </a:p>
          <a:p>
            <a:endParaRPr lang="en-GB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BD6B5-9923-4233-822C-88D6DAD7C933}"/>
              </a:ext>
            </a:extLst>
          </p:cNvPr>
          <p:cNvSpPr/>
          <p:nvPr/>
        </p:nvSpPr>
        <p:spPr>
          <a:xfrm>
            <a:off x="824236" y="1272659"/>
            <a:ext cx="487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https://www.youtube.com/watch?v=JYKZjUgtOYw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66C24-582D-44E9-AD0B-3AB93BEE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10" y="4776787"/>
            <a:ext cx="3395538" cy="2265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CA122-452B-4C7A-B671-2F29420F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8" y="2259517"/>
            <a:ext cx="5605462" cy="264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F69EE-1FDF-45A3-B66C-7E1F834BF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76" y="2381738"/>
            <a:ext cx="4814564" cy="23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3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Step-7: Change Screen Resolution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F4654-FCEB-42F8-B330-9F8EDD7E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9" y="1195329"/>
            <a:ext cx="3944399" cy="272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8844D-FFC1-41C4-BCD9-04F7DF18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13" y="1195329"/>
            <a:ext cx="3819351" cy="2592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D8565-947E-4E6C-B699-CEEC7DF1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35" y="4308294"/>
            <a:ext cx="3701905" cy="25497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A6FDE-756B-414B-8BD5-2911D281DE31}"/>
              </a:ext>
            </a:extLst>
          </p:cNvPr>
          <p:cNvCxnSpPr/>
          <p:nvPr/>
        </p:nvCxnSpPr>
        <p:spPr>
          <a:xfrm>
            <a:off x="4941116" y="2365695"/>
            <a:ext cx="59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A61D9-6372-49DF-853D-29B2D9C0376C}"/>
              </a:ext>
            </a:extLst>
          </p:cNvPr>
          <p:cNvCxnSpPr>
            <a:cxnSpLocks/>
          </p:cNvCxnSpPr>
          <p:nvPr/>
        </p:nvCxnSpPr>
        <p:spPr>
          <a:xfrm>
            <a:off x="7878488" y="3788948"/>
            <a:ext cx="0" cy="33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5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Step-7: Enable </a:t>
            </a:r>
            <a:r>
              <a:rPr lang="en-GB" sz="4000" dirty="0" err="1"/>
              <a:t>WiFi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65C7E-4BBD-49DA-B606-5D63670EF611}"/>
              </a:ext>
            </a:extLst>
          </p:cNvPr>
          <p:cNvSpPr txBox="1"/>
          <p:nvPr/>
        </p:nvSpPr>
        <p:spPr>
          <a:xfrm>
            <a:off x="589279" y="1518407"/>
            <a:ext cx="836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Click on the </a:t>
            </a:r>
            <a:r>
              <a:rPr lang="en-GB" dirty="0" err="1"/>
              <a:t>WiFi</a:t>
            </a:r>
            <a:r>
              <a:rPr lang="en-GB" dirty="0"/>
              <a:t> Icon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Connect to your </a:t>
            </a:r>
            <a:r>
              <a:rPr lang="en-GB" dirty="0" err="1"/>
              <a:t>WiFi</a:t>
            </a:r>
            <a:r>
              <a:rPr lang="en-GB" dirty="0"/>
              <a:t> Network (it may prompt for </a:t>
            </a:r>
            <a:r>
              <a:rPr lang="en-GB" dirty="0" err="1"/>
              <a:t>wifi</a:t>
            </a:r>
            <a:r>
              <a:rPr lang="en-GB" dirty="0"/>
              <a:t> password)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75787-AD1C-4D80-BE45-1E94A7A0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77" y="2814331"/>
            <a:ext cx="9658350" cy="3695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434FD6-650A-477F-A1AC-C8B3D1FEAD68}"/>
              </a:ext>
            </a:extLst>
          </p:cNvPr>
          <p:cNvSpPr/>
          <p:nvPr/>
        </p:nvSpPr>
        <p:spPr>
          <a:xfrm>
            <a:off x="10914076" y="3074997"/>
            <a:ext cx="360727" cy="511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0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09073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Step-7: Enable </a:t>
            </a:r>
            <a:r>
              <a:rPr lang="en-GB" sz="4000" dirty="0" err="1"/>
              <a:t>WiFi</a:t>
            </a:r>
            <a:endParaRPr lang="en-GB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75787-AD1C-4D80-BE45-1E94A7A0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6" y="1233926"/>
            <a:ext cx="6941889" cy="26562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434FD6-650A-477F-A1AC-C8B3D1FEAD68}"/>
              </a:ext>
            </a:extLst>
          </p:cNvPr>
          <p:cNvSpPr/>
          <p:nvPr/>
        </p:nvSpPr>
        <p:spPr>
          <a:xfrm>
            <a:off x="8766494" y="1405588"/>
            <a:ext cx="360727" cy="511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8D6A1-CE61-4F3D-832E-889E9DE5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55" y="4061853"/>
            <a:ext cx="8945154" cy="27247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6098A9-20CA-403F-9091-C2380F35A00D}"/>
              </a:ext>
            </a:extLst>
          </p:cNvPr>
          <p:cNvSpPr/>
          <p:nvPr/>
        </p:nvSpPr>
        <p:spPr>
          <a:xfrm>
            <a:off x="9506123" y="4376689"/>
            <a:ext cx="360727" cy="511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Computer Architecture</a:t>
            </a:r>
          </a:p>
        </p:txBody>
      </p:sp>
      <p:pic>
        <p:nvPicPr>
          <p:cNvPr id="1028" name="Picture 4" descr="1. What is a Computer and Block Diagram of a Computer - YouTube">
            <a:extLst>
              <a:ext uri="{FF2B5EF4-FFF2-40B4-BE49-F238E27FC236}">
                <a16:creationId xmlns:a16="http://schemas.microsoft.com/office/drawing/2014/main" id="{A9F68961-6858-4A0E-9B44-A2D7F711E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" b="13844"/>
          <a:stretch/>
        </p:blipFill>
        <p:spPr bwMode="auto">
          <a:xfrm>
            <a:off x="1493894" y="1432157"/>
            <a:ext cx="7910166" cy="39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5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Step-8: Power ON Raspberry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CC5A-ABEF-417D-9F79-44005FCAB6AC}"/>
              </a:ext>
            </a:extLst>
          </p:cNvPr>
          <p:cNvSpPr txBox="1"/>
          <p:nvPr/>
        </p:nvSpPr>
        <p:spPr>
          <a:xfrm>
            <a:off x="824236" y="1641991"/>
            <a:ext cx="9097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2. Launch the VNC Viewer</a:t>
            </a:r>
          </a:p>
          <a:p>
            <a:endParaRPr lang="en-GB" dirty="0"/>
          </a:p>
          <a:p>
            <a:r>
              <a:rPr lang="en-GB" dirty="0"/>
              <a:t>3. Create a new connection and connect</a:t>
            </a:r>
          </a:p>
          <a:p>
            <a:endParaRPr lang="en-GB" dirty="0"/>
          </a:p>
          <a:p>
            <a:r>
              <a:rPr lang="en-GB" dirty="0"/>
              <a:t>4. Raspberry PI Username and Password are below</a:t>
            </a:r>
          </a:p>
          <a:p>
            <a:r>
              <a:rPr lang="en-GB" dirty="0"/>
              <a:t>User Name: </a:t>
            </a:r>
            <a:r>
              <a:rPr lang="en-GB" dirty="0">
                <a:solidFill>
                  <a:srgbClr val="FF0000"/>
                </a:solidFill>
              </a:rPr>
              <a:t>pi</a:t>
            </a:r>
          </a:p>
          <a:p>
            <a:r>
              <a:rPr lang="en-GB" dirty="0"/>
              <a:t>Password:</a:t>
            </a:r>
            <a:r>
              <a:rPr lang="en-GB" dirty="0">
                <a:solidFill>
                  <a:srgbClr val="FF0000"/>
                </a:solidFill>
              </a:rPr>
              <a:t> raspberry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BD6B5-9923-4233-822C-88D6DAD7C933}"/>
              </a:ext>
            </a:extLst>
          </p:cNvPr>
          <p:cNvSpPr/>
          <p:nvPr/>
        </p:nvSpPr>
        <p:spPr>
          <a:xfrm>
            <a:off x="824236" y="1272659"/>
            <a:ext cx="5271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https://www.youtube.com/watch?v=toWBmUsWD6M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2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Step-8: Download Software – VNC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13F8F-867F-4919-A380-3737EA89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17599"/>
            <a:ext cx="5314950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0E424-46BA-4876-9608-86ADAC56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1379537"/>
            <a:ext cx="4438650" cy="6029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954101-DA1C-4A17-AF7D-58E9EDF2B482}"/>
              </a:ext>
            </a:extLst>
          </p:cNvPr>
          <p:cNvSpPr/>
          <p:nvPr/>
        </p:nvSpPr>
        <p:spPr>
          <a:xfrm>
            <a:off x="7667625" y="3243263"/>
            <a:ext cx="1143000" cy="1014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4DE1F1-5001-4435-8142-6ED432253D9A}"/>
              </a:ext>
            </a:extLst>
          </p:cNvPr>
          <p:cNvSpPr/>
          <p:nvPr/>
        </p:nvSpPr>
        <p:spPr>
          <a:xfrm>
            <a:off x="6848475" y="1485900"/>
            <a:ext cx="5143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EF9AB-06AE-4A5B-B143-E7E7C8BAA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3" y="4678231"/>
            <a:ext cx="4862512" cy="18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Step-8: Connect to Raspberry PI Using VNC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EF9AB-06AE-4A5B-B143-E7E7C8BA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811206"/>
            <a:ext cx="4862512" cy="1889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AF1A71-FDEB-4E47-99DC-22403134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811206"/>
            <a:ext cx="8134349" cy="48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8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Step-8: Connect to Raspberry PI Using VNC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3DFFE-0016-4C4A-B863-D2341DDB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66316"/>
            <a:ext cx="5695950" cy="40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Step-9: Software Installation on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03637-5D0B-4ADF-951B-7C40C25FDBFE}"/>
              </a:ext>
            </a:extLst>
          </p:cNvPr>
          <p:cNvSpPr txBox="1"/>
          <p:nvPr/>
        </p:nvSpPr>
        <p:spPr>
          <a:xfrm>
            <a:off x="1285875" y="1752599"/>
            <a:ext cx="6372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Python3 should have been already installed on Raspberry PI. Please check by running the following command. If not installed follow the instructions at the link - </a:t>
            </a:r>
            <a:r>
              <a:rPr lang="en-GB" dirty="0">
                <a:hlinkClick r:id="rId2"/>
              </a:rPr>
              <a:t>http://www.knight-of-pi.org/installing-python3-6-on-a-raspberry-pi/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python3 --version</a:t>
            </a:r>
          </a:p>
        </p:txBody>
      </p:sp>
    </p:spTree>
    <p:extLst>
      <p:ext uri="{BB962C8B-B14F-4D97-AF65-F5344CB8AC3E}">
        <p14:creationId xmlns:p14="http://schemas.microsoft.com/office/powerpoint/2010/main" val="907986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Step-9: Install Python Libraries for DHT11 Sensor on 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03637-5D0B-4ADF-951B-7C40C25FDBFE}"/>
              </a:ext>
            </a:extLst>
          </p:cNvPr>
          <p:cNvSpPr txBox="1"/>
          <p:nvPr/>
        </p:nvSpPr>
        <p:spPr>
          <a:xfrm>
            <a:off x="1285875" y="1752599"/>
            <a:ext cx="637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 to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the following commands to install Python Libraries for DHT11 Sensor. </a:t>
            </a:r>
          </a:p>
          <a:p>
            <a:endParaRPr lang="en-GB" dirty="0"/>
          </a:p>
          <a:p>
            <a:r>
              <a:rPr lang="en-GB" dirty="0"/>
              <a:t>Reference Link: </a:t>
            </a:r>
            <a:r>
              <a:rPr lang="en-GB" dirty="0">
                <a:hlinkClick r:id="rId2"/>
              </a:rPr>
              <a:t>https://github.com/adafruit/Adafruit_Python_DHT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pip3 install </a:t>
            </a:r>
            <a:r>
              <a:rPr lang="en-GB" dirty="0" err="1">
                <a:solidFill>
                  <a:srgbClr val="FF0000"/>
                </a:solidFill>
              </a:rPr>
              <a:t>Adafruit_DHT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DHT11 - Wiring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7EB4C-0A85-4FF5-82CC-C52497F7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85291"/>
            <a:ext cx="6334125" cy="3600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DCD849-C30D-43E7-96EC-0EEB16F026CD}"/>
              </a:ext>
            </a:extLst>
          </p:cNvPr>
          <p:cNvSpPr/>
          <p:nvPr/>
        </p:nvSpPr>
        <p:spPr>
          <a:xfrm>
            <a:off x="733425" y="1438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https://www.raspberrypi-spy.co.uk/2017/09/dht11-temperature-and-humidity-sensor-raspberry-pi/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A8453-1E9F-4B57-9AAD-BEB666C0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555542"/>
            <a:ext cx="1738312" cy="2217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A6C0A-F180-4C71-B11A-67BDF9E4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4886325"/>
            <a:ext cx="2562225" cy="1885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38042-571B-4AA0-BC1D-74BA589AA0DF}"/>
              </a:ext>
            </a:extLst>
          </p:cNvPr>
          <p:cNvCxnSpPr/>
          <p:nvPr/>
        </p:nvCxnSpPr>
        <p:spPr>
          <a:xfrm>
            <a:off x="3157537" y="5495925"/>
            <a:ext cx="709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7286F-0D75-4730-9090-893B2436E819}"/>
              </a:ext>
            </a:extLst>
          </p:cNvPr>
          <p:cNvSpPr txBox="1"/>
          <p:nvPr/>
        </p:nvSpPr>
        <p:spPr>
          <a:xfrm>
            <a:off x="3781425" y="5182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Use PIN2 which is 5V (as shown in the PIN Diagram)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8E659-2478-4E7B-86E9-4463612AFD97}"/>
              </a:ext>
            </a:extLst>
          </p:cNvPr>
          <p:cNvSpPr txBox="1"/>
          <p:nvPr/>
        </p:nvSpPr>
        <p:spPr>
          <a:xfrm>
            <a:off x="8010525" y="1278280"/>
            <a:ext cx="375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pay attention to </a:t>
            </a:r>
            <a:r>
              <a:rPr lang="en-GB" b="1" dirty="0">
                <a:solidFill>
                  <a:srgbClr val="FF0000"/>
                </a:solidFill>
              </a:rPr>
              <a:t>PIN</a:t>
            </a:r>
            <a:r>
              <a:rPr lang="en-GB" dirty="0"/>
              <a:t> Numbers and the corresponding </a:t>
            </a:r>
            <a:r>
              <a:rPr lang="en-GB" b="1" dirty="0">
                <a:solidFill>
                  <a:srgbClr val="FF0000"/>
                </a:solidFill>
              </a:rPr>
              <a:t>GPIO xx</a:t>
            </a:r>
            <a:r>
              <a:rPr lang="en-GB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344902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" y="533718"/>
            <a:ext cx="11440795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Run DHT11 Python Script To See the Values from Sensor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2A370-0A45-4F78-8C6A-005CC1FF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68" y="3580862"/>
            <a:ext cx="9924429" cy="3226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F17E2-CFEC-4208-B48A-6EF1FAA62F85}"/>
              </a:ext>
            </a:extLst>
          </p:cNvPr>
          <p:cNvSpPr txBox="1"/>
          <p:nvPr/>
        </p:nvSpPr>
        <p:spPr>
          <a:xfrm>
            <a:off x="589279" y="1245814"/>
            <a:ext cx="10843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folder called AWS_IOT on 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mkdir</a:t>
            </a:r>
            <a:r>
              <a:rPr lang="en-GB" dirty="0">
                <a:solidFill>
                  <a:srgbClr val="FF0000"/>
                </a:solidFill>
              </a:rPr>
              <a:t> AWS_IOT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 into the directory AWS_IOT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cd AWS_IOT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the TemptDHT11.py script to AWS_IOT folder (you may use FileZilla FTP Client to connect to PI and Transfer the files). Screen print of FileZilla is shown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python3 TempDHT11.py</a:t>
            </a:r>
          </a:p>
        </p:txBody>
      </p:sp>
    </p:spTree>
    <p:extLst>
      <p:ext uri="{BB962C8B-B14F-4D97-AF65-F5344CB8AC3E}">
        <p14:creationId xmlns:p14="http://schemas.microsoft.com/office/powerpoint/2010/main" val="91117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Software – FTP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00A-9192-41FF-B3B7-20616C1E1714}"/>
              </a:ext>
            </a:extLst>
          </p:cNvPr>
          <p:cNvSpPr/>
          <p:nvPr/>
        </p:nvSpPr>
        <p:spPr>
          <a:xfrm>
            <a:off x="846037" y="1374259"/>
            <a:ext cx="57461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See the Section FTP Client Installation &amp; Configuration</a:t>
            </a:r>
          </a:p>
          <a:p>
            <a:endParaRPr lang="en-GB" dirty="0"/>
          </a:p>
          <a:p>
            <a:r>
              <a:rPr lang="en-GB" b="1" u="sng" dirty="0"/>
              <a:t>To Connect to Raspberry PI Board </a:t>
            </a:r>
            <a:r>
              <a:rPr lang="en-GB" b="1" u="sng" dirty="0">
                <a:solidFill>
                  <a:srgbClr val="FF0000"/>
                </a:solidFill>
              </a:rPr>
              <a:t>(this step required later)</a:t>
            </a:r>
          </a:p>
          <a:p>
            <a:r>
              <a:rPr lang="en-GB" dirty="0"/>
              <a:t>IP Address of Raspberry PI: </a:t>
            </a:r>
            <a:r>
              <a:rPr lang="en-GB" dirty="0">
                <a:solidFill>
                  <a:srgbClr val="0070C0"/>
                </a:solidFill>
              </a:rPr>
              <a:t>192.168.?.?</a:t>
            </a:r>
          </a:p>
          <a:p>
            <a:r>
              <a:rPr lang="en-GB" dirty="0"/>
              <a:t>User: </a:t>
            </a:r>
            <a:r>
              <a:rPr lang="en-GB" dirty="0">
                <a:solidFill>
                  <a:srgbClr val="0070C0"/>
                </a:solidFill>
              </a:rPr>
              <a:t>pi</a:t>
            </a:r>
          </a:p>
          <a:p>
            <a:r>
              <a:rPr lang="en-GB" dirty="0"/>
              <a:t>Password: </a:t>
            </a:r>
            <a:r>
              <a:rPr lang="en-GB" dirty="0">
                <a:solidFill>
                  <a:srgbClr val="0070C0"/>
                </a:solidFill>
              </a:rPr>
              <a:t>raspberry</a:t>
            </a:r>
          </a:p>
          <a:p>
            <a:r>
              <a:rPr lang="en-GB" dirty="0"/>
              <a:t>Port: </a:t>
            </a:r>
            <a:r>
              <a:rPr lang="en-GB" dirty="0">
                <a:solidFill>
                  <a:srgbClr val="0070C0"/>
                </a:solidFill>
              </a:rPr>
              <a:t>22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38773-B919-4B35-81F5-48CD67BF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3562528"/>
            <a:ext cx="8677275" cy="31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4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A41B-AA2E-4FDB-B9BC-747B6D9B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33" y="1478278"/>
            <a:ext cx="8445300" cy="5184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609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Computer Architecture</a:t>
            </a:r>
          </a:p>
        </p:txBody>
      </p:sp>
      <p:pic>
        <p:nvPicPr>
          <p:cNvPr id="1026" name="Picture 2" descr="Make list for custom computer build depending on a budget by ...">
            <a:extLst>
              <a:ext uri="{FF2B5EF4-FFF2-40B4-BE49-F238E27FC236}">
                <a16:creationId xmlns:a16="http://schemas.microsoft.com/office/drawing/2014/main" id="{E5C21F68-962E-49E8-95F9-390450E0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0" y="1562449"/>
            <a:ext cx="4681057" cy="46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aspberry Pi 4 Computer Model B 4GB - Seeed Studio">
            <a:extLst>
              <a:ext uri="{FF2B5EF4-FFF2-40B4-BE49-F238E27FC236}">
                <a16:creationId xmlns:a16="http://schemas.microsoft.com/office/drawing/2014/main" id="{32F55987-E59E-4158-85E8-54CA1D2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82" y="1562449"/>
            <a:ext cx="6671928" cy="4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98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1930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Logistics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8F89ED-52F6-45E0-BA98-6E211D61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18556"/>
              </p:ext>
            </p:extLst>
          </p:nvPr>
        </p:nvGraphicFramePr>
        <p:xfrm>
          <a:off x="653184" y="1588158"/>
          <a:ext cx="4521200" cy="313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5624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9475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566216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2216186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1613067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514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15-Aug-2010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25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594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29-AUG-2020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524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125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21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Midterm Exams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13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5767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03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6970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5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65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Dasara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77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299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14-NOV-2020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Diwali Break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28-NOV-2020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09:00AM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43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Operating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5BF0E-0CC4-49EE-83FC-ADD1B396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6" y="1117600"/>
            <a:ext cx="5594684" cy="56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Preparing PI for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BC4B6-7EC4-4F5D-A166-19F56C1B183E}"/>
              </a:ext>
            </a:extLst>
          </p:cNvPr>
          <p:cNvSpPr txBox="1"/>
          <p:nvPr/>
        </p:nvSpPr>
        <p:spPr>
          <a:xfrm>
            <a:off x="1233182" y="1778466"/>
            <a:ext cx="5363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Step-1: Format the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Step-2: Burn the OS Image on to the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Step-3: Create an empty file called “</a:t>
            </a:r>
            <a:r>
              <a:rPr lang="en-GB" dirty="0" err="1"/>
              <a:t>ssh</a:t>
            </a:r>
            <a:r>
              <a:rPr lang="en-GB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Step-4: Insert the SD Card into PI and Bootup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Step-5: Connect to Raspberry PI (via Terminal/Putty)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Step-6: Install VNC Server on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Step-7: Enable WIFI, Configure Screen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Step-8: Connect to PI using VNC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Step-9: Update/Install Software 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249278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Software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SD Card Formatter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Etcher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Raspbian OS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FileZilla FTP Client (if you don’t have)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VNC Viewer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174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Required Hardware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SD Card (16/32 GB at least)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SD Card Reader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Raspberry PI 3 – B/B+ or PI4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8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Day1 – Download Software – SD Card Formatter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00A-9192-41FF-B3B7-20616C1E1714}"/>
              </a:ext>
            </a:extLst>
          </p:cNvPr>
          <p:cNvSpPr/>
          <p:nvPr/>
        </p:nvSpPr>
        <p:spPr>
          <a:xfrm>
            <a:off x="1126100" y="1250434"/>
            <a:ext cx="464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https://www.sdcard.org/downloads/index.html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8609F-118D-4101-9AD5-EF4AE546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3429000"/>
            <a:ext cx="4748212" cy="1714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AC921-829E-490B-8F95-F6895B46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71515"/>
            <a:ext cx="4881562" cy="44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6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18347</TotalTime>
  <Words>1360</Words>
  <Application>Microsoft Office PowerPoint</Application>
  <PresentationFormat>Widescreen</PresentationFormat>
  <Paragraphs>278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ZAS Academy</vt:lpstr>
      <vt:lpstr>Day1 - Agenda</vt:lpstr>
      <vt:lpstr>Day1 – Computer Architecture</vt:lpstr>
      <vt:lpstr>Day1 – Computer Architecture</vt:lpstr>
      <vt:lpstr>Day1 – Operating System</vt:lpstr>
      <vt:lpstr>Day1 – Preparing PI for Action</vt:lpstr>
      <vt:lpstr>Day1 – Download Software</vt:lpstr>
      <vt:lpstr>Day1 – Required Hardware</vt:lpstr>
      <vt:lpstr>Day1 – Download Software – SD Card Formatter</vt:lpstr>
      <vt:lpstr>Day1 – Download Etcher</vt:lpstr>
      <vt:lpstr>Day1 – Download Software – VNC Client</vt:lpstr>
      <vt:lpstr>Day1 – Download Software – Raspberry PI Image - Raspbian</vt:lpstr>
      <vt:lpstr>Day1 – Step-1: Format SD Card</vt:lpstr>
      <vt:lpstr>Day1 – Step-2: Copy Raspberry PI Image to SD Card Using Etcher</vt:lpstr>
      <vt:lpstr>Day1 – Step-2: Copy Raspberry PI Image to SD Card Using Etcher</vt:lpstr>
      <vt:lpstr>Day1 – Step-2: Copy Raspberry PI Image to SD Card Using Etcher</vt:lpstr>
      <vt:lpstr>Day1 – Step-3 Create Empty File called: ssh</vt:lpstr>
      <vt:lpstr>Day1 – Step-3 Create Empty File called: ssh</vt:lpstr>
      <vt:lpstr>Day1 – Step-4: Power on PI</vt:lpstr>
      <vt:lpstr>Day1 – Step 5: Options to Connect to Raspberry PI</vt:lpstr>
      <vt:lpstr>Day1 – Step:5 Power ON Raspberry PI</vt:lpstr>
      <vt:lpstr>Day1 – Step-5: Finding IP Address of Raspberry PI – 2 Options</vt:lpstr>
      <vt:lpstr>Day1 – Step-5: Connect to Raspberry PI Using Terminal or Putty</vt:lpstr>
      <vt:lpstr>Day1 –Step-6: VNC Server Installation on PI</vt:lpstr>
      <vt:lpstr>Day1 – Step-6: Configure VNC Server To Start Automatically</vt:lpstr>
      <vt:lpstr>Day1 – Step-7: Enable VNC Server Connections</vt:lpstr>
      <vt:lpstr>Day1 – Step-7: Change Screen Resolution</vt:lpstr>
      <vt:lpstr>Day1 – Step-7: Enable WiFi</vt:lpstr>
      <vt:lpstr>Day1 – Step-7: Enable WiFi</vt:lpstr>
      <vt:lpstr>Day1 – Step-8: Power ON Raspberry PI</vt:lpstr>
      <vt:lpstr>Day1 – Step-8: Download Software – VNC Client</vt:lpstr>
      <vt:lpstr>Day1 – Step-8: Connect to Raspberry PI Using VNC Client</vt:lpstr>
      <vt:lpstr>Day1 – Step-8: Connect to Raspberry PI Using VNC Client</vt:lpstr>
      <vt:lpstr>Day1 – Step-9: Software Installation on PI</vt:lpstr>
      <vt:lpstr>Day1 – Step-9: Install Python Libraries for DHT11 Sensor on PI</vt:lpstr>
      <vt:lpstr>Day1 – DHT11 - Wiring</vt:lpstr>
      <vt:lpstr>Day1 – Run DHT11 Python Script To See the Values from Sensor</vt:lpstr>
      <vt:lpstr>Day1 – Download Software – FTP Client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321</cp:revision>
  <dcterms:created xsi:type="dcterms:W3CDTF">2020-01-28T06:57:28Z</dcterms:created>
  <dcterms:modified xsi:type="dcterms:W3CDTF">2020-08-15T02:54:28Z</dcterms:modified>
</cp:coreProperties>
</file>