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58" r:id="rId9"/>
    <p:sldId id="259" r:id="rId10"/>
    <p:sldId id="257" r:id="rId11"/>
    <p:sldId id="267" r:id="rId12"/>
    <p:sldId id="266" r:id="rId13"/>
    <p:sldId id="269" r:id="rId14"/>
    <p:sldId id="271" r:id="rId15"/>
    <p:sldId id="268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0BA3-DEA6-4002-B492-A871B0A3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FF5B6-5A39-4F3D-AE67-CE8AAF3F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C85E-62D7-4733-9222-6BC5A19E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8DB1-FC3E-4E4A-BE66-8D233444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5EBC-1F96-43B4-9CF8-9170204F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DEA8-77F1-4BF3-81E4-7E8AA98F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1B6E7-8AF0-4417-B241-66F4996D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D216-42EE-475A-9585-FAB1419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342E-BC84-457D-9A12-0102F8DE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BD3C-D511-4F4E-84E5-1886F6FD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282E8-EC66-4C39-9F0A-83BECFB05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D7A2-9E61-4591-912C-6C98C5196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D8E0-00CD-4336-AC63-27CC731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A04-123B-4A27-83E3-7043229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F4FD-9EE1-4316-B3B7-DCEEA0E7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9FE7-3667-449E-A278-797ED76E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7F74-AE00-4E22-AB83-78D158F3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E882-4B0E-47A0-B803-68403BD8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CB4F-6DD8-42EC-96E2-F002078B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4EF3-4033-43C6-B193-628F8001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2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A9DB-3189-4D47-A903-AC02D816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0C1C-A413-4A49-B65A-5C0F6A1E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2608-0C1E-4460-9C8A-A1F404BD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FFB8-4E82-426C-8A27-8EA2E00E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FA3A-2C65-4CCC-9638-FB1FB454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EA2F-46B9-4B0E-A6FB-9A0ECE4C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0FA2-1103-42AC-A8E6-D75BC3AA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9A46-A86B-46C7-B380-FD50CC5F6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143AA-1318-44EA-9798-EFEE0419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6E432-4EBE-485E-97EF-4E2DAC8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6968-73F9-4CA4-9901-FFA689D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373F-BABB-477B-AF89-285F6C5A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D501C-4A55-47B2-88CA-14ADC02A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8CA3-49BD-4FAE-A9B8-7D4DF2CB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0F49C-DE27-4A4E-85C3-43B9E336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60C08-BCE2-4327-A9BB-D1B6D4C59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EB826-6CCB-4813-B753-ABD766B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B82A7-2932-4546-BA71-E5832BD3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0FEF1-9CE6-4A1F-B5ED-8E87CC8B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201C-86B7-4F74-AB12-9CEC04AA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BD8C3-4F5E-4697-9287-317623E8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4688D-7EDB-42DC-86D9-E6D42F3A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71AD-90C7-4105-A705-BAC307EF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E68DF-6AB3-49ED-8E78-0B1C25E8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ECA2F-521B-41D3-98B8-D2FB88BA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04E9-25F9-4F9B-89CB-6CD1CD08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1D80-4745-4A85-B748-1471E5A8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7C71-8CC8-454F-AF5D-6A3F1D88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9309-453C-4866-8E87-DBA5316D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791F-3216-4EC5-A8D7-C4F1A388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000C-E7B6-4DA2-B590-C3FF0FB1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11F2-1719-4F23-865E-49090F73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2F86-B189-4223-8F67-0C2D32D8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C69C7-B97F-4E22-8194-B17472A0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8F9D-C4D0-4C12-801F-58BD7109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EC66-05F0-4113-B4B7-F170D604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EF809-77C6-4298-BE15-472C46E2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A80FE-4293-4E5B-BAD3-87D41AE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0068E-789A-46A8-BEFA-C96CA8E4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924A9-1677-40D6-9BBD-B455D9D4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AFEB-377D-4F38-959D-76D7B499C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91B2-4B61-4B18-AB3A-5021082A4BDB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25D4-5A3F-4E67-B9C8-7E236592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656F-A33F-498F-BEF1-8700D8CC6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072F-F739-4AF1-ABF4-FD866BF3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ot-guider.com/raspberrypi/send-sms-from-raspberry-pi-pyth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nexmo.com/sign-u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89623A71-072D-4091-B333-A36912EBA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1214438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ZAS Academy</a:t>
            </a:r>
          </a:p>
        </p:txBody>
      </p:sp>
      <p:sp>
        <p:nvSpPr>
          <p:cNvPr id="5" name="Subtitle 16">
            <a:extLst>
              <a:ext uri="{FF2B5EF4-FFF2-40B4-BE49-F238E27FC236}">
                <a16:creationId xmlns:a16="http://schemas.microsoft.com/office/drawing/2014/main" id="{53AFF025-DD63-4F79-8A9D-A3BEF733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3703638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Python Curriculum for IOT &amp; AI</a:t>
            </a:r>
          </a:p>
        </p:txBody>
      </p:sp>
    </p:spTree>
    <p:extLst>
      <p:ext uri="{BB962C8B-B14F-4D97-AF65-F5344CB8AC3E}">
        <p14:creationId xmlns:p14="http://schemas.microsoft.com/office/powerpoint/2010/main" val="25065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3AD7D-02E2-42EE-A075-06D6DA81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1352550"/>
            <a:ext cx="4238625" cy="550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34381-7AC8-4654-A822-C81306576A8B}"/>
              </a:ext>
            </a:extLst>
          </p:cNvPr>
          <p:cNvSpPr txBox="1"/>
          <p:nvPr/>
        </p:nvSpPr>
        <p:spPr>
          <a:xfrm>
            <a:off x="12700" y="0"/>
            <a:ext cx="6817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Send SMS Text Message on Push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6B7AE-298C-41D3-B46E-0C94628C7EE8}"/>
              </a:ext>
            </a:extLst>
          </p:cNvPr>
          <p:cNvSpPr txBox="1"/>
          <p:nvPr/>
        </p:nvSpPr>
        <p:spPr>
          <a:xfrm>
            <a:off x="317500" y="8538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Step 8 – Push Button Wiring for sending SMS Message</a:t>
            </a:r>
          </a:p>
        </p:txBody>
      </p:sp>
    </p:spTree>
    <p:extLst>
      <p:ext uri="{BB962C8B-B14F-4D97-AF65-F5344CB8AC3E}">
        <p14:creationId xmlns:p14="http://schemas.microsoft.com/office/powerpoint/2010/main" val="28875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3AD7D-02E2-42EE-A075-06D6DA81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87" y="1352550"/>
            <a:ext cx="4238625" cy="550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34381-7AC8-4654-A822-C81306576A8B}"/>
              </a:ext>
            </a:extLst>
          </p:cNvPr>
          <p:cNvSpPr txBox="1"/>
          <p:nvPr/>
        </p:nvSpPr>
        <p:spPr>
          <a:xfrm>
            <a:off x="177800" y="139700"/>
            <a:ext cx="6817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Send SMS Text Message on Push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6B7AE-298C-41D3-B46E-0C94628C7EE8}"/>
              </a:ext>
            </a:extLst>
          </p:cNvPr>
          <p:cNvSpPr txBox="1"/>
          <p:nvPr/>
        </p:nvSpPr>
        <p:spPr>
          <a:xfrm>
            <a:off x="482600" y="952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Step 9 – Run the Python Code on Raspberry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15DBD-E7D9-4319-8730-DB8DB39004EE}"/>
              </a:ext>
            </a:extLst>
          </p:cNvPr>
          <p:cNvSpPr txBox="1"/>
          <p:nvPr/>
        </p:nvSpPr>
        <p:spPr>
          <a:xfrm>
            <a:off x="876300" y="2095500"/>
            <a:ext cx="251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python PI_SEND_SMS.py</a:t>
            </a:r>
          </a:p>
        </p:txBody>
      </p:sp>
    </p:spTree>
    <p:extLst>
      <p:ext uri="{BB962C8B-B14F-4D97-AF65-F5344CB8AC3E}">
        <p14:creationId xmlns:p14="http://schemas.microsoft.com/office/powerpoint/2010/main" val="173222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F8313-03E0-4F5B-8978-7CDD475AAAE6}"/>
              </a:ext>
            </a:extLst>
          </p:cNvPr>
          <p:cNvSpPr txBox="1"/>
          <p:nvPr/>
        </p:nvSpPr>
        <p:spPr>
          <a:xfrm>
            <a:off x="812800" y="4404836"/>
            <a:ext cx="87884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FF0000"/>
                </a:solidFill>
                <a:effectLst/>
                <a:latin typeface="Monaco"/>
              </a:rPr>
              <a:t>Code snippet to send SMS Text</a:t>
            </a:r>
          </a:p>
          <a:p>
            <a:endParaRPr lang="en-GB" dirty="0">
              <a:solidFill>
                <a:srgbClr val="252525"/>
              </a:solidFill>
              <a:latin typeface="Monaco"/>
            </a:endParaRPr>
          </a:p>
          <a:p>
            <a:endParaRPr lang="en-GB" b="0" i="0" dirty="0">
              <a:solidFill>
                <a:srgbClr val="252525"/>
              </a:solidFill>
              <a:effectLst/>
              <a:latin typeface="Monaco"/>
            </a:endParaRPr>
          </a:p>
          <a:p>
            <a:r>
              <a:rPr lang="en-GB" b="0" i="0" dirty="0">
                <a:solidFill>
                  <a:srgbClr val="252525"/>
                </a:solidFill>
                <a:effectLst/>
                <a:latin typeface="Monaco"/>
              </a:rPr>
              <a:t>import </a:t>
            </a:r>
            <a:r>
              <a:rPr lang="en-GB" b="0" i="0" dirty="0" err="1">
                <a:solidFill>
                  <a:srgbClr val="252525"/>
                </a:solidFill>
                <a:effectLst/>
                <a:latin typeface="Monaco"/>
              </a:rPr>
              <a:t>nexmo</a:t>
            </a:r>
            <a:br>
              <a:rPr lang="en-GB" dirty="0"/>
            </a:br>
            <a:r>
              <a:rPr lang="en-GB" b="0" i="0" dirty="0">
                <a:solidFill>
                  <a:srgbClr val="252525"/>
                </a:solidFill>
                <a:effectLst/>
                <a:latin typeface="Monaco"/>
              </a:rPr>
              <a:t>client = </a:t>
            </a:r>
            <a:r>
              <a:rPr lang="en-GB" b="0" i="0" dirty="0" err="1">
                <a:solidFill>
                  <a:srgbClr val="252525"/>
                </a:solidFill>
                <a:effectLst/>
                <a:latin typeface="Monaco"/>
              </a:rPr>
              <a:t>nexmo.Client</a:t>
            </a:r>
            <a:r>
              <a:rPr lang="en-GB" b="0" i="0" dirty="0">
                <a:solidFill>
                  <a:srgbClr val="252525"/>
                </a:solidFill>
                <a:effectLst/>
                <a:latin typeface="Monaco"/>
              </a:rPr>
              <a:t>(key='</a:t>
            </a:r>
            <a:r>
              <a:rPr lang="en-GB" b="0" i="0" dirty="0">
                <a:solidFill>
                  <a:srgbClr val="FF0000"/>
                </a:solidFill>
                <a:effectLst/>
                <a:latin typeface="Monaco"/>
              </a:rPr>
              <a:t>YOUR-API-KEY</a:t>
            </a:r>
            <a:r>
              <a:rPr lang="en-GB" b="0" i="0" dirty="0">
                <a:solidFill>
                  <a:srgbClr val="252525"/>
                </a:solidFill>
                <a:effectLst/>
                <a:latin typeface="Monaco"/>
              </a:rPr>
              <a:t>', secret='</a:t>
            </a:r>
            <a:r>
              <a:rPr lang="en-GB" b="0" i="0" dirty="0">
                <a:solidFill>
                  <a:srgbClr val="FF0000"/>
                </a:solidFill>
                <a:effectLst/>
                <a:latin typeface="Monaco"/>
              </a:rPr>
              <a:t>YOUR-API-SECRET</a:t>
            </a:r>
            <a:r>
              <a:rPr lang="en-GB" b="0" i="0" dirty="0">
                <a:solidFill>
                  <a:srgbClr val="252525"/>
                </a:solidFill>
                <a:effectLst/>
                <a:latin typeface="Monaco"/>
              </a:rPr>
              <a:t>')</a:t>
            </a:r>
            <a:br>
              <a:rPr lang="en-GB" dirty="0"/>
            </a:br>
            <a:r>
              <a:rPr lang="en-GB" b="0" i="0" dirty="0" err="1">
                <a:solidFill>
                  <a:srgbClr val="252525"/>
                </a:solidFill>
                <a:effectLst/>
                <a:latin typeface="Monaco"/>
              </a:rPr>
              <a:t>client.send_message</a:t>
            </a:r>
            <a:r>
              <a:rPr lang="en-GB" b="0" i="0" dirty="0">
                <a:solidFill>
                  <a:srgbClr val="252525"/>
                </a:solidFill>
                <a:effectLst/>
                <a:latin typeface="Monaco"/>
              </a:rPr>
              <a:t>({'from': '</a:t>
            </a:r>
            <a:r>
              <a:rPr lang="en-GB" b="0" i="0" dirty="0" err="1">
                <a:solidFill>
                  <a:srgbClr val="252525"/>
                </a:solidFill>
                <a:effectLst/>
                <a:latin typeface="Monaco"/>
              </a:rPr>
              <a:t>Nexmo</a:t>
            </a:r>
            <a:r>
              <a:rPr lang="en-GB" b="0" i="0" dirty="0">
                <a:solidFill>
                  <a:srgbClr val="252525"/>
                </a:solidFill>
                <a:effectLst/>
                <a:latin typeface="Monaco"/>
              </a:rPr>
              <a:t>', 'to': 'YOUR-PHONE-NUMBER', 'text': 'Hello world'})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93CDB-8E8A-41FB-A17E-BE91B9886C6C}"/>
              </a:ext>
            </a:extLst>
          </p:cNvPr>
          <p:cNvSpPr txBox="1"/>
          <p:nvPr/>
        </p:nvSpPr>
        <p:spPr>
          <a:xfrm>
            <a:off x="482600" y="1548992"/>
            <a:ext cx="3508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>
                <a:solidFill>
                  <a:srgbClr val="FF0000"/>
                </a:solidFill>
              </a:rPr>
              <a:t>Install </a:t>
            </a:r>
            <a:r>
              <a:rPr lang="en-GB" sz="2400" b="1" u="sng" dirty="0" err="1">
                <a:solidFill>
                  <a:srgbClr val="FF0000"/>
                </a:solidFill>
              </a:rPr>
              <a:t>nexmo</a:t>
            </a:r>
            <a:r>
              <a:rPr lang="en-GB" sz="2400" b="1" u="sng" dirty="0">
                <a:solidFill>
                  <a:srgbClr val="FF0000"/>
                </a:solidFill>
              </a:rPr>
              <a:t> library on PI</a:t>
            </a:r>
          </a:p>
          <a:p>
            <a:endParaRPr lang="en-GB" dirty="0"/>
          </a:p>
          <a:p>
            <a:r>
              <a:rPr lang="en-GB" dirty="0"/>
              <a:t>pip3 install </a:t>
            </a:r>
            <a:r>
              <a:rPr lang="en-GB" dirty="0" err="1"/>
              <a:t>nexmo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4D4A3-8A75-44EE-BDB3-E414078A9211}"/>
              </a:ext>
            </a:extLst>
          </p:cNvPr>
          <p:cNvSpPr txBox="1"/>
          <p:nvPr/>
        </p:nvSpPr>
        <p:spPr>
          <a:xfrm>
            <a:off x="177800" y="139700"/>
            <a:ext cx="641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Install </a:t>
            </a:r>
            <a:r>
              <a:rPr lang="en-GB" sz="3200" dirty="0" err="1"/>
              <a:t>Nexmo</a:t>
            </a:r>
            <a:r>
              <a:rPr lang="en-GB" sz="3200" dirty="0"/>
              <a:t> Library on Raspberry 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9C247-7375-4380-9BFA-74C39A1643A0}"/>
              </a:ext>
            </a:extLst>
          </p:cNvPr>
          <p:cNvSpPr txBox="1"/>
          <p:nvPr/>
        </p:nvSpPr>
        <p:spPr>
          <a:xfrm rot="19079113">
            <a:off x="3276599" y="2374900"/>
            <a:ext cx="4588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bg1">
                    <a:lumMod val="75000"/>
                  </a:schemeClr>
                </a:solidFill>
              </a:rPr>
              <a:t>Not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319B9-E405-4359-B2F7-F01B32AD02A8}"/>
              </a:ext>
            </a:extLst>
          </p:cNvPr>
          <p:cNvSpPr txBox="1"/>
          <p:nvPr/>
        </p:nvSpPr>
        <p:spPr>
          <a:xfrm>
            <a:off x="5570721" y="62514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https://iot-guider.com/raspberrypi/send-sms-from-raspberry-pi-python/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13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B1FA-F628-483B-B1BB-5938F50DDB88}"/>
              </a:ext>
            </a:extLst>
          </p:cNvPr>
          <p:cNvSpPr txBox="1"/>
          <p:nvPr/>
        </p:nvSpPr>
        <p:spPr>
          <a:xfrm>
            <a:off x="177800" y="139700"/>
            <a:ext cx="7843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 – Based on Network Protocol</a:t>
            </a:r>
          </a:p>
        </p:txBody>
      </p:sp>
      <p:pic>
        <p:nvPicPr>
          <p:cNvPr id="2052" name="Picture 4" descr="IoT Architecture Layers and Components. | Download Scientific Diagram">
            <a:extLst>
              <a:ext uri="{FF2B5EF4-FFF2-40B4-BE49-F238E27FC236}">
                <a16:creationId xmlns:a16="http://schemas.microsoft.com/office/drawing/2014/main" id="{62970F45-357E-4469-B94F-7A8544B2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69" y="1576064"/>
            <a:ext cx="3939381" cy="42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93F66E-C29F-4BEE-A680-0DA367555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76"/>
          <a:stretch/>
        </p:blipFill>
        <p:spPr>
          <a:xfrm>
            <a:off x="538163" y="1330473"/>
            <a:ext cx="2452688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A7CC7E-7220-4D36-AE47-44430A5B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172575" y="1330473"/>
            <a:ext cx="2481262" cy="3276600"/>
          </a:xfrm>
          <a:prstGeom prst="rect">
            <a:avLst/>
          </a:prstGeom>
        </p:spPr>
      </p:pic>
      <p:pic>
        <p:nvPicPr>
          <p:cNvPr id="9" name="Picture 2" descr="IoT Architectures - Common Approaches and Ways to Design IoT at Scale">
            <a:extLst>
              <a:ext uri="{FF2B5EF4-FFF2-40B4-BE49-F238E27FC236}">
                <a16:creationId xmlns:a16="http://schemas.microsoft.com/office/drawing/2014/main" id="{277079CE-6F5F-4191-BBB4-CD3AA3BA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2" y="4750252"/>
            <a:ext cx="2114550" cy="181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0AE034-9984-4252-986D-67BC86A8F798}"/>
              </a:ext>
            </a:extLst>
          </p:cNvPr>
          <p:cNvSpPr txBox="1"/>
          <p:nvPr/>
        </p:nvSpPr>
        <p:spPr>
          <a:xfrm>
            <a:off x="1293801" y="1155388"/>
            <a:ext cx="94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 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FDA2C-6397-4BA1-8BE5-2F8690568CFA}"/>
              </a:ext>
            </a:extLst>
          </p:cNvPr>
          <p:cNvSpPr txBox="1"/>
          <p:nvPr/>
        </p:nvSpPr>
        <p:spPr>
          <a:xfrm>
            <a:off x="5351053" y="1155388"/>
            <a:ext cx="94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 Layers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113F4-8853-4D9B-AF9A-53F8E9FBA7B5}"/>
              </a:ext>
            </a:extLst>
          </p:cNvPr>
          <p:cNvSpPr txBox="1"/>
          <p:nvPr/>
        </p:nvSpPr>
        <p:spPr>
          <a:xfrm>
            <a:off x="9856776" y="1145807"/>
            <a:ext cx="94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 Layers</a:t>
            </a:r>
          </a:p>
        </p:txBody>
      </p:sp>
    </p:spTree>
    <p:extLst>
      <p:ext uri="{BB962C8B-B14F-4D97-AF65-F5344CB8AC3E}">
        <p14:creationId xmlns:p14="http://schemas.microsoft.com/office/powerpoint/2010/main" val="264368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B1FA-F628-483B-B1BB-5938F50DDB88}"/>
              </a:ext>
            </a:extLst>
          </p:cNvPr>
          <p:cNvSpPr txBox="1"/>
          <p:nvPr/>
        </p:nvSpPr>
        <p:spPr>
          <a:xfrm>
            <a:off x="177800" y="139700"/>
            <a:ext cx="8421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 – Based on Systems Architecture</a:t>
            </a:r>
          </a:p>
        </p:txBody>
      </p:sp>
      <p:pic>
        <p:nvPicPr>
          <p:cNvPr id="4098" name="Picture 2" descr="Cloud computing vs Edge or Fog Computing - an infographic">
            <a:extLst>
              <a:ext uri="{FF2B5EF4-FFF2-40B4-BE49-F238E27FC236}">
                <a16:creationId xmlns:a16="http://schemas.microsoft.com/office/drawing/2014/main" id="{034F2F09-236B-4833-8259-B151584E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869167"/>
            <a:ext cx="8351838" cy="57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4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54D4A3-8A75-44EE-BDB3-E414078A9211}"/>
              </a:ext>
            </a:extLst>
          </p:cNvPr>
          <p:cNvSpPr txBox="1"/>
          <p:nvPr/>
        </p:nvSpPr>
        <p:spPr>
          <a:xfrm>
            <a:off x="177800" y="139700"/>
            <a:ext cx="2906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0E395-7C79-4B8F-AB72-B49A2BF2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957262"/>
            <a:ext cx="9020175" cy="55911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F691D8E-4BE7-41DF-8203-14E030253D64}"/>
              </a:ext>
            </a:extLst>
          </p:cNvPr>
          <p:cNvSpPr/>
          <p:nvPr/>
        </p:nvSpPr>
        <p:spPr>
          <a:xfrm>
            <a:off x="2819400" y="2990850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950686-8B28-4C31-BCE7-681F4793DEA8}"/>
              </a:ext>
            </a:extLst>
          </p:cNvPr>
          <p:cNvSpPr/>
          <p:nvPr/>
        </p:nvSpPr>
        <p:spPr>
          <a:xfrm>
            <a:off x="4229100" y="2990850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246C61-4A99-4F1A-A474-D792CE1CD1B3}"/>
              </a:ext>
            </a:extLst>
          </p:cNvPr>
          <p:cNvSpPr/>
          <p:nvPr/>
        </p:nvSpPr>
        <p:spPr>
          <a:xfrm>
            <a:off x="5572125" y="2990850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B6730E-23C8-4715-98E7-15183711F43B}"/>
              </a:ext>
            </a:extLst>
          </p:cNvPr>
          <p:cNvSpPr/>
          <p:nvPr/>
        </p:nvSpPr>
        <p:spPr>
          <a:xfrm>
            <a:off x="6810375" y="2981325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28C055-5AFF-4690-8E54-FBCD30F8D506}"/>
              </a:ext>
            </a:extLst>
          </p:cNvPr>
          <p:cNvSpPr/>
          <p:nvPr/>
        </p:nvSpPr>
        <p:spPr>
          <a:xfrm>
            <a:off x="8143875" y="2990850"/>
            <a:ext cx="1247775" cy="3714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9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B1FA-F628-483B-B1BB-5938F50DDB88}"/>
              </a:ext>
            </a:extLst>
          </p:cNvPr>
          <p:cNvSpPr txBox="1"/>
          <p:nvPr/>
        </p:nvSpPr>
        <p:spPr>
          <a:xfrm>
            <a:off x="177800" y="139700"/>
            <a:ext cx="5010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 – Example 1</a:t>
            </a:r>
          </a:p>
        </p:txBody>
      </p:sp>
      <p:pic>
        <p:nvPicPr>
          <p:cNvPr id="3074" name="Picture 2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id="{8AD592C7-8731-4977-B8D1-BF3F7EFA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2" y="2171971"/>
            <a:ext cx="8820150" cy="44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4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ages of “Internet of Things” Architecture">
            <a:extLst>
              <a:ext uri="{FF2B5EF4-FFF2-40B4-BE49-F238E27FC236}">
                <a16:creationId xmlns:a16="http://schemas.microsoft.com/office/drawing/2014/main" id="{CCE36A1E-4CFA-45B4-BBE4-91318758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00100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CDB1FA-F628-483B-B1BB-5938F50DDB88}"/>
              </a:ext>
            </a:extLst>
          </p:cNvPr>
          <p:cNvSpPr txBox="1"/>
          <p:nvPr/>
        </p:nvSpPr>
        <p:spPr>
          <a:xfrm>
            <a:off x="177800" y="139700"/>
            <a:ext cx="6776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IOT Architecture – 4 Stages – Example 2</a:t>
            </a:r>
          </a:p>
        </p:txBody>
      </p:sp>
    </p:spTree>
    <p:extLst>
      <p:ext uri="{BB962C8B-B14F-4D97-AF65-F5344CB8AC3E}">
        <p14:creationId xmlns:p14="http://schemas.microsoft.com/office/powerpoint/2010/main" val="288211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034381-7AC8-4654-A822-C81306576A8B}"/>
              </a:ext>
            </a:extLst>
          </p:cNvPr>
          <p:cNvSpPr txBox="1"/>
          <p:nvPr/>
        </p:nvSpPr>
        <p:spPr>
          <a:xfrm>
            <a:off x="177800" y="139700"/>
            <a:ext cx="2805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Nexmo</a:t>
            </a:r>
            <a:r>
              <a:rPr lang="en-GB" sz="3200" dirty="0"/>
              <a:t> 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2ED23-D892-4B37-8F3B-1A55A7D1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0" y="1973237"/>
            <a:ext cx="5067860" cy="4884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C4023-1902-43D7-A077-94B026A885C6}"/>
              </a:ext>
            </a:extLst>
          </p:cNvPr>
          <p:cNvSpPr txBox="1"/>
          <p:nvPr/>
        </p:nvSpPr>
        <p:spPr>
          <a:xfrm>
            <a:off x="6096000" y="1194278"/>
            <a:ext cx="421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https://dashboard.nexmo.com/sign-up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80882-65D8-44C8-A703-F8B7299CF2CF}"/>
              </a:ext>
            </a:extLst>
          </p:cNvPr>
          <p:cNvSpPr txBox="1"/>
          <p:nvPr/>
        </p:nvSpPr>
        <p:spPr>
          <a:xfrm>
            <a:off x="181314" y="1156656"/>
            <a:ext cx="3396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1 : User Registration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918B0-2EE5-4DFF-AAB5-2334F29B5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3" y="3338486"/>
            <a:ext cx="3845187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034381-7AC8-4654-A822-C81306576A8B}"/>
              </a:ext>
            </a:extLst>
          </p:cNvPr>
          <p:cNvSpPr txBox="1"/>
          <p:nvPr/>
        </p:nvSpPr>
        <p:spPr>
          <a:xfrm>
            <a:off x="177800" y="139700"/>
            <a:ext cx="2805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Nexmo</a:t>
            </a:r>
            <a:r>
              <a:rPr lang="en-GB" sz="3200" dirty="0"/>
              <a:t>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80882-65D8-44C8-A703-F8B7299CF2CF}"/>
              </a:ext>
            </a:extLst>
          </p:cNvPr>
          <p:cNvSpPr txBox="1"/>
          <p:nvPr/>
        </p:nvSpPr>
        <p:spPr>
          <a:xfrm>
            <a:off x="177800" y="905931"/>
            <a:ext cx="66247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2 – Email Verification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After registration, you should have received email like the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Click on Very Email Address Button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6BDD41-4D17-4CAA-9C5D-E4830C73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12" y="2198593"/>
            <a:ext cx="8534400" cy="46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6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034381-7AC8-4654-A822-C81306576A8B}"/>
              </a:ext>
            </a:extLst>
          </p:cNvPr>
          <p:cNvSpPr txBox="1"/>
          <p:nvPr/>
        </p:nvSpPr>
        <p:spPr>
          <a:xfrm>
            <a:off x="177800" y="139700"/>
            <a:ext cx="2805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Nexmo</a:t>
            </a:r>
            <a:r>
              <a:rPr lang="en-GB" sz="3200" dirty="0"/>
              <a:t>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80882-65D8-44C8-A703-F8B7299CF2CF}"/>
              </a:ext>
            </a:extLst>
          </p:cNvPr>
          <p:cNvSpPr txBox="1"/>
          <p:nvPr/>
        </p:nvSpPr>
        <p:spPr>
          <a:xfrm>
            <a:off x="0" y="1009987"/>
            <a:ext cx="11971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3 – Register your telephone number to which you want to receive the login token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7030A0"/>
                </a:solidFill>
              </a:rPr>
              <a:t>Note: This telephone number is important and this number will be the one receiving the SMS messages (using free account)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BA497-A5F1-47D7-A54A-5E0A94CB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87549"/>
            <a:ext cx="5981700" cy="3790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99B179-D8BA-4F8F-98E9-491C9201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7" y="2097087"/>
            <a:ext cx="5153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3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034381-7AC8-4654-A822-C81306576A8B}"/>
              </a:ext>
            </a:extLst>
          </p:cNvPr>
          <p:cNvSpPr txBox="1"/>
          <p:nvPr/>
        </p:nvSpPr>
        <p:spPr>
          <a:xfrm>
            <a:off x="177800" y="139700"/>
            <a:ext cx="2805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Nexmo</a:t>
            </a:r>
            <a:r>
              <a:rPr lang="en-GB" sz="3200" dirty="0"/>
              <a:t>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80882-65D8-44C8-A703-F8B7299CF2CF}"/>
              </a:ext>
            </a:extLst>
          </p:cNvPr>
          <p:cNvSpPr txBox="1"/>
          <p:nvPr/>
        </p:nvSpPr>
        <p:spPr>
          <a:xfrm>
            <a:off x="33889" y="1054100"/>
            <a:ext cx="476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4 – Select the Coding Language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4C406C-CB55-4E2E-B45E-1E2938D6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52" y="0"/>
            <a:ext cx="7508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034381-7AC8-4654-A822-C81306576A8B}"/>
              </a:ext>
            </a:extLst>
          </p:cNvPr>
          <p:cNvSpPr txBox="1"/>
          <p:nvPr/>
        </p:nvSpPr>
        <p:spPr>
          <a:xfrm>
            <a:off x="177800" y="139700"/>
            <a:ext cx="2805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Nexmo</a:t>
            </a:r>
            <a:r>
              <a:rPr lang="en-GB" sz="3200" dirty="0"/>
              <a:t>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80882-65D8-44C8-A703-F8B7299CF2CF}"/>
              </a:ext>
            </a:extLst>
          </p:cNvPr>
          <p:cNvSpPr txBox="1"/>
          <p:nvPr/>
        </p:nvSpPr>
        <p:spPr>
          <a:xfrm>
            <a:off x="5188340" y="668121"/>
            <a:ext cx="57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5 –Click on Getting Started for API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1EE03-F3E1-4700-B794-9A84A232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97682"/>
            <a:ext cx="10769600" cy="57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034381-7AC8-4654-A822-C81306576A8B}"/>
              </a:ext>
            </a:extLst>
          </p:cNvPr>
          <p:cNvSpPr txBox="1"/>
          <p:nvPr/>
        </p:nvSpPr>
        <p:spPr>
          <a:xfrm>
            <a:off x="177800" y="139700"/>
            <a:ext cx="2805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Nexmo</a:t>
            </a:r>
            <a:r>
              <a:rPr lang="en-GB" sz="3200" dirty="0"/>
              <a:t>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80882-65D8-44C8-A703-F8B7299CF2CF}"/>
              </a:ext>
            </a:extLst>
          </p:cNvPr>
          <p:cNvSpPr txBox="1"/>
          <p:nvPr/>
        </p:nvSpPr>
        <p:spPr>
          <a:xfrm>
            <a:off x="4378840" y="323671"/>
            <a:ext cx="76353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6 – API 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You will need both API Key and API Secret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Click on copy icon and paste into the Python Code (shown in the next slide)</a:t>
            </a:r>
          </a:p>
          <a:p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47622-14F5-44B2-8A2C-649411B8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0" y="1524000"/>
            <a:ext cx="111537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993CDB-8E8A-41FB-A17E-BE91B9886C6C}"/>
              </a:ext>
            </a:extLst>
          </p:cNvPr>
          <p:cNvSpPr txBox="1"/>
          <p:nvPr/>
        </p:nvSpPr>
        <p:spPr>
          <a:xfrm>
            <a:off x="482600" y="1548992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pip3 install </a:t>
            </a:r>
            <a:r>
              <a:rPr lang="en-GB" dirty="0" err="1"/>
              <a:t>nexmo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4D4A3-8A75-44EE-BDB3-E414078A9211}"/>
              </a:ext>
            </a:extLst>
          </p:cNvPr>
          <p:cNvSpPr txBox="1"/>
          <p:nvPr/>
        </p:nvSpPr>
        <p:spPr>
          <a:xfrm>
            <a:off x="177800" y="139700"/>
            <a:ext cx="641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Install </a:t>
            </a:r>
            <a:r>
              <a:rPr lang="en-GB" sz="3200" dirty="0" err="1"/>
              <a:t>Nexmo</a:t>
            </a:r>
            <a:r>
              <a:rPr lang="en-GB" sz="3200" dirty="0"/>
              <a:t> Library on Raspberry 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32815-E8FA-4893-B6C7-40DCC04ECF13}"/>
              </a:ext>
            </a:extLst>
          </p:cNvPr>
          <p:cNvSpPr txBox="1"/>
          <p:nvPr/>
        </p:nvSpPr>
        <p:spPr>
          <a:xfrm>
            <a:off x="482600" y="952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7 – Install </a:t>
            </a:r>
            <a:r>
              <a:rPr lang="en-GB" sz="2400" b="1" dirty="0" err="1">
                <a:solidFill>
                  <a:srgbClr val="FF0000"/>
                </a:solidFill>
              </a:rPr>
              <a:t>nexmo</a:t>
            </a:r>
            <a:r>
              <a:rPr lang="en-GB" sz="2400" b="1" dirty="0">
                <a:solidFill>
                  <a:srgbClr val="FF0000"/>
                </a:solidFill>
              </a:rPr>
              <a:t> library 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427615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5D1D92C-25C6-4F8E-A1E2-C5D4E28B067A}"/>
              </a:ext>
            </a:extLst>
          </p:cNvPr>
          <p:cNvSpPr/>
          <p:nvPr/>
        </p:nvSpPr>
        <p:spPr>
          <a:xfrm>
            <a:off x="3035300" y="2540000"/>
            <a:ext cx="1155700" cy="5461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93CDB-8E8A-41FB-A17E-BE91B9886C6C}"/>
              </a:ext>
            </a:extLst>
          </p:cNvPr>
          <p:cNvSpPr txBox="1"/>
          <p:nvPr/>
        </p:nvSpPr>
        <p:spPr>
          <a:xfrm>
            <a:off x="0" y="11113"/>
            <a:ext cx="7297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Python Code to Send SMS on Push Button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D62D7-EA4E-4439-98B6-08BCEBB0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712912"/>
            <a:ext cx="9448800" cy="51339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07CEC5E-8544-445E-A116-0DBF6C227131}"/>
              </a:ext>
            </a:extLst>
          </p:cNvPr>
          <p:cNvSpPr/>
          <p:nvPr/>
        </p:nvSpPr>
        <p:spPr>
          <a:xfrm>
            <a:off x="3035300" y="2654514"/>
            <a:ext cx="1155700" cy="546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404176-A42A-4740-A2F8-9CA32644D993}"/>
              </a:ext>
            </a:extLst>
          </p:cNvPr>
          <p:cNvSpPr/>
          <p:nvPr/>
        </p:nvSpPr>
        <p:spPr>
          <a:xfrm>
            <a:off x="4835525" y="2667214"/>
            <a:ext cx="1428750" cy="5461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DBE07-C6ED-4120-852D-0BD204A399DF}"/>
              </a:ext>
            </a:extLst>
          </p:cNvPr>
          <p:cNvSpPr txBox="1"/>
          <p:nvPr/>
        </p:nvSpPr>
        <p:spPr>
          <a:xfrm>
            <a:off x="241300" y="840596"/>
            <a:ext cx="1061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 7 – Edit the Python Code on Raspberry PI for “API Key” and “API Secret” </a:t>
            </a:r>
          </a:p>
          <a:p>
            <a:r>
              <a:rPr lang="en-GB" b="1" dirty="0">
                <a:solidFill>
                  <a:srgbClr val="7030A0"/>
                </a:solidFill>
              </a:rPr>
              <a:t>(key &amp; secret copied from </a:t>
            </a:r>
            <a:r>
              <a:rPr lang="en-GB" b="1" dirty="0" err="1">
                <a:solidFill>
                  <a:srgbClr val="7030A0"/>
                </a:solidFill>
              </a:rPr>
              <a:t>nexmo</a:t>
            </a:r>
            <a:r>
              <a:rPr lang="en-GB" b="1" dirty="0">
                <a:solidFill>
                  <a:srgbClr val="7030A0"/>
                </a:solidFill>
              </a:rPr>
              <a:t> dashboard)</a:t>
            </a:r>
          </a:p>
        </p:txBody>
      </p:sp>
    </p:spTree>
    <p:extLst>
      <p:ext uri="{BB962C8B-B14F-4D97-AF65-F5344CB8AC3E}">
        <p14:creationId xmlns:p14="http://schemas.microsoft.com/office/powerpoint/2010/main" val="2830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344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Monaco</vt:lpstr>
      <vt:lpstr>Office Theme</vt:lpstr>
      <vt:lpstr>ZAS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36</cp:revision>
  <dcterms:created xsi:type="dcterms:W3CDTF">2020-09-26T09:08:37Z</dcterms:created>
  <dcterms:modified xsi:type="dcterms:W3CDTF">2020-10-16T07:02:11Z</dcterms:modified>
</cp:coreProperties>
</file>