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4630400" cy="8229600"/>
  <p:notesSz cx="8229600" cy="14630400"/>
  <p:embeddedFontLst>
    <p:embeddedFont>
      <p:font typeface="Aptos Black" panose="020B0004020202020204" pitchFamily="34" charset="0"/>
      <p:bold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Tv1tUDnuout3fzKfsKltvtVFJ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" name="Google Shape;9;p3:notes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" name="Google Shape;10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0255618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270255618ed_0_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70255618ed_0_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0255618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270255618ed_0_2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70255618ed_0_2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h-Makwana-1205/DS-project-Beat-10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rish-Makwana-1205/DS-project-Beat-100/blob/main/Final_Recording.mp4" TargetMode="External"/><Relationship Id="rId4" Type="http://schemas.openxmlformats.org/officeDocument/2006/relationships/hyperlink" Target="https://drive.google.com/uc?export=download&amp;id=1hyGG5ZSb2RcuoPjnkQgx6x2KiosWt8R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0" y="33866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2037993" y="863601"/>
            <a:ext cx="10035897" cy="234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Arial"/>
              <a:buNone/>
            </a:pPr>
            <a:r>
              <a:rPr lang="en-US" sz="4374" b="1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BEATS 100% </a:t>
            </a:r>
            <a:br>
              <a:rPr lang="en-US" sz="4374" b="1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4374" b="1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PROJECT: SNIPPET MANAGER [P12]</a:t>
            </a:r>
            <a:endParaRPr sz="437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7993" y="3208422"/>
            <a:ext cx="10378596" cy="415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Krish Makwana: 202301103</a:t>
            </a:r>
            <a:endParaRPr dirty="0"/>
          </a:p>
          <a:p>
            <a:pPr marL="0" marR="0" lvl="0" indent="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Dhruv Sanjay Kumar Patel: 202301024</a:t>
            </a:r>
            <a:endParaRPr dirty="0"/>
          </a:p>
          <a:p>
            <a:pPr marL="0" marR="0" lvl="0" indent="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Dev Trivedi: 202301150</a:t>
            </a:r>
            <a:endParaRPr dirty="0"/>
          </a:p>
          <a:p>
            <a:pPr marL="0" marR="0" lvl="0" indent="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Neeraj Vania: 202301060</a:t>
            </a:r>
            <a:endParaRPr dirty="0"/>
          </a:p>
          <a:p>
            <a:pPr marL="0" marR="0" lvl="0" indent="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E5E0D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E5E0D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GitHub </a:t>
            </a:r>
            <a:r>
              <a:rPr lang="en-US" sz="2800" b="1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r>
              <a:rPr lang="en-US" sz="2800" b="0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800" b="0" i="0" u="sng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2800" b="0" i="0" u="none" strike="noStrike" cap="none" dirty="0">
              <a:solidFill>
                <a:srgbClr val="E5E0D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Download </a:t>
            </a:r>
            <a:r>
              <a:rPr lang="en-US" sz="2800" b="1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GUI</a:t>
            </a:r>
            <a:r>
              <a:rPr lang="en-US" sz="2800" b="0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:  </a:t>
            </a:r>
            <a:r>
              <a:rPr lang="en-US" sz="2800" b="0" i="0" u="sng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2800" b="0" i="0" u="none" strike="noStrike" cap="none" dirty="0">
              <a:solidFill>
                <a:srgbClr val="E5E0D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r>
              <a:rPr lang="en-US" sz="2800" b="0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Demonstration: </a:t>
            </a:r>
            <a:r>
              <a:rPr lang="en-US" sz="2800" b="0" i="0" u="none" strike="noStrike" cap="none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Click Here </a:t>
            </a:r>
            <a:endParaRPr dirty="0"/>
          </a:p>
        </p:txBody>
      </p:sp>
      <p:sp>
        <p:nvSpPr>
          <p:cNvPr id="16" name="Google Shape;16;p3"/>
          <p:cNvSpPr/>
          <p:nvPr/>
        </p:nvSpPr>
        <p:spPr>
          <a:xfrm>
            <a:off x="5667137" y="376654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Arial"/>
              <a:buNone/>
            </a:pPr>
            <a:endParaRPr sz="21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667137" y="4246959"/>
            <a:ext cx="3296007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endParaRPr sz="1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9296400" y="376654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Arial"/>
              <a:buNone/>
            </a:pPr>
            <a:endParaRPr sz="21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9296400" y="4246959"/>
            <a:ext cx="329600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endParaRPr sz="1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38"/>
              <a:buFont typeface="Poppins"/>
              <a:buNone/>
            </a:pPr>
            <a:r>
              <a:rPr lang="en-US" sz="4338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Time and Space Complexity Analysis</a:t>
            </a:r>
            <a:endParaRPr sz="433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4792385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5062299" y="2713077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4766072" y="2528649"/>
            <a:ext cx="96560" cy="41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03"/>
              <a:buFont typeface="Poppins"/>
              <a:buNone/>
            </a:pPr>
            <a:r>
              <a:rPr lang="en-US" sz="2603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6026348" y="2535436"/>
            <a:ext cx="3286985" cy="70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69"/>
              <a:buFont typeface="Poppins"/>
              <a:buNone/>
            </a:pPr>
            <a:r>
              <a:rPr lang="en-US" sz="2169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Search Complexity</a:t>
            </a:r>
            <a:endParaRPr sz="21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6026348" y="3011923"/>
            <a:ext cx="7777758" cy="88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35"/>
              <a:buFont typeface="Roboto"/>
              <a:buNone/>
            </a:pPr>
            <a:r>
              <a:rPr lang="en-US" sz="1735" b="0" i="0" u="none" strike="noStrike" cap="non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The average-case time complexity for searching for a code snippet is O(1), thanks to the hash table's efficient lookup capabilities.</a:t>
            </a:r>
            <a:endParaRPr sz="173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5062299" y="455545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4719876" y="4371023"/>
            <a:ext cx="189071" cy="41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03"/>
              <a:buFont typeface="Poppins"/>
              <a:buNone/>
            </a:pPr>
            <a:r>
              <a:rPr lang="en-US" sz="2603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6026347" y="4377809"/>
            <a:ext cx="3100719" cy="70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69"/>
              <a:buFont typeface="Poppins"/>
              <a:buNone/>
            </a:pPr>
            <a:r>
              <a:rPr lang="en-US" sz="2169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Insertion Complexity</a:t>
            </a:r>
            <a:endParaRPr sz="21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6026348" y="4854296"/>
            <a:ext cx="7777758" cy="88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35"/>
              <a:buFont typeface="Roboto"/>
              <a:buNone/>
            </a:pPr>
            <a:r>
              <a:rPr lang="en-US" sz="1735" b="0" i="0" u="none" strike="noStrike" cap="non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Adding a new code snippet to the hash table has an average-case time complexity of O(1), ensuring seamless addition of new snippets.</a:t>
            </a:r>
            <a:endParaRPr sz="173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5062299" y="639782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4717733" y="6213396"/>
            <a:ext cx="193358" cy="41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03"/>
              <a:buFont typeface="Poppins"/>
              <a:buNone/>
            </a:pPr>
            <a:r>
              <a:rPr lang="en-US" sz="2603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6026348" y="6220182"/>
            <a:ext cx="3100718" cy="70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69"/>
              <a:buFont typeface="Poppins"/>
              <a:buNone/>
            </a:pPr>
            <a:r>
              <a:rPr lang="en-US" sz="2169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Deletion Complexity</a:t>
            </a:r>
            <a:endParaRPr sz="21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35"/>
              <a:buFont typeface="Roboto"/>
              <a:buNone/>
            </a:pPr>
            <a:r>
              <a:rPr lang="en-US" sz="1735" b="0" i="0" u="none" strike="noStrike" cap="non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Removing a code snippet from the hash table has a worst-case time complexity of O(n), as the system must first search for the snippet.</a:t>
            </a:r>
            <a:endParaRPr sz="173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2037993" y="1861304"/>
            <a:ext cx="10079355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endParaRPr sz="437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2037993" y="3111103"/>
            <a:ext cx="2996208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2037993" y="3680460"/>
            <a:ext cx="3156347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5743932" y="3111103"/>
            <a:ext cx="2900958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5743932" y="3680460"/>
            <a:ext cx="3156347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2037994" y="1861304"/>
            <a:ext cx="10207586" cy="395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r>
              <a:rPr lang="en-IN" sz="4800" b="1" i="0" u="none" strike="noStrike" cap="none" dirty="0">
                <a:solidFill>
                  <a:schemeClr val="dk1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b="1" i="0" u="none" strike="noStrike" cap="none" dirty="0">
              <a:solidFill>
                <a:schemeClr val="dk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9449872" y="3680460"/>
            <a:ext cx="3156347" cy="24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1C9EF-E586-7742-4D7F-0718F00A4391}"/>
              </a:ext>
            </a:extLst>
          </p:cNvPr>
          <p:cNvSpPr txBox="1"/>
          <p:nvPr/>
        </p:nvSpPr>
        <p:spPr>
          <a:xfrm>
            <a:off x="1461826" y="3052256"/>
            <a:ext cx="11465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bg1"/>
                </a:solidFill>
                <a:highlight>
                  <a:srgbClr val="000000"/>
                </a:highlight>
                <a:latin typeface="Aptos Black" panose="020F050202020403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61318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90825" y="865475"/>
            <a:ext cx="11701800" cy="7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ECECEC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800" b="1" i="0" u="none" strike="noStrike" cap="none">
              <a:solidFill>
                <a:srgbClr val="ECECEC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ECECEC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ECECEC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ECECEC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P12: Build a tool for managing and organizing code snippets using data structures to categorize and search for snippets based on tags or keywords and their functionality or overall purpose.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ECECEC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ECECEC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Objective: Develop A Code Snippet Manager With A Graphical User Interface (Gui) To Streamline The Organization, Retrieval, And Management Of Code Snippets.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ECECEC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ECECEC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Challenges: Efficient Storage, Retrieval, And Manipulation Of Code Snippets While Ensuring User-friendly Interaction And Scalability.</a:t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9374862" y="3759637"/>
            <a:ext cx="195024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24"/>
              <a:buFont typeface="Poppins"/>
              <a:buNone/>
            </a:pP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"/>
          <p:cNvSpPr/>
          <p:nvPr/>
        </p:nvSpPr>
        <p:spPr>
          <a:xfrm>
            <a:off x="6319599" y="823793"/>
            <a:ext cx="7477601" cy="241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6036"/>
              <a:buFont typeface="Poppins"/>
              <a:buNone/>
            </a:pPr>
            <a:r>
              <a:rPr lang="en-US" sz="4400" b="1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GUI Solution</a:t>
            </a:r>
            <a:r>
              <a:rPr lang="en-US" sz="4400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6036"/>
              <a:buFont typeface="Poppins"/>
              <a:buNone/>
            </a:pPr>
            <a:r>
              <a:rPr lang="en-US" sz="4400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Code Snippet Manager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319599" y="3239691"/>
            <a:ext cx="7477601" cy="399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lang="en-US" sz="24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Comprehensive Snippet Library:  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to a preconstructed library of snippets. </a:t>
            </a:r>
            <a:endParaRPr/>
          </a:p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lang="en-US" sz="24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Versatile Functionality: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Seamlessly execute tasks such as search, insertion, deletion, and editing of snippets. </a:t>
            </a:r>
            <a:endParaRPr/>
          </a:p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lang="en-US" sz="24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Search Capability: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Incorporates Primitive Natural Language Processing (NLP) for enhanced search functionality.</a:t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6786086" y="7016829"/>
            <a:ext cx="2122408" cy="3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40077" y="465236"/>
            <a:ext cx="14308667" cy="15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US" sz="4374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Algorithm </a:t>
            </a:r>
            <a:endParaRPr/>
          </a:p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US" sz="4374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(Hash Table with Separate Chaining)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2037993" y="3111103"/>
            <a:ext cx="2996208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2037993" y="3680460"/>
            <a:ext cx="3156347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5743932" y="3111103"/>
            <a:ext cx="2900958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5743932" y="3680460"/>
            <a:ext cx="3156347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9449872" y="3111103"/>
            <a:ext cx="2795707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9449872" y="3680460"/>
            <a:ext cx="3156347" cy="24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1"/>
          <p:cNvSpPr/>
          <p:nvPr/>
        </p:nvSpPr>
        <p:spPr>
          <a:xfrm>
            <a:off x="1330960" y="2479040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1328262" y="3411219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1328261" y="4343398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1328260" y="7157850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2037992" y="2694284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0" name="Google Shape;60;p11"/>
          <p:cNvSpPr txBox="1"/>
          <p:nvPr/>
        </p:nvSpPr>
        <p:spPr>
          <a:xfrm>
            <a:off x="2024181" y="3568053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1" name="Google Shape;61;p11"/>
          <p:cNvSpPr txBox="1"/>
          <p:nvPr/>
        </p:nvSpPr>
        <p:spPr>
          <a:xfrm>
            <a:off x="2024181" y="4469207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2037992" y="7307471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1656080" y="537464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1666240" y="5820954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676400" y="618302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1676400" y="6607164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625704" y="537464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2631954" y="584147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2631954" y="6225671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2625704" y="6647507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-7576393" y="2955894"/>
            <a:ext cx="1447721" cy="1152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-5814486" y="2557779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-3627665" y="2838925"/>
            <a:ext cx="1447721" cy="1152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-2179944" y="2509872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-5625845" y="2763369"/>
            <a:ext cx="16750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Array_Shuffle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-1685953" y="2763369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Array_input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-7576944" y="4524006"/>
            <a:ext cx="1447721" cy="1152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-5978906" y="4228146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-5612106" y="4450529"/>
            <a:ext cx="1476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Tree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40077" y="465236"/>
            <a:ext cx="14308667" cy="15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US" sz="4374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Algorithm </a:t>
            </a:r>
            <a:endParaRPr/>
          </a:p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US" sz="4374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(Hash Table with Separate Chaining)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037993" y="3111103"/>
            <a:ext cx="2996208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2037993" y="3680460"/>
            <a:ext cx="3156347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5743932" y="3111103"/>
            <a:ext cx="2900958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5743932" y="3680460"/>
            <a:ext cx="3156347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9449872" y="3111103"/>
            <a:ext cx="2795707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9449872" y="3680460"/>
            <a:ext cx="3156347" cy="24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1330960" y="2479040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328262" y="3411219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1328261" y="4343398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1328260" y="7157850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2037992" y="2694284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9" name="Google Shape;99;p12"/>
          <p:cNvSpPr txBox="1"/>
          <p:nvPr/>
        </p:nvSpPr>
        <p:spPr>
          <a:xfrm>
            <a:off x="2024181" y="3568053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2024181" y="4469207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2037992" y="7307471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1656080" y="537464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1666240" y="5820954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1676400" y="618302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1676400" y="6607164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2625704" y="537464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2631954" y="584147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2631954" y="6225671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2625704" y="6647507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3586480" y="2773680"/>
            <a:ext cx="1447721" cy="1152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5345392" y="2454097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7717283" y="2718856"/>
            <a:ext cx="1447721" cy="1152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9539920" y="2490222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5640046" y="2726929"/>
            <a:ext cx="16750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Array_Shuffle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9834880" y="2666165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Array_input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3551515" y="4600336"/>
            <a:ext cx="1447721" cy="1152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5463515" y="4271026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5790343" y="4543858"/>
            <a:ext cx="1476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Tree</a:t>
            </a:r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8418522" y="8635633"/>
            <a:ext cx="588889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function hashes the incoming snippets according to the first letter of the name of the snippet and upon collision we apply the collision resolution technique of separate chaining.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40077" y="465236"/>
            <a:ext cx="14308667" cy="15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US" sz="4374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Algorithm </a:t>
            </a:r>
            <a:endParaRPr/>
          </a:p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US" sz="4374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(Hash Table with Separate Chaining)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2037993" y="3111103"/>
            <a:ext cx="2996208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2037993" y="3680460"/>
            <a:ext cx="3156347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5743932" y="3111103"/>
            <a:ext cx="2900958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5743932" y="3680460"/>
            <a:ext cx="3156347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9449872" y="3111103"/>
            <a:ext cx="2795707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9449872" y="3680460"/>
            <a:ext cx="3156347" cy="24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1330960" y="2479040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1328262" y="3411219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328261" y="4343398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1328260" y="7157850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2037992" y="2694284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2024181" y="3568053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2024181" y="4469207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2037992" y="7307471"/>
            <a:ext cx="8372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1656080" y="537464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1666240" y="5820954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1676400" y="618302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1676400" y="6607164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2625704" y="537464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2631954" y="5841470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2631954" y="6225671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2625704" y="6647507"/>
            <a:ext cx="81280" cy="23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3586480" y="2773680"/>
            <a:ext cx="1447721" cy="1152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5345392" y="2454097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7717283" y="2718856"/>
            <a:ext cx="1447721" cy="1152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9539920" y="2490222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5640046" y="2726929"/>
            <a:ext cx="16750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Array_Shuffle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9834880" y="2666165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Array_input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3551515" y="4600336"/>
            <a:ext cx="1447721" cy="1152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5463515" y="4271026"/>
            <a:ext cx="2028151" cy="8534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5790343" y="4543858"/>
            <a:ext cx="1476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Tree</a:t>
            </a:r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8178800" y="4343398"/>
            <a:ext cx="588889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function hashes the incoming snippets according to the first letter of the name of the snippet and upon collision we apply the collision resolution technique of separate chaining.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1256200" y="563725"/>
            <a:ext cx="11257500" cy="24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US" sz="4374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Data Structure Chosen:</a:t>
            </a:r>
            <a:endParaRPr/>
          </a:p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US" sz="4374" b="0" i="0" u="sng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Hash Table</a:t>
            </a:r>
            <a:endParaRPr sz="4374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4720590" y="3043833"/>
            <a:ext cx="4082534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9484876" y="2563416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Poppins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629825" y="3473650"/>
            <a:ext cx="12822900" cy="3680400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1030000" y="3721600"/>
            <a:ext cx="12192900" cy="3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1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Specialized for rapid insertion, retrieval, and deletion of key-value pairs.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Benefits:</a:t>
            </a:r>
            <a:r>
              <a:rPr lang="en-US" sz="1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Offers efficient average-case performance for operations.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Space Complexity:</a:t>
            </a:r>
            <a:r>
              <a:rPr lang="en-US" sz="1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Linear scaling (O(n)) with the number of stored elements.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 Complexity:</a:t>
            </a:r>
            <a:r>
              <a:rPr lang="en-US" sz="1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Average-case: Search (O(n)), Insert (O(1)), Delete (O(n)).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Worst-case:</a:t>
            </a:r>
            <a:r>
              <a:rPr lang="en-US" sz="1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All tags start with the same letter, leading to increased time complexity.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Justification:</a:t>
            </a:r>
            <a:r>
              <a:rPr lang="en-US" sz="1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Hash tables chosen for their exceptional average-case performance in searching, inserting, and deleting code snippets. Unique identifiers of snippets make hash tables efficient for retrieval.</a:t>
            </a:r>
            <a:endParaRPr sz="185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0255618ed_0_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70255618ed_0_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70255618ed_0_0"/>
          <p:cNvSpPr/>
          <p:nvPr/>
        </p:nvSpPr>
        <p:spPr>
          <a:xfrm>
            <a:off x="4483894" y="607576"/>
            <a:ext cx="93201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38"/>
              <a:buFont typeface="Poppins"/>
              <a:buNone/>
            </a:pPr>
            <a:r>
              <a:rPr lang="en-US" sz="4338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Time Complexity</a:t>
            </a:r>
            <a:endParaRPr sz="433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70255618ed_0_0"/>
          <p:cNvSpPr/>
          <p:nvPr/>
        </p:nvSpPr>
        <p:spPr>
          <a:xfrm>
            <a:off x="4792385" y="2315170"/>
            <a:ext cx="44100" cy="5307000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70255618ed_0_0"/>
          <p:cNvSpPr/>
          <p:nvPr/>
        </p:nvSpPr>
        <p:spPr>
          <a:xfrm>
            <a:off x="5062299" y="2713077"/>
            <a:ext cx="771300" cy="44100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70255618ed_0_0"/>
          <p:cNvSpPr/>
          <p:nvPr/>
        </p:nvSpPr>
        <p:spPr>
          <a:xfrm>
            <a:off x="4566523" y="2487335"/>
            <a:ext cx="495900" cy="495900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70255618ed_0_0"/>
          <p:cNvSpPr/>
          <p:nvPr/>
        </p:nvSpPr>
        <p:spPr>
          <a:xfrm>
            <a:off x="4766072" y="2528649"/>
            <a:ext cx="96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03"/>
              <a:buFont typeface="Poppins"/>
              <a:buNone/>
            </a:pPr>
            <a:r>
              <a:rPr lang="en-US" sz="2603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70255618ed_0_0"/>
          <p:cNvSpPr/>
          <p:nvPr/>
        </p:nvSpPr>
        <p:spPr>
          <a:xfrm>
            <a:off x="5937898" y="2535436"/>
            <a:ext cx="2754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69"/>
              <a:buFont typeface="Poppins"/>
              <a:buNone/>
            </a:pPr>
            <a:r>
              <a:rPr lang="en-US" sz="2169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Best Case</a:t>
            </a:r>
            <a:endParaRPr sz="21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70255618ed_0_0"/>
          <p:cNvSpPr/>
          <p:nvPr/>
        </p:nvSpPr>
        <p:spPr>
          <a:xfrm>
            <a:off x="6026348" y="3011924"/>
            <a:ext cx="77778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best time complexity for search , insert and delete is O(1) for each case.</a:t>
            </a:r>
            <a:endParaRPr sz="1735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70255618ed_0_0"/>
          <p:cNvSpPr/>
          <p:nvPr/>
        </p:nvSpPr>
        <p:spPr>
          <a:xfrm>
            <a:off x="5062299" y="4555450"/>
            <a:ext cx="771300" cy="44100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70255618ed_0_0"/>
          <p:cNvSpPr/>
          <p:nvPr/>
        </p:nvSpPr>
        <p:spPr>
          <a:xfrm>
            <a:off x="4566523" y="4329708"/>
            <a:ext cx="495900" cy="495900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70255618ed_0_0"/>
          <p:cNvSpPr/>
          <p:nvPr/>
        </p:nvSpPr>
        <p:spPr>
          <a:xfrm>
            <a:off x="4719876" y="4371023"/>
            <a:ext cx="189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03"/>
              <a:buFont typeface="Poppins"/>
              <a:buNone/>
            </a:pPr>
            <a:r>
              <a:rPr lang="en-US" sz="2603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70255618ed_0_0"/>
          <p:cNvSpPr/>
          <p:nvPr/>
        </p:nvSpPr>
        <p:spPr>
          <a:xfrm>
            <a:off x="6026348" y="4377809"/>
            <a:ext cx="2754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69"/>
              <a:buFont typeface="Poppins"/>
              <a:buNone/>
            </a:pPr>
            <a:r>
              <a:rPr lang="en-US" sz="2169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Average Case</a:t>
            </a:r>
            <a:endParaRPr sz="21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70255618ed_0_0"/>
          <p:cNvSpPr/>
          <p:nvPr/>
        </p:nvSpPr>
        <p:spPr>
          <a:xfrm>
            <a:off x="6026348" y="4854297"/>
            <a:ext cx="77778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average time complexity for search , insert and delete is O(1+</a:t>
            </a:r>
            <a:r>
              <a:rPr lang="en-US" sz="15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α)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15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stands for Load factor which is equal to n/m where n is the number of elements and m being the number of slots.</a:t>
            </a:r>
            <a:endParaRPr sz="173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70255618ed_0_0"/>
          <p:cNvSpPr/>
          <p:nvPr/>
        </p:nvSpPr>
        <p:spPr>
          <a:xfrm>
            <a:off x="5062299" y="6397823"/>
            <a:ext cx="771300" cy="44100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70255618ed_0_0"/>
          <p:cNvSpPr/>
          <p:nvPr/>
        </p:nvSpPr>
        <p:spPr>
          <a:xfrm>
            <a:off x="4566523" y="6172081"/>
            <a:ext cx="495900" cy="495900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70255618ed_0_0"/>
          <p:cNvSpPr/>
          <p:nvPr/>
        </p:nvSpPr>
        <p:spPr>
          <a:xfrm>
            <a:off x="4717733" y="6213396"/>
            <a:ext cx="1935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03"/>
              <a:buFont typeface="Poppins"/>
              <a:buNone/>
            </a:pPr>
            <a:r>
              <a:rPr lang="en-US" sz="2603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70255618ed_0_0"/>
          <p:cNvSpPr/>
          <p:nvPr/>
        </p:nvSpPr>
        <p:spPr>
          <a:xfrm>
            <a:off x="6026348" y="6220182"/>
            <a:ext cx="2754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69"/>
              <a:buFont typeface="Poppins"/>
              <a:buNone/>
            </a:pPr>
            <a:r>
              <a:rPr lang="en-US" sz="2169" b="0" i="0" u="none" strike="noStrike" cap="none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Worst Case</a:t>
            </a:r>
            <a:endParaRPr sz="21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70255618ed_0_0"/>
          <p:cNvSpPr/>
          <p:nvPr/>
        </p:nvSpPr>
        <p:spPr>
          <a:xfrm>
            <a:off x="6026348" y="6696670"/>
            <a:ext cx="77778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worst time complexity for search = O(n) , insert and delete = O(1).</a:t>
            </a:r>
            <a:endParaRPr sz="173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0255618ed_0_2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70255618ed_0_2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70255618ed_0_27"/>
          <p:cNvSpPr/>
          <p:nvPr/>
        </p:nvSpPr>
        <p:spPr>
          <a:xfrm>
            <a:off x="4490799" y="1305997"/>
            <a:ext cx="69822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US" sz="4374" b="0" i="0" u="none" strike="noStrike" cap="none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Space Complexity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70255618ed_0_27"/>
          <p:cNvSpPr/>
          <p:nvPr/>
        </p:nvSpPr>
        <p:spPr>
          <a:xfrm>
            <a:off x="4720590" y="3043833"/>
            <a:ext cx="40824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70255618ed_0_27"/>
          <p:cNvSpPr/>
          <p:nvPr/>
        </p:nvSpPr>
        <p:spPr>
          <a:xfrm>
            <a:off x="9484876" y="2563416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Poppins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70255618ed_0_27"/>
          <p:cNvSpPr/>
          <p:nvPr/>
        </p:nvSpPr>
        <p:spPr>
          <a:xfrm>
            <a:off x="525450" y="3473650"/>
            <a:ext cx="13605900" cy="3680400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9525" cap="flat" cmpd="sng">
            <a:solidFill>
              <a:srgbClr val="5656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70255618ed_0_27"/>
          <p:cNvSpPr/>
          <p:nvPr/>
        </p:nvSpPr>
        <p:spPr>
          <a:xfrm>
            <a:off x="960400" y="3721600"/>
            <a:ext cx="12648900" cy="3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Hash Table: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Linear space complexity (O(n)), proportional to the number of stored elements.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Additional Space: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Utilizes additional space for storing synonyms for natural language processing, enhancing search functionality.</a:t>
            </a:r>
            <a:endParaRPr sz="175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657</Words>
  <Application>Microsoft Office PowerPoint</Application>
  <PresentationFormat>Custom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Black</vt:lpstr>
      <vt:lpstr>Arial</vt:lpstr>
      <vt:lpstr>Calibri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PptxGenJS</dc:creator>
  <cp:lastModifiedBy>FNU LNU</cp:lastModifiedBy>
  <cp:revision>2</cp:revision>
  <dcterms:created xsi:type="dcterms:W3CDTF">2024-05-03T11:22:08Z</dcterms:created>
  <dcterms:modified xsi:type="dcterms:W3CDTF">2024-05-03T18:04:51Z</dcterms:modified>
</cp:coreProperties>
</file>