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1"/>
  </p:notesMasterIdLst>
  <p:sldIdLst>
    <p:sldId id="307" r:id="rId3"/>
    <p:sldId id="308" r:id="rId4"/>
    <p:sldId id="328" r:id="rId5"/>
    <p:sldId id="258" r:id="rId6"/>
    <p:sldId id="330" r:id="rId7"/>
    <p:sldId id="329" r:id="rId8"/>
    <p:sldId id="306" r:id="rId9"/>
    <p:sldId id="345" r:id="rId10"/>
    <p:sldId id="346" r:id="rId11"/>
    <p:sldId id="332" r:id="rId12"/>
    <p:sldId id="331" r:id="rId13"/>
    <p:sldId id="333" r:id="rId14"/>
    <p:sldId id="335" r:id="rId15"/>
    <p:sldId id="336" r:id="rId16"/>
    <p:sldId id="338" r:id="rId17"/>
    <p:sldId id="341" r:id="rId18"/>
    <p:sldId id="339" r:id="rId19"/>
    <p:sldId id="34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>
      <p:cViewPr varScale="1">
        <p:scale>
          <a:sx n="84" d="100"/>
          <a:sy n="84" d="100"/>
        </p:scale>
        <p:origin x="46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/>
            <a:t>File Handling</a:t>
          </a:r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/>
            <a:t>Storage of information</a:t>
          </a:r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</dgm:pt>
    <dgm:pt modelId="{1C2747ED-0D77-4E6D-821C-76CAEE910644}" type="pres">
      <dgm:prSet presAssocID="{528F3EA0-FF05-41BA-8D3E-F7B5C76FE089}" presName="parentText" presStyleLbl="node1" presStyleIdx="0" presStyleCnt="1" custScaleY="108756">
        <dgm:presLayoutVars>
          <dgm:chMax val="0"/>
          <dgm:bulletEnabled val="1"/>
        </dgm:presLayoutVars>
      </dgm:prSet>
      <dgm:spPr/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8FF4E3F-6CDD-4575-A962-955CC9EDF020}" type="presOf" srcId="{528F3EA0-FF05-41BA-8D3E-F7B5C76FE089}" destId="{1C2747ED-0D77-4E6D-821C-76CAEE910644}" srcOrd="0" destOrd="0" presId="urn:microsoft.com/office/officeart/2005/8/layout/vList2"/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D9A3DCA7-4E42-403C-9352-A7CE1A564AFC}" type="presOf" srcId="{0BD08EE0-BF9E-4795-9B77-0FBE4D9C3FAA}" destId="{E5C0A0C3-950D-4232-9872-9174C1E989AA}" srcOrd="0" destOrd="0" presId="urn:microsoft.com/office/officeart/2005/8/layout/vList2"/>
    <dgm:cxn modelId="{56B4DAAF-0C0C-4ACF-8FF7-F994E577DAC5}" type="presOf" srcId="{66487DD0-4D79-4180-AB81-B361B4FACE09}" destId="{B9ED2192-F917-4BE7-A6BE-813D7F382554}" srcOrd="0" destOrd="0" presId="urn:microsoft.com/office/officeart/2005/8/layout/vList2"/>
    <dgm:cxn modelId="{D637919A-F342-4206-BB84-5B0166349DBF}" type="presParOf" srcId="{B9ED2192-F917-4BE7-A6BE-813D7F382554}" destId="{1C2747ED-0D77-4E6D-821C-76CAEE910644}" srcOrd="0" destOrd="0" presId="urn:microsoft.com/office/officeart/2005/8/layout/vList2"/>
    <dgm:cxn modelId="{F3704BB8-C973-4D21-B277-F18D843F8CC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/>
            <a:t>Query</a:t>
          </a:r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/>
            <a:t>improvements</a:t>
          </a:r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</dgm:pt>
    <dgm:pt modelId="{1C2747ED-0D77-4E6D-821C-76CAEE910644}" type="pres">
      <dgm:prSet presAssocID="{528F3EA0-FF05-41BA-8D3E-F7B5C76FE089}" presName="parentText" presStyleLbl="node1" presStyleIdx="0" presStyleCnt="1" custScaleY="62803" custLinFactNeighborY="-13803">
        <dgm:presLayoutVars>
          <dgm:chMax val="0"/>
          <dgm:bulletEnabled val="1"/>
        </dgm:presLayoutVars>
      </dgm:prSet>
      <dgm:spPr/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0B93B01-CAFC-4C6F-9B70-5A312E7A584D}" type="presOf" srcId="{66487DD0-4D79-4180-AB81-B361B4FACE09}" destId="{B9ED2192-F917-4BE7-A6BE-813D7F382554}" srcOrd="0" destOrd="0" presId="urn:microsoft.com/office/officeart/2005/8/layout/vList2"/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D188FE92-0BFF-4069-BA36-D7A235719D8C}" type="presOf" srcId="{0BD08EE0-BF9E-4795-9B77-0FBE4D9C3FAA}" destId="{E5C0A0C3-950D-4232-9872-9174C1E989AA}" srcOrd="0" destOrd="0" presId="urn:microsoft.com/office/officeart/2005/8/layout/vList2"/>
    <dgm:cxn modelId="{3ACE21A9-76F2-47AA-BDDF-6B8D70805ED7}" type="presOf" srcId="{528F3EA0-FF05-41BA-8D3E-F7B5C76FE089}" destId="{1C2747ED-0D77-4E6D-821C-76CAEE910644}" srcOrd="0" destOrd="0" presId="urn:microsoft.com/office/officeart/2005/8/layout/vList2"/>
    <dgm:cxn modelId="{06551AA2-49EC-4B78-8C20-9928385441F4}" type="presParOf" srcId="{B9ED2192-F917-4BE7-A6BE-813D7F382554}" destId="{1C2747ED-0D77-4E6D-821C-76CAEE910644}" srcOrd="0" destOrd="0" presId="urn:microsoft.com/office/officeart/2005/8/layout/vList2"/>
    <dgm:cxn modelId="{29F44B1D-6E53-472B-BD8F-1260316AB835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/>
            <a:t>Error Handling</a:t>
          </a:r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/>
            <a:t>consistency</a:t>
          </a:r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</dgm:pt>
    <dgm:pt modelId="{1C2747ED-0D77-4E6D-821C-76CAEE910644}" type="pres">
      <dgm:prSet presAssocID="{528F3EA0-FF05-41BA-8D3E-F7B5C76FE089}" presName="parentText" presStyleLbl="node1" presStyleIdx="0" presStyleCnt="1" custScaleY="131053" custLinFactNeighborY="-11961">
        <dgm:presLayoutVars>
          <dgm:chMax val="0"/>
          <dgm:bulletEnabled val="1"/>
        </dgm:presLayoutVars>
      </dgm:prSet>
      <dgm:spPr/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34D7123-F48D-4A85-90DE-2D030F21D6FC}" type="presOf" srcId="{66487DD0-4D79-4180-AB81-B361B4FACE09}" destId="{B9ED2192-F917-4BE7-A6BE-813D7F382554}" srcOrd="0" destOrd="0" presId="urn:microsoft.com/office/officeart/2005/8/layout/vList2"/>
    <dgm:cxn modelId="{CAD4D76B-2406-4A8E-A18D-44130A8554BB}" type="presOf" srcId="{528F3EA0-FF05-41BA-8D3E-F7B5C76FE089}" destId="{1C2747ED-0D77-4E6D-821C-76CAEE910644}" srcOrd="0" destOrd="0" presId="urn:microsoft.com/office/officeart/2005/8/layout/vList2"/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6324F2B9-087A-4D6D-9DF3-52D18509C3B1}" type="presOf" srcId="{0BD08EE0-BF9E-4795-9B77-0FBE4D9C3FAA}" destId="{E5C0A0C3-950D-4232-9872-9174C1E989AA}" srcOrd="0" destOrd="0" presId="urn:microsoft.com/office/officeart/2005/8/layout/vList2"/>
    <dgm:cxn modelId="{DE641FE6-DC5F-4FC7-944F-FA0EF5C25E1D}" type="presParOf" srcId="{B9ED2192-F917-4BE7-A6BE-813D7F382554}" destId="{1C2747ED-0D77-4E6D-821C-76CAEE910644}" srcOrd="0" destOrd="0" presId="urn:microsoft.com/office/officeart/2005/8/layout/vList2"/>
    <dgm:cxn modelId="{0AEC4862-4B9B-44AF-8A09-D100F4EAE98D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/>
            <a:t>System</a:t>
          </a:r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/>
            <a:t>Minimum specifications</a:t>
          </a:r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</dgm:pt>
    <dgm:pt modelId="{1C2747ED-0D77-4E6D-821C-76CAEE910644}" type="pres">
      <dgm:prSet presAssocID="{528F3EA0-FF05-41BA-8D3E-F7B5C76FE089}" presName="parentText" presStyleLbl="node1" presStyleIdx="0" presStyleCnt="1" custLinFactNeighborY="-21695">
        <dgm:presLayoutVars>
          <dgm:chMax val="0"/>
          <dgm:bulletEnabled val="1"/>
        </dgm:presLayoutVars>
      </dgm:prSet>
      <dgm:spPr/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91CB31E-DB1F-41EC-A462-25E4A749F302}" type="presOf" srcId="{0BD08EE0-BF9E-4795-9B77-0FBE4D9C3FAA}" destId="{E5C0A0C3-950D-4232-9872-9174C1E989AA}" srcOrd="0" destOrd="0" presId="urn:microsoft.com/office/officeart/2005/8/layout/vList2"/>
    <dgm:cxn modelId="{4A794A39-C5DC-4758-AA4E-9BF978B87827}" type="presOf" srcId="{528F3EA0-FF05-41BA-8D3E-F7B5C76FE089}" destId="{1C2747ED-0D77-4E6D-821C-76CAEE910644}" srcOrd="0" destOrd="0" presId="urn:microsoft.com/office/officeart/2005/8/layout/vList2"/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4EBEDA9B-CE03-46BE-9DE5-CD2FA26F9D55}" type="presOf" srcId="{66487DD0-4D79-4180-AB81-B361B4FACE09}" destId="{B9ED2192-F917-4BE7-A6BE-813D7F382554}" srcOrd="0" destOrd="0" presId="urn:microsoft.com/office/officeart/2005/8/layout/vList2"/>
    <dgm:cxn modelId="{29966A5E-FBB8-476E-9720-F7E99E0909DC}" type="presParOf" srcId="{B9ED2192-F917-4BE7-A6BE-813D7F382554}" destId="{1C2747ED-0D77-4E6D-821C-76CAEE910644}" srcOrd="0" destOrd="0" presId="urn:microsoft.com/office/officeart/2005/8/layout/vList2"/>
    <dgm:cxn modelId="{B8A4F236-0BCB-4E72-BDB4-4136BF4687A5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/>
            <a:t>Invocation</a:t>
          </a:r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/>
            <a:t>Start process</a:t>
          </a:r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</dgm:pt>
    <dgm:pt modelId="{1C2747ED-0D77-4E6D-821C-76CAEE910644}" type="pres">
      <dgm:prSet presAssocID="{528F3EA0-FF05-41BA-8D3E-F7B5C76FE08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D86CD67-02E4-469E-8B9C-2325B4B6EB6A}" type="presOf" srcId="{0BD08EE0-BF9E-4795-9B77-0FBE4D9C3FAA}" destId="{E5C0A0C3-950D-4232-9872-9174C1E989AA}" srcOrd="0" destOrd="0" presId="urn:microsoft.com/office/officeart/2005/8/layout/vList2"/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BAF4AA89-AC44-406A-A633-F93F188C1BF7}" type="presOf" srcId="{66487DD0-4D79-4180-AB81-B361B4FACE09}" destId="{B9ED2192-F917-4BE7-A6BE-813D7F382554}" srcOrd="0" destOrd="0" presId="urn:microsoft.com/office/officeart/2005/8/layout/vList2"/>
    <dgm:cxn modelId="{1B6A97C2-155C-489B-A1D2-C9A8AE38388E}" type="presOf" srcId="{528F3EA0-FF05-41BA-8D3E-F7B5C76FE089}" destId="{1C2747ED-0D77-4E6D-821C-76CAEE910644}" srcOrd="0" destOrd="0" presId="urn:microsoft.com/office/officeart/2005/8/layout/vList2"/>
    <dgm:cxn modelId="{8D61B3E2-2C7B-406F-99F5-8B6AC6AC3AF6}" type="presParOf" srcId="{B9ED2192-F917-4BE7-A6BE-813D7F382554}" destId="{1C2747ED-0D77-4E6D-821C-76CAEE910644}" srcOrd="0" destOrd="0" presId="urn:microsoft.com/office/officeart/2005/8/layout/vList2"/>
    <dgm:cxn modelId="{BC5A1D93-C8B6-417E-9C13-8F35BCDF5E66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/>
            <a:t>Termination</a:t>
          </a:r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/>
            <a:t>End process</a:t>
          </a:r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</dgm:pt>
    <dgm:pt modelId="{1C2747ED-0D77-4E6D-821C-76CAEE910644}" type="pres">
      <dgm:prSet presAssocID="{528F3EA0-FF05-41BA-8D3E-F7B5C76FE089}" presName="parentText" presStyleLbl="node1" presStyleIdx="0" presStyleCnt="1" custScaleY="107167">
        <dgm:presLayoutVars>
          <dgm:chMax val="0"/>
          <dgm:bulletEnabled val="1"/>
        </dgm:presLayoutVars>
      </dgm:prSet>
      <dgm:spPr/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157B608-E7D6-4A16-800A-D7C9BEE6BC91}" type="presOf" srcId="{66487DD0-4D79-4180-AB81-B361B4FACE09}" destId="{B9ED2192-F917-4BE7-A6BE-813D7F382554}" srcOrd="0" destOrd="0" presId="urn:microsoft.com/office/officeart/2005/8/layout/vList2"/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4871146F-17AF-4311-B7D2-74982D379EC5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70EE92AF-BEBE-4CCF-9A6F-664BC8334E26}" type="presOf" srcId="{0BD08EE0-BF9E-4795-9B77-0FBE4D9C3FAA}" destId="{E5C0A0C3-950D-4232-9872-9174C1E989AA}" srcOrd="0" destOrd="0" presId="urn:microsoft.com/office/officeart/2005/8/layout/vList2"/>
    <dgm:cxn modelId="{96DF5371-A18A-41F9-B848-5E03E8118BF8}" type="presParOf" srcId="{B9ED2192-F917-4BE7-A6BE-813D7F382554}" destId="{1C2747ED-0D77-4E6D-821C-76CAEE910644}" srcOrd="0" destOrd="0" presId="urn:microsoft.com/office/officeart/2005/8/layout/vList2"/>
    <dgm:cxn modelId="{A3C5C18D-9728-4264-8C5D-0427A938E6AE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/>
            <a:t>Implicit</a:t>
          </a:r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/>
            <a:t>Efficiency </a:t>
          </a:r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</dgm:pt>
    <dgm:pt modelId="{1C2747ED-0D77-4E6D-821C-76CAEE910644}" type="pres">
      <dgm:prSet presAssocID="{528F3EA0-FF05-41BA-8D3E-F7B5C76FE089}" presName="parentText" presStyleLbl="node1" presStyleIdx="0" presStyleCnt="1" custScaleY="69043" custLinFactNeighborY="-15036">
        <dgm:presLayoutVars>
          <dgm:chMax val="0"/>
          <dgm:bulletEnabled val="1"/>
        </dgm:presLayoutVars>
      </dgm:prSet>
      <dgm:spPr/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39286283-82AF-4423-9916-F7132567EDBD}" type="presOf" srcId="{66487DD0-4D79-4180-AB81-B361B4FACE09}" destId="{B9ED2192-F917-4BE7-A6BE-813D7F382554}" srcOrd="0" destOrd="0" presId="urn:microsoft.com/office/officeart/2005/8/layout/vList2"/>
    <dgm:cxn modelId="{EBFE89B1-E11B-458A-A003-3762A2177BCC}" type="presOf" srcId="{0BD08EE0-BF9E-4795-9B77-0FBE4D9C3FAA}" destId="{E5C0A0C3-950D-4232-9872-9174C1E989AA}" srcOrd="0" destOrd="0" presId="urn:microsoft.com/office/officeart/2005/8/layout/vList2"/>
    <dgm:cxn modelId="{630920E3-A3A6-48B3-854A-535006818DF4}" type="presOf" srcId="{528F3EA0-FF05-41BA-8D3E-F7B5C76FE089}" destId="{1C2747ED-0D77-4E6D-821C-76CAEE910644}" srcOrd="0" destOrd="0" presId="urn:microsoft.com/office/officeart/2005/8/layout/vList2"/>
    <dgm:cxn modelId="{DD0630B7-9685-45FF-B8E2-C8731660D140}" type="presParOf" srcId="{B9ED2192-F917-4BE7-A6BE-813D7F382554}" destId="{1C2747ED-0D77-4E6D-821C-76CAEE910644}" srcOrd="0" destOrd="0" presId="urn:microsoft.com/office/officeart/2005/8/layout/vList2"/>
    <dgm:cxn modelId="{29B0D0D1-0F5A-4A88-BC58-8188BD392DAE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/>
            <a:t>Explicit</a:t>
          </a:r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</dgm:pt>
    <dgm:pt modelId="{1C2747ED-0D77-4E6D-821C-76CAEE910644}" type="pres">
      <dgm:prSet presAssocID="{528F3EA0-FF05-41BA-8D3E-F7B5C76FE089}" presName="parentText" presStyleLbl="node1" presStyleIdx="0" presStyleCnt="1" custLinFactNeighborY="570">
        <dgm:presLayoutVars>
          <dgm:chMax val="0"/>
          <dgm:bulletEnabled val="1"/>
        </dgm:presLayoutVars>
      </dgm:prSet>
      <dgm:spPr/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CB4BE3C-C727-492F-9D25-82D96E4C7501}" type="presOf" srcId="{66487DD0-4D79-4180-AB81-B361B4FACE09}" destId="{B9ED2192-F917-4BE7-A6BE-813D7F382554}" srcOrd="0" destOrd="0" presId="urn:microsoft.com/office/officeart/2005/8/layout/vList2"/>
    <dgm:cxn modelId="{63CEB63E-B76E-4A39-A246-B2D54EC41C0B}" type="presOf" srcId="{0BD08EE0-BF9E-4795-9B77-0FBE4D9C3FAA}" destId="{E5C0A0C3-950D-4232-9872-9174C1E989AA}" srcOrd="0" destOrd="0" presId="urn:microsoft.com/office/officeart/2005/8/layout/vList2"/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52C869AF-694B-42F1-931B-0777A65EEFE5}" type="presOf" srcId="{528F3EA0-FF05-41BA-8D3E-F7B5C76FE089}" destId="{1C2747ED-0D77-4E6D-821C-76CAEE910644}" srcOrd="0" destOrd="0" presId="urn:microsoft.com/office/officeart/2005/8/layout/vList2"/>
    <dgm:cxn modelId="{F94D3ED8-048D-49DF-9B37-D6292910E788}" type="presParOf" srcId="{B9ED2192-F917-4BE7-A6BE-813D7F382554}" destId="{1C2747ED-0D77-4E6D-821C-76CAEE910644}" srcOrd="0" destOrd="0" presId="urn:microsoft.com/office/officeart/2005/8/layout/vList2"/>
    <dgm:cxn modelId="{2DF2D17B-E79D-490F-9E60-47AA73608D11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/>
            <a:t>For confidentiality</a:t>
          </a:r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</dgm:pt>
    <dgm:pt modelId="{1C2747ED-0D77-4E6D-821C-76CAEE910644}" type="pres">
      <dgm:prSet presAssocID="{528F3EA0-FF05-41BA-8D3E-F7B5C76FE089}" presName="parentText" presStyleLbl="node1" presStyleIdx="0" presStyleCnt="1" custScaleY="79055" custLinFactNeighborX="4000" custLinFactNeighborY="-39740">
        <dgm:presLayoutVars>
          <dgm:chMax val="0"/>
          <dgm:bulletEnabled val="1"/>
        </dgm:presLayoutVars>
      </dgm:prSet>
      <dgm:spPr/>
    </dgm:pt>
    <dgm:pt modelId="{E5C0A0C3-950D-4232-9872-9174C1E989AA}" type="pres">
      <dgm:prSet presAssocID="{528F3EA0-FF05-41BA-8D3E-F7B5C76FE089}" presName="childText" presStyleLbl="revTx" presStyleIdx="0" presStyleCnt="1" custLinFactNeighborX="4000" custLinFactNeighborY="796">
        <dgm:presLayoutVars>
          <dgm:bulletEnabled val="1"/>
        </dgm:presLayoutVars>
      </dgm:prSet>
      <dgm:spPr/>
    </dgm:pt>
  </dgm:ptLst>
  <dgm:cxnLst>
    <dgm:cxn modelId="{B675E81A-5BB6-4522-8B27-FA1AB8C2B812}" type="presOf" srcId="{66487DD0-4D79-4180-AB81-B361B4FACE09}" destId="{B9ED2192-F917-4BE7-A6BE-813D7F382554}" srcOrd="0" destOrd="0" presId="urn:microsoft.com/office/officeart/2005/8/layout/vList2"/>
    <dgm:cxn modelId="{54DE6B67-6ED6-4621-B447-857A0F9CD2CB}" type="presOf" srcId="{0BD08EE0-BF9E-4795-9B77-0FBE4D9C3FAA}" destId="{E5C0A0C3-950D-4232-9872-9174C1E989AA}" srcOrd="0" destOrd="0" presId="urn:microsoft.com/office/officeart/2005/8/layout/vList2"/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C49323FD-2035-48A7-9AE8-0C05A6D4C246}" type="presOf" srcId="{528F3EA0-FF05-41BA-8D3E-F7B5C76FE089}" destId="{1C2747ED-0D77-4E6D-821C-76CAEE910644}" srcOrd="0" destOrd="0" presId="urn:microsoft.com/office/officeart/2005/8/layout/vList2"/>
    <dgm:cxn modelId="{F3739922-8B0A-4DC9-B929-F6D4CE158633}" type="presParOf" srcId="{B9ED2192-F917-4BE7-A6BE-813D7F382554}" destId="{1C2747ED-0D77-4E6D-821C-76CAEE910644}" srcOrd="0" destOrd="0" presId="urn:microsoft.com/office/officeart/2005/8/layout/vList2"/>
    <dgm:cxn modelId="{FBF63D07-B6D8-4D48-AAE1-437F9E844041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3531"/>
          <a:ext cx="1828800" cy="4695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File Handling</a:t>
          </a:r>
        </a:p>
      </dsp:txBody>
      <dsp:txXfrm>
        <a:off x="22921" y="26452"/>
        <a:ext cx="1782958" cy="423690"/>
      </dsp:txXfrm>
    </dsp:sp>
    <dsp:sp modelId="{E5C0A0C3-950D-4232-9872-9174C1E989AA}">
      <dsp:nvSpPr>
        <dsp:cNvPr id="0" name=""/>
        <dsp:cNvSpPr/>
      </dsp:nvSpPr>
      <dsp:spPr>
        <a:xfrm>
          <a:off x="0" y="473063"/>
          <a:ext cx="1828800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6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Storage of information</a:t>
          </a:r>
        </a:p>
      </dsp:txBody>
      <dsp:txXfrm>
        <a:off x="0" y="473063"/>
        <a:ext cx="1828800" cy="4378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55272"/>
          <a:ext cx="2209800" cy="4217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Query</a:t>
          </a:r>
        </a:p>
      </dsp:txBody>
      <dsp:txXfrm>
        <a:off x="20589" y="275861"/>
        <a:ext cx="2168622" cy="380594"/>
      </dsp:txXfrm>
    </dsp:sp>
    <dsp:sp modelId="{E5C0A0C3-950D-4232-9872-9174C1E989AA}">
      <dsp:nvSpPr>
        <dsp:cNvPr id="0" name=""/>
        <dsp:cNvSpPr/>
      </dsp:nvSpPr>
      <dsp:spPr>
        <a:xfrm>
          <a:off x="0" y="741046"/>
          <a:ext cx="22098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improvements</a:t>
          </a:r>
        </a:p>
      </dsp:txBody>
      <dsp:txXfrm>
        <a:off x="0" y="741046"/>
        <a:ext cx="2209800" cy="463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76200"/>
          <a:ext cx="1905000" cy="69152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Error Handling</a:t>
          </a:r>
        </a:p>
      </dsp:txBody>
      <dsp:txXfrm>
        <a:off x="33758" y="109958"/>
        <a:ext cx="1837484" cy="624011"/>
      </dsp:txXfrm>
    </dsp:sp>
    <dsp:sp modelId="{E5C0A0C3-950D-4232-9872-9174C1E989AA}">
      <dsp:nvSpPr>
        <dsp:cNvPr id="0" name=""/>
        <dsp:cNvSpPr/>
      </dsp:nvSpPr>
      <dsp:spPr>
        <a:xfrm>
          <a:off x="0" y="811303"/>
          <a:ext cx="19050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consistency</a:t>
          </a:r>
        </a:p>
      </dsp:txBody>
      <dsp:txXfrm>
        <a:off x="0" y="811303"/>
        <a:ext cx="1905000" cy="364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System</a:t>
          </a:r>
        </a:p>
      </dsp:txBody>
      <dsp:txXfrm>
        <a:off x="30442" y="30442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Minimum specifications</a:t>
          </a:r>
        </a:p>
      </dsp:txBody>
      <dsp:txXfrm>
        <a:off x="0" y="643312"/>
        <a:ext cx="1905000" cy="6323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00342"/>
          <a:ext cx="19050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Invocation</a:t>
          </a:r>
        </a:p>
      </dsp:txBody>
      <dsp:txXfrm>
        <a:off x="31613" y="131955"/>
        <a:ext cx="1841774" cy="584369"/>
      </dsp:txXfrm>
    </dsp:sp>
    <dsp:sp modelId="{E5C0A0C3-950D-4232-9872-9174C1E989AA}">
      <dsp:nvSpPr>
        <dsp:cNvPr id="0" name=""/>
        <dsp:cNvSpPr/>
      </dsp:nvSpPr>
      <dsp:spPr>
        <a:xfrm>
          <a:off x="0" y="747937"/>
          <a:ext cx="19050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Start process</a:t>
          </a:r>
        </a:p>
      </dsp:txBody>
      <dsp:txXfrm>
        <a:off x="0" y="747937"/>
        <a:ext cx="1905000" cy="447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5099"/>
          <a:ext cx="1905000" cy="642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Termination</a:t>
          </a:r>
        </a:p>
      </dsp:txBody>
      <dsp:txXfrm>
        <a:off x="31369" y="36468"/>
        <a:ext cx="1842262" cy="579862"/>
      </dsp:txXfrm>
    </dsp:sp>
    <dsp:sp modelId="{E5C0A0C3-950D-4232-9872-9174C1E989AA}">
      <dsp:nvSpPr>
        <dsp:cNvPr id="0" name=""/>
        <dsp:cNvSpPr/>
      </dsp:nvSpPr>
      <dsp:spPr>
        <a:xfrm>
          <a:off x="0" y="647700"/>
          <a:ext cx="19050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End process</a:t>
          </a:r>
        </a:p>
      </dsp:txBody>
      <dsp:txXfrm>
        <a:off x="0" y="647700"/>
        <a:ext cx="1905000" cy="414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5795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Implicit</a:t>
          </a:r>
        </a:p>
      </dsp:txBody>
      <dsp:txXfrm>
        <a:off x="28294" y="28294"/>
        <a:ext cx="1848412" cy="523010"/>
      </dsp:txXfrm>
    </dsp:sp>
    <dsp:sp modelId="{E5C0A0C3-950D-4232-9872-9174C1E989AA}">
      <dsp:nvSpPr>
        <dsp:cNvPr id="0" name=""/>
        <dsp:cNvSpPr/>
      </dsp:nvSpPr>
      <dsp:spPr>
        <a:xfrm>
          <a:off x="0" y="647699"/>
          <a:ext cx="19050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Efficiency </a:t>
          </a:r>
        </a:p>
      </dsp:txBody>
      <dsp:txXfrm>
        <a:off x="0" y="647699"/>
        <a:ext cx="1905000" cy="5796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2178"/>
          <a:ext cx="1905000" cy="7435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Explicit</a:t>
          </a:r>
        </a:p>
      </dsp:txBody>
      <dsp:txXfrm>
        <a:off x="36296" y="58474"/>
        <a:ext cx="1832408" cy="670943"/>
      </dsp:txXfrm>
    </dsp:sp>
    <dsp:sp modelId="{E5C0A0C3-950D-4232-9872-9174C1E989AA}">
      <dsp:nvSpPr>
        <dsp:cNvPr id="0" name=""/>
        <dsp:cNvSpPr/>
      </dsp:nvSpPr>
      <dsp:spPr>
        <a:xfrm>
          <a:off x="0" y="762787"/>
          <a:ext cx="190500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</dsp:txBody>
      <dsp:txXfrm>
        <a:off x="0" y="762787"/>
        <a:ext cx="1905000" cy="5133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4550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Security</a:t>
          </a:r>
        </a:p>
      </dsp:txBody>
      <dsp:txXfrm>
        <a:off x="22215" y="22215"/>
        <a:ext cx="1860570" cy="410642"/>
      </dsp:txXfrm>
    </dsp:sp>
    <dsp:sp modelId="{E5C0A0C3-950D-4232-9872-9174C1E989AA}">
      <dsp:nvSpPr>
        <dsp:cNvPr id="0" name=""/>
        <dsp:cNvSpPr/>
      </dsp:nvSpPr>
      <dsp:spPr>
        <a:xfrm>
          <a:off x="0" y="581738"/>
          <a:ext cx="1905000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For confidentiality</a:t>
          </a:r>
        </a:p>
      </dsp:txBody>
      <dsp:txXfrm>
        <a:off x="0" y="581738"/>
        <a:ext cx="1905000" cy="59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2/26/2018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142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KK</a:t>
            </a:r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KK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EDEF-2737-46F8-AF36-888F22E9CAC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03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KK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EDEF-2737-46F8-AF36-888F22E9CAC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5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EDEF-2737-46F8-AF36-888F22E9CAC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94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EDEF-2737-46F8-AF36-888F22E9CAC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12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190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926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2/26/2018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2/26/2018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2/26/2018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2/26/2018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2/26/2018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2/26/2018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2/26/2018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2/26/2018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2/26/2018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2/26/2018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2/26/2018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February 26,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Tamonash(Mini%20Project).xls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C%20Testcases.xls" TargetMode="Externa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C%20Testcases.xl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hyperlink" Target="MAC%20Testcases.xls" TargetMode="Externa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hyperlink" Target="MAC%20Testcases.xl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Admin%20Testcases.xl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Admin%20Testcases.xl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Admin%20Testcases.xl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hyperlink" Target="Admin%20Testcases.xl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UseCase_UAS_.docx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UseCase_UAS_.doc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UseCase_UAS_.docx" TargetMode="Externa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9" Type="http://schemas.openxmlformats.org/officeDocument/2006/relationships/diagramLayout" Target="../diagrams/layout8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42" Type="http://schemas.microsoft.com/office/2007/relationships/diagramDrawing" Target="../diagrams/drawing8.xml"/><Relationship Id="rId47" Type="http://schemas.microsoft.com/office/2007/relationships/diagramDrawing" Target="../diagrams/drawing9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38" Type="http://schemas.openxmlformats.org/officeDocument/2006/relationships/diagramData" Target="../diagrams/data8.xml"/><Relationship Id="rId46" Type="http://schemas.openxmlformats.org/officeDocument/2006/relationships/diagramColors" Target="../diagrams/colors9.xml"/><Relationship Id="rId2" Type="http://schemas.openxmlformats.org/officeDocument/2006/relationships/notesSlide" Target="../notesSlides/notesSlide7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41" Type="http://schemas.openxmlformats.org/officeDocument/2006/relationships/diagramColors" Target="../diagrams/colors8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40" Type="http://schemas.openxmlformats.org/officeDocument/2006/relationships/diagramQuickStyle" Target="../diagrams/quickStyle8.xml"/><Relationship Id="rId45" Type="http://schemas.openxmlformats.org/officeDocument/2006/relationships/diagramQuickStyle" Target="../diagrams/quickStyle9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49" Type="http://schemas.openxmlformats.org/officeDocument/2006/relationships/hyperlink" Target="Tamonash(Mini%20Project).xls" TargetMode="Externa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4" Type="http://schemas.openxmlformats.org/officeDocument/2006/relationships/diagramLayout" Target="../diagrams/layout9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Relationship Id="rId43" Type="http://schemas.openxmlformats.org/officeDocument/2006/relationships/diagramData" Target="../diagrams/data9.xml"/><Relationship Id="rId48" Type="http://schemas.openxmlformats.org/officeDocument/2006/relationships/image" Target="../media/image6.jpeg"/><Relationship Id="rId8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Tamonash(Mini%20Project).xls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Tamonash(Mini%20Project).xls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66724" y="1839913"/>
            <a:ext cx="82851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4400" b="1" dirty="0">
                <a:solidFill>
                  <a:schemeClr val="bg1"/>
                </a:solidFill>
              </a:rPr>
              <a:t>University Admission System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096001"/>
            <a:ext cx="1600200" cy="365125"/>
          </a:xfrm>
        </p:spPr>
        <p:txBody>
          <a:bodyPr/>
          <a:lstStyle/>
          <a:p>
            <a:r>
              <a:rPr lang="en-US" dirty="0"/>
              <a:t>Capgemini Public</a:t>
            </a:r>
          </a:p>
        </p:txBody>
      </p:sp>
      <p:pic>
        <p:nvPicPr>
          <p:cNvPr id="1026" name="Picture 2" descr="D:\Users\hshashan\Desktop\timthum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688" y="5650462"/>
            <a:ext cx="2057400" cy="97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9F5F-F1FB-457C-B8A7-24E06F58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RVFD: Requirement Validation and </a:t>
            </a:r>
            <a:br>
              <a:rPr lang="en-IN" dirty="0"/>
            </a:br>
            <a:r>
              <a:rPr lang="en-IN" dirty="0"/>
              <a:t>	Functional 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6199-4CBE-414B-A106-A1D9D7E2E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7550" y="409727"/>
            <a:ext cx="1447800" cy="365125"/>
          </a:xfrm>
        </p:spPr>
        <p:txBody>
          <a:bodyPr>
            <a:normAutofit lnSpcReduction="10000"/>
          </a:bodyPr>
          <a:lstStyle/>
          <a:p>
            <a:r>
              <a:rPr lang="en-IN" dirty="0">
                <a:hlinkClick r:id="rId2" action="ppaction://hlinkfile"/>
              </a:rPr>
              <a:t>RVFD.xls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BD431-024E-49B4-B872-580B8BE7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B187689-7BF4-4316-A7C6-DAA442FB9A70}"/>
              </a:ext>
            </a:extLst>
          </p:cNvPr>
          <p:cNvGrpSpPr/>
          <p:nvPr/>
        </p:nvGrpSpPr>
        <p:grpSpPr>
          <a:xfrm>
            <a:off x="3619500" y="1147677"/>
            <a:ext cx="1905000" cy="743535"/>
            <a:chOff x="0" y="22178"/>
            <a:chExt cx="1905000" cy="743535"/>
          </a:xfrm>
          <a:solidFill>
            <a:schemeClr val="tx1"/>
          </a:solidFill>
          <a:scene3d>
            <a:camera prst="orthographicFront"/>
            <a:lightRig rig="flat" dir="t"/>
          </a:scene3d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3BA54FC-1B2F-4821-BBAA-D2E79DA22EE0}"/>
                </a:ext>
              </a:extLst>
            </p:cNvPr>
            <p:cNvSpPr/>
            <p:nvPr/>
          </p:nvSpPr>
          <p:spPr>
            <a:xfrm>
              <a:off x="0" y="22178"/>
              <a:ext cx="1905000" cy="743535"/>
            </a:xfrm>
            <a:prstGeom prst="roundRect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9DA35799-D0F7-4054-8993-E3F0753727C9}"/>
                </a:ext>
              </a:extLst>
            </p:cNvPr>
            <p:cNvSpPr txBox="1"/>
            <p:nvPr/>
          </p:nvSpPr>
          <p:spPr>
            <a:xfrm>
              <a:off x="36296" y="58474"/>
              <a:ext cx="1832408" cy="670943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>
                  <a:solidFill>
                    <a:schemeClr val="bg2"/>
                  </a:solidFill>
                </a:rPr>
                <a:t>Implicit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1563EC1-F240-4863-84BA-12B3BD915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281909"/>
              </p:ext>
            </p:extLst>
          </p:nvPr>
        </p:nvGraphicFramePr>
        <p:xfrm>
          <a:off x="1374775" y="2149647"/>
          <a:ext cx="6394450" cy="34516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8877">
                  <a:extLst>
                    <a:ext uri="{9D8B030D-6E8A-4147-A177-3AD203B41FA5}">
                      <a16:colId xmlns:a16="http://schemas.microsoft.com/office/drawing/2014/main" val="759443417"/>
                    </a:ext>
                  </a:extLst>
                </a:gridCol>
                <a:gridCol w="3205573">
                  <a:extLst>
                    <a:ext uri="{9D8B030D-6E8A-4147-A177-3AD203B41FA5}">
                      <a16:colId xmlns:a16="http://schemas.microsoft.com/office/drawing/2014/main" val="513623303"/>
                    </a:ext>
                  </a:extLst>
                </a:gridCol>
              </a:tblGrid>
              <a:tr h="439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Client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SME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2905867"/>
                  </a:ext>
                </a:extLst>
              </a:tr>
              <a:tr h="4815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Does Auto-generated Applicant ID be  mailed?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Format of Applicant ID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4073935"/>
                  </a:ext>
                </a:extLst>
              </a:tr>
              <a:tr h="481569">
                <a:tc>
                  <a:txBody>
                    <a:bodyPr/>
                    <a:lstStyle/>
                    <a:p>
                      <a:pPr algn="ctr" fontAlgn="ctr"/>
                      <a:endParaRPr lang="en-IN" sz="2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How long will it take to get the unique Applicant ID ?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547182"/>
                  </a:ext>
                </a:extLst>
              </a:tr>
              <a:tr h="538224">
                <a:tc>
                  <a:txBody>
                    <a:bodyPr/>
                    <a:lstStyle/>
                    <a:p>
                      <a:pPr algn="ctr" fontAlgn="ctr"/>
                      <a:endParaRPr lang="en-IN" sz="2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What will be the lower Age Limit and Upper Age Limit to Apply for Program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6400212"/>
                  </a:ext>
                </a:extLst>
              </a:tr>
              <a:tr h="240785"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787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75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4A769B-A9C2-4A57-B185-ECD6D47B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Test Cases for MAC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1DE199-8B52-4188-86BD-D60E0A4B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26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AA6BA555-A8DF-4330-BDC9-D3297D2C6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7" y="1524000"/>
            <a:ext cx="8853613" cy="480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2CF564-B90F-41BB-AC1B-341B17919481}"/>
              </a:ext>
            </a:extLst>
          </p:cNvPr>
          <p:cNvSpPr/>
          <p:nvPr/>
        </p:nvSpPr>
        <p:spPr>
          <a:xfrm>
            <a:off x="1524000" y="3962400"/>
            <a:ext cx="5181600" cy="609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399D7D-D9FE-4168-9122-A058DDCD7DB6}"/>
              </a:ext>
            </a:extLst>
          </p:cNvPr>
          <p:cNvSpPr/>
          <p:nvPr/>
        </p:nvSpPr>
        <p:spPr>
          <a:xfrm>
            <a:off x="3352800" y="4953000"/>
            <a:ext cx="2057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DCB9D-6F49-4ECD-A9BB-49029BEC32D9}"/>
              </a:ext>
            </a:extLst>
          </p:cNvPr>
          <p:cNvSpPr txBox="1"/>
          <p:nvPr/>
        </p:nvSpPr>
        <p:spPr>
          <a:xfrm>
            <a:off x="7239000" y="232681"/>
            <a:ext cx="1490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 action="ppaction://hlinkfile"/>
              </a:rPr>
              <a:t>MAC cases.xls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62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74BEDD-6200-4C8A-8523-20ACB37B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BF09C1-DDD8-432A-9E1B-DE6982FB8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1" y="1752600"/>
            <a:ext cx="9092769" cy="449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135B869-7155-464B-83D2-014F897087FF}"/>
              </a:ext>
            </a:extLst>
          </p:cNvPr>
          <p:cNvSpPr/>
          <p:nvPr/>
        </p:nvSpPr>
        <p:spPr>
          <a:xfrm>
            <a:off x="152400" y="136525"/>
            <a:ext cx="3844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Test Cases for MAC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9E301E-01EE-4666-8C95-9BFE91987281}"/>
              </a:ext>
            </a:extLst>
          </p:cNvPr>
          <p:cNvSpPr/>
          <p:nvPr/>
        </p:nvSpPr>
        <p:spPr>
          <a:xfrm>
            <a:off x="3810000" y="4953000"/>
            <a:ext cx="2362200" cy="609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DCEC4-F0BA-4030-8CFC-805C8FBFCA68}"/>
              </a:ext>
            </a:extLst>
          </p:cNvPr>
          <p:cNvSpPr txBox="1"/>
          <p:nvPr/>
        </p:nvSpPr>
        <p:spPr>
          <a:xfrm>
            <a:off x="7239000" y="275024"/>
            <a:ext cx="1490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 action="ppaction://hlinkfile"/>
              </a:rPr>
              <a:t>MAC cases.xls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87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3884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skerville Old Face" pitchFamily="18" charset="0"/>
              </a:rPr>
              <a:t>Test Cases: MAC</a:t>
            </a:r>
          </a:p>
        </p:txBody>
      </p:sp>
      <p:sp>
        <p:nvSpPr>
          <p:cNvPr id="5" name="Oval 4"/>
          <p:cNvSpPr/>
          <p:nvPr/>
        </p:nvSpPr>
        <p:spPr>
          <a:xfrm>
            <a:off x="3619500" y="990600"/>
            <a:ext cx="1905000" cy="1143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Filtering</a:t>
            </a:r>
          </a:p>
        </p:txBody>
      </p:sp>
      <p:pic>
        <p:nvPicPr>
          <p:cNvPr id="9" name="Picture 2" descr="D:\Users\hshashan\Desktop\timthum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142343"/>
            <a:ext cx="1752600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2B9C29A-430A-44ED-9BAA-A18641EDDF02}"/>
              </a:ext>
            </a:extLst>
          </p:cNvPr>
          <p:cNvSpPr/>
          <p:nvPr/>
        </p:nvSpPr>
        <p:spPr>
          <a:xfrm>
            <a:off x="5524500" y="3263969"/>
            <a:ext cx="1905000" cy="1143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Interview Filtering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377B33-778E-4C12-9219-0156FE59D92A}"/>
              </a:ext>
            </a:extLst>
          </p:cNvPr>
          <p:cNvSpPr/>
          <p:nvPr/>
        </p:nvSpPr>
        <p:spPr>
          <a:xfrm>
            <a:off x="1714500" y="3281386"/>
            <a:ext cx="1905000" cy="1143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Interview Filtering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A1D967-80E8-419C-A950-1EDAC92347D1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flipH="1">
            <a:off x="2667000" y="2133600"/>
            <a:ext cx="1905000" cy="114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B7293C-BB55-4724-A444-2B705E2B3D47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4572000" y="2133600"/>
            <a:ext cx="1905000" cy="1130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>
            <a:extLst>
              <a:ext uri="{FF2B5EF4-FFF2-40B4-BE49-F238E27FC236}">
                <a16:creationId xmlns:a16="http://schemas.microsoft.com/office/drawing/2014/main" id="{B8754703-FC0F-4D48-A1FB-144C5FC85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1" y="1376363"/>
            <a:ext cx="9092769" cy="449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095C6B-E57C-435B-A6B1-AE5D37B4BBD3}"/>
              </a:ext>
            </a:extLst>
          </p:cNvPr>
          <p:cNvSpPr txBox="1"/>
          <p:nvPr/>
        </p:nvSpPr>
        <p:spPr>
          <a:xfrm>
            <a:off x="7348471" y="193161"/>
            <a:ext cx="1490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5" action="ppaction://hlinkfile"/>
              </a:rPr>
              <a:t>MAC cases.xls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81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80397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skerville Old Face" pitchFamily="18" charset="0"/>
              </a:rPr>
              <a:t>Test Cases: MAC</a:t>
            </a:r>
          </a:p>
        </p:txBody>
      </p:sp>
      <p:sp>
        <p:nvSpPr>
          <p:cNvPr id="5" name="Oval 4"/>
          <p:cNvSpPr/>
          <p:nvPr/>
        </p:nvSpPr>
        <p:spPr>
          <a:xfrm>
            <a:off x="3619500" y="990600"/>
            <a:ext cx="1905000" cy="1143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pic>
        <p:nvPicPr>
          <p:cNvPr id="9" name="Picture 2" descr="D:\Users\hshashan\Desktop\timthum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142343"/>
            <a:ext cx="1752600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2B9C29A-430A-44ED-9BAA-A18641EDDF02}"/>
              </a:ext>
            </a:extLst>
          </p:cNvPr>
          <p:cNvSpPr/>
          <p:nvPr/>
        </p:nvSpPr>
        <p:spPr>
          <a:xfrm>
            <a:off x="5524500" y="3263969"/>
            <a:ext cx="1905000" cy="1143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Mandatory Fields Missing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377B33-778E-4C12-9219-0156FE59D92A}"/>
              </a:ext>
            </a:extLst>
          </p:cNvPr>
          <p:cNvSpPr/>
          <p:nvPr/>
        </p:nvSpPr>
        <p:spPr>
          <a:xfrm>
            <a:off x="1714500" y="3263969"/>
            <a:ext cx="1905000" cy="1143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Invalid Credentials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A1D967-80E8-419C-A950-1EDAC92347D1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flipH="1">
            <a:off x="2667000" y="2133600"/>
            <a:ext cx="1905000" cy="1130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B7293C-BB55-4724-A444-2B705E2B3D47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4572000" y="2133600"/>
            <a:ext cx="1905000" cy="1130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E559F2-1B19-42E0-9426-6AEA5E62F808}"/>
              </a:ext>
            </a:extLst>
          </p:cNvPr>
          <p:cNvSpPr txBox="1"/>
          <p:nvPr/>
        </p:nvSpPr>
        <p:spPr>
          <a:xfrm>
            <a:off x="7239000" y="232681"/>
            <a:ext cx="1490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4" action="ppaction://hlinkfile"/>
              </a:rPr>
              <a:t>MAC cases.xls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685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AC9DF6-EA82-4B22-8631-0992DE48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26B38B-38F5-46D6-87B9-F0AEDA1F2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4" y="1442186"/>
            <a:ext cx="898769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77914FC-BF21-4526-AA14-5941E1A5EA6A}"/>
              </a:ext>
            </a:extLst>
          </p:cNvPr>
          <p:cNvSpPr/>
          <p:nvPr/>
        </p:nvSpPr>
        <p:spPr>
          <a:xfrm>
            <a:off x="2229421" y="3581400"/>
            <a:ext cx="3581400" cy="2362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EE27D3-8DEF-496E-9213-2162D8727183}"/>
              </a:ext>
            </a:extLst>
          </p:cNvPr>
          <p:cNvSpPr txBox="1"/>
          <p:nvPr/>
        </p:nvSpPr>
        <p:spPr>
          <a:xfrm>
            <a:off x="381000" y="80397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skerville Old Face" pitchFamily="18" charset="0"/>
              </a:rPr>
              <a:t>Test Cases: Admin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6A248-54FC-45EC-BD1D-DB383430E879}"/>
              </a:ext>
            </a:extLst>
          </p:cNvPr>
          <p:cNvSpPr/>
          <p:nvPr/>
        </p:nvSpPr>
        <p:spPr>
          <a:xfrm>
            <a:off x="1166469" y="1020294"/>
            <a:ext cx="192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skerville Old Face" pitchFamily="18" charset="0"/>
              </a:rPr>
              <a:t>Add Program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A3D18-9407-46D0-AB78-326566B8E583}"/>
              </a:ext>
            </a:extLst>
          </p:cNvPr>
          <p:cNvSpPr txBox="1"/>
          <p:nvPr/>
        </p:nvSpPr>
        <p:spPr>
          <a:xfrm>
            <a:off x="6966965" y="930568"/>
            <a:ext cx="2021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 action="ppaction://hlinkfile"/>
              </a:rPr>
              <a:t>Admin Testcases.xls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719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AC9DF6-EA82-4B22-8631-0992DE48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77914FC-BF21-4526-AA14-5941E1A5EA6A}"/>
              </a:ext>
            </a:extLst>
          </p:cNvPr>
          <p:cNvSpPr/>
          <p:nvPr/>
        </p:nvSpPr>
        <p:spPr>
          <a:xfrm>
            <a:off x="2229421" y="3581400"/>
            <a:ext cx="3581400" cy="2362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EE27D3-8DEF-496E-9213-2162D8727183}"/>
              </a:ext>
            </a:extLst>
          </p:cNvPr>
          <p:cNvSpPr txBox="1"/>
          <p:nvPr/>
        </p:nvSpPr>
        <p:spPr>
          <a:xfrm>
            <a:off x="381000" y="80397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skerville Old Face" pitchFamily="18" charset="0"/>
              </a:rPr>
              <a:t>Test Cases: Admin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6A248-54FC-45EC-BD1D-DB383430E879}"/>
              </a:ext>
            </a:extLst>
          </p:cNvPr>
          <p:cNvSpPr/>
          <p:nvPr/>
        </p:nvSpPr>
        <p:spPr>
          <a:xfrm>
            <a:off x="1166469" y="1020294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skerville Old Face" pitchFamily="18" charset="0"/>
              </a:rPr>
              <a:t>Update Program Page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9C9B1ED-88D0-42CD-8722-C3C9CB6E8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83" y="1415752"/>
            <a:ext cx="8725833" cy="473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C5E88B6-801C-4B1A-B7D8-611639E1F2C3}"/>
              </a:ext>
            </a:extLst>
          </p:cNvPr>
          <p:cNvSpPr/>
          <p:nvPr/>
        </p:nvSpPr>
        <p:spPr>
          <a:xfrm>
            <a:off x="2427514" y="3344055"/>
            <a:ext cx="3581400" cy="2362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6E569-FD80-4F42-82AD-D898137546DE}"/>
              </a:ext>
            </a:extLst>
          </p:cNvPr>
          <p:cNvSpPr txBox="1"/>
          <p:nvPr/>
        </p:nvSpPr>
        <p:spPr>
          <a:xfrm>
            <a:off x="6966965" y="930568"/>
            <a:ext cx="2021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 action="ppaction://hlinkfile"/>
              </a:rPr>
              <a:t>Admin Testcases.xls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11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EF42D8-9EBE-4127-9F14-27503BCE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0068965-65DE-433C-AF7C-A71D33CE2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06" y="2096090"/>
            <a:ext cx="8977660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CC5BBC-F3DE-410C-9F57-860955EAD976}"/>
              </a:ext>
            </a:extLst>
          </p:cNvPr>
          <p:cNvSpPr/>
          <p:nvPr/>
        </p:nvSpPr>
        <p:spPr>
          <a:xfrm>
            <a:off x="1166470" y="1257520"/>
            <a:ext cx="2125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skerville Old Face" pitchFamily="18" charset="0"/>
              </a:rPr>
              <a:t>Delete Program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BAE189-BEC8-4490-B338-9CAB5D622541}"/>
              </a:ext>
            </a:extLst>
          </p:cNvPr>
          <p:cNvSpPr txBox="1"/>
          <p:nvPr/>
        </p:nvSpPr>
        <p:spPr>
          <a:xfrm>
            <a:off x="381000" y="80397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skerville Old Face" pitchFamily="18" charset="0"/>
              </a:rPr>
              <a:t>Test Cases: Admin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466EC9-D32C-4C3E-BE4F-A96DCE8F5471}"/>
              </a:ext>
            </a:extLst>
          </p:cNvPr>
          <p:cNvSpPr/>
          <p:nvPr/>
        </p:nvSpPr>
        <p:spPr>
          <a:xfrm>
            <a:off x="2427514" y="4876799"/>
            <a:ext cx="3581400" cy="8294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6E81B-6930-4B13-83DE-FE9B32190AF7}"/>
              </a:ext>
            </a:extLst>
          </p:cNvPr>
          <p:cNvSpPr txBox="1"/>
          <p:nvPr/>
        </p:nvSpPr>
        <p:spPr>
          <a:xfrm>
            <a:off x="6966965" y="930568"/>
            <a:ext cx="2021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 action="ppaction://hlinkfile"/>
              </a:rPr>
              <a:t>Admin Testcases.xls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28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80397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skerville Old Face" pitchFamily="18" charset="0"/>
              </a:rPr>
              <a:t>Test Cases: Admin</a:t>
            </a:r>
          </a:p>
        </p:txBody>
      </p:sp>
      <p:sp>
        <p:nvSpPr>
          <p:cNvPr id="5" name="Oval 4"/>
          <p:cNvSpPr/>
          <p:nvPr/>
        </p:nvSpPr>
        <p:spPr>
          <a:xfrm>
            <a:off x="3619500" y="990600"/>
            <a:ext cx="1905000" cy="1143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pic>
        <p:nvPicPr>
          <p:cNvPr id="9" name="Picture 2" descr="D:\Users\hshashan\Desktop\timthum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142343"/>
            <a:ext cx="1752600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2B9C29A-430A-44ED-9BAA-A18641EDDF02}"/>
              </a:ext>
            </a:extLst>
          </p:cNvPr>
          <p:cNvSpPr/>
          <p:nvPr/>
        </p:nvSpPr>
        <p:spPr>
          <a:xfrm>
            <a:off x="5524500" y="3263969"/>
            <a:ext cx="1905000" cy="1143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Mandatory Fields Missing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377B33-778E-4C12-9219-0156FE59D92A}"/>
              </a:ext>
            </a:extLst>
          </p:cNvPr>
          <p:cNvSpPr/>
          <p:nvPr/>
        </p:nvSpPr>
        <p:spPr>
          <a:xfrm>
            <a:off x="1714500" y="3263969"/>
            <a:ext cx="1905000" cy="1143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Invalid Credentials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A1D967-80E8-419C-A950-1EDAC92347D1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flipH="1">
            <a:off x="2667000" y="2133600"/>
            <a:ext cx="1905000" cy="1130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B7293C-BB55-4724-A444-2B705E2B3D47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4572000" y="2133600"/>
            <a:ext cx="1905000" cy="1130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2707E3-B081-4EEC-A7C2-3315E77C8509}"/>
              </a:ext>
            </a:extLst>
          </p:cNvPr>
          <p:cNvSpPr txBox="1"/>
          <p:nvPr/>
        </p:nvSpPr>
        <p:spPr>
          <a:xfrm>
            <a:off x="6966965" y="930568"/>
            <a:ext cx="2021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4" action="ppaction://hlinkfile"/>
              </a:rPr>
              <a:t>Admin Testcases.xls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36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en-US" sz="4000" b="1" dirty="0">
                <a:latin typeface="Garamond" panose="02020404030301010803" pitchFamily="18" charset="0"/>
              </a:rPr>
              <a:t>TEAM</a:t>
            </a:r>
            <a:endParaRPr lang="en-IN" sz="4000" b="1" dirty="0">
              <a:latin typeface="Garamond" panose="020204040303010108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0" dirty="0">
                <a:solidFill>
                  <a:schemeClr val="tx1"/>
                </a:solidFill>
                <a:latin typeface="+mn-lt"/>
                <a:cs typeface="Arabic Typesetting" panose="03020402040406030203" pitchFamily="66" charset="-78"/>
              </a:rPr>
              <a:t>SS Krishnakanth Sattiraju</a:t>
            </a:r>
          </a:p>
          <a:p>
            <a:pPr marL="0" indent="0">
              <a:buNone/>
            </a:pPr>
            <a:r>
              <a:rPr lang="en-US" sz="2800" b="0" dirty="0">
                <a:solidFill>
                  <a:schemeClr val="tx1"/>
                </a:solidFill>
                <a:latin typeface="+mn-lt"/>
                <a:cs typeface="Arabic Typesetting" panose="03020402040406030203" pitchFamily="66" charset="-78"/>
              </a:rPr>
              <a:t>Durga Venkatesan</a:t>
            </a:r>
          </a:p>
          <a:p>
            <a:pPr marL="0" indent="0">
              <a:buNone/>
            </a:pPr>
            <a:r>
              <a:rPr lang="en-US" sz="2800" b="0" dirty="0">
                <a:solidFill>
                  <a:schemeClr val="tx1"/>
                </a:solidFill>
                <a:latin typeface="+mn-lt"/>
                <a:cs typeface="Arabic Typesetting" panose="03020402040406030203" pitchFamily="66" charset="-78"/>
              </a:rPr>
              <a:t>Utti Jayasree</a:t>
            </a:r>
          </a:p>
          <a:p>
            <a:pPr marL="0" indent="0">
              <a:buNone/>
            </a:pPr>
            <a:r>
              <a:rPr lang="en-US" sz="2800" b="0" dirty="0">
                <a:solidFill>
                  <a:schemeClr val="tx1"/>
                </a:solidFill>
                <a:latin typeface="+mn-lt"/>
                <a:cs typeface="Arabic Typesetting" panose="03020402040406030203" pitchFamily="66" charset="-78"/>
              </a:rPr>
              <a:t>Meghana Upputuri</a:t>
            </a:r>
            <a:endParaRPr lang="en-IN" sz="2800" b="0" dirty="0">
              <a:solidFill>
                <a:schemeClr val="tx1"/>
              </a:solidFill>
              <a:latin typeface="+mn-lt"/>
              <a:cs typeface="Arabic Typesetting" panose="03020402040406030203" pitchFamily="66" charset="-78"/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chemeClr val="tx1"/>
                </a:solidFill>
                <a:latin typeface="+mn-lt"/>
                <a:cs typeface="Arabic Typesetting" panose="03020402040406030203" pitchFamily="66" charset="-78"/>
              </a:rPr>
              <a:t>Devisetty Raga</a:t>
            </a:r>
          </a:p>
          <a:p>
            <a:pPr marL="0" indent="0">
              <a:buNone/>
            </a:pPr>
            <a:r>
              <a:rPr lang="en-US" sz="2800" b="0" dirty="0">
                <a:solidFill>
                  <a:schemeClr val="tx1"/>
                </a:solidFill>
                <a:latin typeface="+mn-lt"/>
                <a:cs typeface="Arabic Typesetting" panose="03020402040406030203" pitchFamily="66" charset="-78"/>
              </a:rPr>
              <a:t>S Harshitha</a:t>
            </a:r>
            <a:endParaRPr lang="en-IN" sz="2800" b="0" dirty="0">
              <a:solidFill>
                <a:schemeClr val="tx1"/>
              </a:solidFill>
              <a:latin typeface="+mn-lt"/>
              <a:cs typeface="Arabic Typesetting" panose="03020402040406030203" pitchFamily="66" charset="-78"/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chemeClr val="tx1"/>
                </a:solidFill>
                <a:latin typeface="+mn-lt"/>
                <a:cs typeface="Arabic Typesetting" panose="03020402040406030203" pitchFamily="66" charset="-78"/>
              </a:rPr>
              <a:t>Tamonash</a:t>
            </a:r>
            <a:r>
              <a:rPr lang="en-US" sz="2800" b="0" dirty="0">
                <a:solidFill>
                  <a:schemeClr val="tx1"/>
                </a:solidFill>
                <a:cs typeface="Arabic Typesetting" panose="03020402040406030203" pitchFamily="66" charset="-78"/>
              </a:rPr>
              <a:t> 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Arabic Typesetting" panose="03020402040406030203" pitchFamily="66" charset="-78"/>
              </a:rPr>
              <a:t>Mukherjee</a:t>
            </a:r>
            <a:endParaRPr lang="en-IN" sz="2800" b="0" dirty="0">
              <a:solidFill>
                <a:schemeClr val="tx1"/>
              </a:solidFill>
              <a:latin typeface="+mn-lt"/>
              <a:cs typeface="Arabic Typesetting" panose="03020402040406030203" pitchFamily="66" charset="-7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11187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pic>
        <p:nvPicPr>
          <p:cNvPr id="2050" name="Picture 2" descr="D:\Users\hshashan\Desktop\timthum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142343"/>
            <a:ext cx="1752600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Of University Management System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267200"/>
            <a:ext cx="1219370" cy="121937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33600"/>
            <a:ext cx="1219370" cy="1219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981285"/>
            <a:ext cx="1524000" cy="1524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285" y="3352970"/>
            <a:ext cx="25908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57900" y="3505285"/>
            <a:ext cx="28194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Committee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19485" y="5410200"/>
            <a:ext cx="25908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Applicant</a:t>
            </a:r>
          </a:p>
        </p:txBody>
      </p:sp>
    </p:spTree>
    <p:extLst>
      <p:ext uri="{BB962C8B-B14F-4D97-AF65-F5344CB8AC3E}">
        <p14:creationId xmlns:p14="http://schemas.microsoft.com/office/powerpoint/2010/main" val="298793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Applicant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57500" y="6148969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pic>
        <p:nvPicPr>
          <p:cNvPr id="8" name="Picture 2" descr="D:\Users\hshashan\Desktop\timthum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142343"/>
            <a:ext cx="1752600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4445" t="14445" r="24222" b="23333"/>
          <a:stretch/>
        </p:blipFill>
        <p:spPr>
          <a:xfrm>
            <a:off x="1371599" y="977709"/>
            <a:ext cx="6363567" cy="51646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0D3CF5-9CD7-4E86-B53A-103B8F4264F7}"/>
              </a:ext>
            </a:extLst>
          </p:cNvPr>
          <p:cNvSpPr txBox="1"/>
          <p:nvPr/>
        </p:nvSpPr>
        <p:spPr>
          <a:xfrm>
            <a:off x="6952740" y="417347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5" action="ppaction://hlinkfile"/>
              </a:rPr>
              <a:t>UseCases.docx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MAC Committee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8001" t="21111" r="22444" b="23333"/>
          <a:stretch/>
        </p:blipFill>
        <p:spPr>
          <a:xfrm>
            <a:off x="914399" y="990600"/>
            <a:ext cx="7086601" cy="52885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65F30D-2807-402B-9877-F90698AEC279}"/>
              </a:ext>
            </a:extLst>
          </p:cNvPr>
          <p:cNvSpPr txBox="1"/>
          <p:nvPr/>
        </p:nvSpPr>
        <p:spPr>
          <a:xfrm>
            <a:off x="6952740" y="417347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4" action="ppaction://hlinkfile"/>
              </a:rPr>
              <a:t>UseCases.docx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15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Admin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7112" t="20000" r="23333" b="23333"/>
          <a:stretch/>
        </p:blipFill>
        <p:spPr>
          <a:xfrm>
            <a:off x="914400" y="932597"/>
            <a:ext cx="6938560" cy="5281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32E65C-99BF-4EF5-8AA6-A2152C5C3070}"/>
              </a:ext>
            </a:extLst>
          </p:cNvPr>
          <p:cNvSpPr txBox="1"/>
          <p:nvPr/>
        </p:nvSpPr>
        <p:spPr>
          <a:xfrm>
            <a:off x="6952740" y="417347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4" action="ppaction://hlinkfile"/>
              </a:rPr>
              <a:t>UseCases.docx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75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21370055"/>
              </p:ext>
            </p:extLst>
          </p:nvPr>
        </p:nvGraphicFramePr>
        <p:xfrm>
          <a:off x="4648200" y="1219200"/>
          <a:ext cx="18288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62006402"/>
              </p:ext>
            </p:extLst>
          </p:nvPr>
        </p:nvGraphicFramePr>
        <p:xfrm>
          <a:off x="762000" y="4953000"/>
          <a:ext cx="2209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9868153"/>
              </p:ext>
            </p:extLst>
          </p:nvPr>
        </p:nvGraphicFramePr>
        <p:xfrm>
          <a:off x="3581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36271495"/>
              </p:ext>
            </p:extLst>
          </p:nvPr>
        </p:nvGraphicFramePr>
        <p:xfrm>
          <a:off x="304800" y="35211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82333643"/>
              </p:ext>
            </p:extLst>
          </p:nvPr>
        </p:nvGraphicFramePr>
        <p:xfrm>
          <a:off x="3048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6928313"/>
              </p:ext>
            </p:extLst>
          </p:nvPr>
        </p:nvGraphicFramePr>
        <p:xfrm>
          <a:off x="2400300" y="1066800"/>
          <a:ext cx="19050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294791835"/>
              </p:ext>
            </p:extLst>
          </p:nvPr>
        </p:nvGraphicFramePr>
        <p:xfrm>
          <a:off x="68580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654184911"/>
              </p:ext>
            </p:extLst>
          </p:nvPr>
        </p:nvGraphicFramePr>
        <p:xfrm>
          <a:off x="6858000" y="3439235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269976833"/>
              </p:ext>
            </p:extLst>
          </p:nvPr>
        </p:nvGraphicFramePr>
        <p:xfrm>
          <a:off x="6248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12" name="Oval 11"/>
          <p:cNvSpPr/>
          <p:nvPr/>
        </p:nvSpPr>
        <p:spPr>
          <a:xfrm>
            <a:off x="3581400" y="2759122"/>
            <a:ext cx="1447800" cy="1524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RVFD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Requirements Validation And Functional Decomposition</a:t>
            </a:r>
          </a:p>
        </p:txBody>
      </p:sp>
      <p:pic>
        <p:nvPicPr>
          <p:cNvPr id="14" name="Picture 2" descr="D:\Users\hshashan\Desktop\timthumb.jpg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142343"/>
            <a:ext cx="1981200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8AC6D9-EFEA-4C14-81E5-C648A3463941}"/>
              </a:ext>
            </a:extLst>
          </p:cNvPr>
          <p:cNvSpPr txBox="1">
            <a:spLocks/>
          </p:cNvSpPr>
          <p:nvPr/>
        </p:nvSpPr>
        <p:spPr>
          <a:xfrm>
            <a:off x="7543800" y="248940"/>
            <a:ext cx="1447800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hlinkClick r:id="rId49" action="ppaction://hlinkfile"/>
              </a:rPr>
              <a:t>RVFD.xls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70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9F5F-F1FB-457C-B8A7-24E06F58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RVFD: Requirement Validation and </a:t>
            </a:r>
            <a:br>
              <a:rPr lang="en-IN" dirty="0"/>
            </a:br>
            <a:r>
              <a:rPr lang="en-IN" dirty="0"/>
              <a:t>	Functional 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6199-4CBE-414B-A106-A1D9D7E2E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7550" y="409727"/>
            <a:ext cx="1447800" cy="365125"/>
          </a:xfrm>
        </p:spPr>
        <p:txBody>
          <a:bodyPr>
            <a:normAutofit lnSpcReduction="10000"/>
          </a:bodyPr>
          <a:lstStyle/>
          <a:p>
            <a:r>
              <a:rPr lang="en-IN" dirty="0">
                <a:hlinkClick r:id="rId2" action="ppaction://hlinkfile"/>
              </a:rPr>
              <a:t>RVFD.xls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BD431-024E-49B4-B872-580B8BE7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: Rounded Corners 4">
            <a:extLst>
              <a:ext uri="{FF2B5EF4-FFF2-40B4-BE49-F238E27FC236}">
                <a16:creationId xmlns:a16="http://schemas.microsoft.com/office/drawing/2014/main" id="{E33E58A8-5F24-4B62-B522-5BB4F96E92D6}"/>
              </a:ext>
            </a:extLst>
          </p:cNvPr>
          <p:cNvSpPr txBox="1"/>
          <p:nvPr/>
        </p:nvSpPr>
        <p:spPr>
          <a:xfrm>
            <a:off x="1798320" y="1684020"/>
            <a:ext cx="1935478" cy="670943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>
                <a:solidFill>
                  <a:schemeClr val="bg2"/>
                </a:solidFill>
              </a:rPr>
              <a:t>Explicit</a:t>
            </a:r>
          </a:p>
        </p:txBody>
      </p:sp>
      <p:sp>
        <p:nvSpPr>
          <p:cNvPr id="10" name="Rectangle: Rounded Corners 4">
            <a:extLst>
              <a:ext uri="{FF2B5EF4-FFF2-40B4-BE49-F238E27FC236}">
                <a16:creationId xmlns:a16="http://schemas.microsoft.com/office/drawing/2014/main" id="{720A604C-CC58-4DDC-BCF7-A0EAAB5FF356}"/>
              </a:ext>
            </a:extLst>
          </p:cNvPr>
          <p:cNvSpPr txBox="1"/>
          <p:nvPr/>
        </p:nvSpPr>
        <p:spPr>
          <a:xfrm>
            <a:off x="1798320" y="2746627"/>
            <a:ext cx="1935478" cy="670943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dirty="0">
                <a:solidFill>
                  <a:schemeClr val="bg2"/>
                </a:solidFill>
              </a:rPr>
              <a:t>Security</a:t>
            </a:r>
            <a:endParaRPr lang="en-US" sz="3100" kern="1200" dirty="0">
              <a:solidFill>
                <a:schemeClr val="bg2"/>
              </a:solidFill>
            </a:endParaRPr>
          </a:p>
        </p:txBody>
      </p:sp>
      <p:sp>
        <p:nvSpPr>
          <p:cNvPr id="11" name="Rectangle: Rounded Corners 4">
            <a:extLst>
              <a:ext uri="{FF2B5EF4-FFF2-40B4-BE49-F238E27FC236}">
                <a16:creationId xmlns:a16="http://schemas.microsoft.com/office/drawing/2014/main" id="{37C258D0-5AD8-44CE-A1B6-638AB80BE76E}"/>
              </a:ext>
            </a:extLst>
          </p:cNvPr>
          <p:cNvSpPr txBox="1"/>
          <p:nvPr/>
        </p:nvSpPr>
        <p:spPr>
          <a:xfrm>
            <a:off x="5446496" y="3880546"/>
            <a:ext cx="2173504" cy="869297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>
                <a:solidFill>
                  <a:schemeClr val="bg2"/>
                </a:solidFill>
              </a:rPr>
              <a:t>File Handling</a:t>
            </a:r>
          </a:p>
        </p:txBody>
      </p:sp>
      <p:sp>
        <p:nvSpPr>
          <p:cNvPr id="12" name="Rectangle: Rounded Corners 4">
            <a:extLst>
              <a:ext uri="{FF2B5EF4-FFF2-40B4-BE49-F238E27FC236}">
                <a16:creationId xmlns:a16="http://schemas.microsoft.com/office/drawing/2014/main" id="{4E58351A-17EB-48B2-A14E-76F8B8BBBFB1}"/>
              </a:ext>
            </a:extLst>
          </p:cNvPr>
          <p:cNvSpPr txBox="1"/>
          <p:nvPr/>
        </p:nvSpPr>
        <p:spPr>
          <a:xfrm>
            <a:off x="1798319" y="3880546"/>
            <a:ext cx="1935479" cy="869297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>
                <a:solidFill>
                  <a:schemeClr val="bg2"/>
                </a:solidFill>
              </a:rPr>
              <a:t>Error Handling</a:t>
            </a:r>
          </a:p>
        </p:txBody>
      </p:sp>
      <p:sp>
        <p:nvSpPr>
          <p:cNvPr id="13" name="Rectangle: Rounded Corners 4">
            <a:extLst>
              <a:ext uri="{FF2B5EF4-FFF2-40B4-BE49-F238E27FC236}">
                <a16:creationId xmlns:a16="http://schemas.microsoft.com/office/drawing/2014/main" id="{9D7D13E3-D024-4604-8711-98F33A47938D}"/>
              </a:ext>
            </a:extLst>
          </p:cNvPr>
          <p:cNvSpPr txBox="1"/>
          <p:nvPr/>
        </p:nvSpPr>
        <p:spPr>
          <a:xfrm>
            <a:off x="5513274" y="2741821"/>
            <a:ext cx="2106726" cy="670943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>
                <a:solidFill>
                  <a:schemeClr val="bg2"/>
                </a:solidFill>
              </a:rPr>
              <a:t>System</a:t>
            </a:r>
          </a:p>
        </p:txBody>
      </p:sp>
      <p:sp>
        <p:nvSpPr>
          <p:cNvPr id="14" name="Rectangle: Rounded Corners 4">
            <a:extLst>
              <a:ext uri="{FF2B5EF4-FFF2-40B4-BE49-F238E27FC236}">
                <a16:creationId xmlns:a16="http://schemas.microsoft.com/office/drawing/2014/main" id="{CFE401D5-EC03-41D3-9C21-4806F4939513}"/>
              </a:ext>
            </a:extLst>
          </p:cNvPr>
          <p:cNvSpPr txBox="1"/>
          <p:nvPr/>
        </p:nvSpPr>
        <p:spPr>
          <a:xfrm>
            <a:off x="1798320" y="5293743"/>
            <a:ext cx="1935480" cy="670943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dirty="0">
                <a:solidFill>
                  <a:schemeClr val="bg2"/>
                </a:solidFill>
              </a:rPr>
              <a:t>Invocation</a:t>
            </a:r>
            <a:endParaRPr lang="en-US" sz="3100" kern="1200" dirty="0">
              <a:solidFill>
                <a:schemeClr val="bg2"/>
              </a:solidFill>
            </a:endParaRPr>
          </a:p>
        </p:txBody>
      </p:sp>
      <p:sp>
        <p:nvSpPr>
          <p:cNvPr id="16" name="Rectangle: Rounded Corners 4">
            <a:extLst>
              <a:ext uri="{FF2B5EF4-FFF2-40B4-BE49-F238E27FC236}">
                <a16:creationId xmlns:a16="http://schemas.microsoft.com/office/drawing/2014/main" id="{530D857B-2F51-4040-9FBD-B765BDB82A3A}"/>
              </a:ext>
            </a:extLst>
          </p:cNvPr>
          <p:cNvSpPr txBox="1"/>
          <p:nvPr/>
        </p:nvSpPr>
        <p:spPr>
          <a:xfrm>
            <a:off x="5446496" y="5293742"/>
            <a:ext cx="2173504" cy="670943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dirty="0">
                <a:solidFill>
                  <a:schemeClr val="bg2"/>
                </a:solidFill>
              </a:rPr>
              <a:t>Termination</a:t>
            </a:r>
            <a:endParaRPr lang="en-US" sz="3100" kern="12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4">
            <a:extLst>
              <a:ext uri="{FF2B5EF4-FFF2-40B4-BE49-F238E27FC236}">
                <a16:creationId xmlns:a16="http://schemas.microsoft.com/office/drawing/2014/main" id="{BB8EA913-C3B2-4E05-90D6-7B2262F1CFF8}"/>
              </a:ext>
            </a:extLst>
          </p:cNvPr>
          <p:cNvSpPr txBox="1"/>
          <p:nvPr/>
        </p:nvSpPr>
        <p:spPr>
          <a:xfrm>
            <a:off x="5513274" y="1710416"/>
            <a:ext cx="2106726" cy="670943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>
                <a:solidFill>
                  <a:schemeClr val="bg2"/>
                </a:solidFill>
              </a:rPr>
              <a:t>Implicit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A91D322-4CE3-4A07-BA2A-A283D7FDFD56}"/>
              </a:ext>
            </a:extLst>
          </p:cNvPr>
          <p:cNvSpPr/>
          <p:nvPr/>
        </p:nvSpPr>
        <p:spPr>
          <a:xfrm>
            <a:off x="3733798" y="1910332"/>
            <a:ext cx="1066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C30971-A9EB-4A6B-A828-B58705CDD73B}"/>
              </a:ext>
            </a:extLst>
          </p:cNvPr>
          <p:cNvSpPr/>
          <p:nvPr/>
        </p:nvSpPr>
        <p:spPr>
          <a:xfrm>
            <a:off x="4800598" y="1496605"/>
            <a:ext cx="29883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Cases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FDFECC-37FA-4290-A0AC-178C588D76E3}"/>
              </a:ext>
            </a:extLst>
          </p:cNvPr>
          <p:cNvSpPr/>
          <p:nvPr/>
        </p:nvSpPr>
        <p:spPr>
          <a:xfrm>
            <a:off x="4718652" y="2760871"/>
            <a:ext cx="31522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Authentications</a:t>
            </a:r>
            <a:endParaRPr lang="en-US" sz="3600" b="0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7BD6580-5DA1-4FF7-8170-821AC12372E1}"/>
              </a:ext>
            </a:extLst>
          </p:cNvPr>
          <p:cNvSpPr/>
          <p:nvPr/>
        </p:nvSpPr>
        <p:spPr>
          <a:xfrm>
            <a:off x="3760468" y="2988812"/>
            <a:ext cx="1066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03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20" grpId="0" animBg="1"/>
      <p:bldP spid="20" grpId="1" animBg="1"/>
      <p:bldP spid="21" grpId="0"/>
      <p:bldP spid="21" grpId="1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9F5F-F1FB-457C-B8A7-24E06F58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RVFD: Requirement Validation and </a:t>
            </a:r>
            <a:br>
              <a:rPr lang="en-IN" dirty="0"/>
            </a:br>
            <a:r>
              <a:rPr lang="en-IN" dirty="0"/>
              <a:t>	Functional 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6199-4CBE-414B-A106-A1D9D7E2E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7550" y="409727"/>
            <a:ext cx="1447800" cy="365125"/>
          </a:xfrm>
        </p:spPr>
        <p:txBody>
          <a:bodyPr>
            <a:normAutofit lnSpcReduction="10000"/>
          </a:bodyPr>
          <a:lstStyle/>
          <a:p>
            <a:r>
              <a:rPr lang="en-IN" dirty="0">
                <a:hlinkClick r:id="rId2" action="ppaction://hlinkfile"/>
              </a:rPr>
              <a:t>RVFD.xls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BD431-024E-49B4-B872-580B8BE7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: Rounded Corners 4">
            <a:extLst>
              <a:ext uri="{FF2B5EF4-FFF2-40B4-BE49-F238E27FC236}">
                <a16:creationId xmlns:a16="http://schemas.microsoft.com/office/drawing/2014/main" id="{E33E58A8-5F24-4B62-B522-5BB4F96E92D6}"/>
              </a:ext>
            </a:extLst>
          </p:cNvPr>
          <p:cNvSpPr txBox="1"/>
          <p:nvPr/>
        </p:nvSpPr>
        <p:spPr>
          <a:xfrm>
            <a:off x="1798320" y="1684020"/>
            <a:ext cx="1935478" cy="670943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>
                <a:solidFill>
                  <a:schemeClr val="bg2"/>
                </a:solidFill>
              </a:rPr>
              <a:t>Explicit</a:t>
            </a:r>
          </a:p>
        </p:txBody>
      </p:sp>
      <p:sp>
        <p:nvSpPr>
          <p:cNvPr id="10" name="Rectangle: Rounded Corners 4">
            <a:extLst>
              <a:ext uri="{FF2B5EF4-FFF2-40B4-BE49-F238E27FC236}">
                <a16:creationId xmlns:a16="http://schemas.microsoft.com/office/drawing/2014/main" id="{720A604C-CC58-4DDC-BCF7-A0EAAB5FF356}"/>
              </a:ext>
            </a:extLst>
          </p:cNvPr>
          <p:cNvSpPr txBox="1"/>
          <p:nvPr/>
        </p:nvSpPr>
        <p:spPr>
          <a:xfrm>
            <a:off x="1798320" y="2746627"/>
            <a:ext cx="1935478" cy="670943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dirty="0">
                <a:solidFill>
                  <a:schemeClr val="bg2"/>
                </a:solidFill>
              </a:rPr>
              <a:t>Security</a:t>
            </a:r>
            <a:endParaRPr lang="en-US" sz="3100" kern="1200" dirty="0">
              <a:solidFill>
                <a:schemeClr val="bg2"/>
              </a:solidFill>
            </a:endParaRPr>
          </a:p>
        </p:txBody>
      </p:sp>
      <p:sp>
        <p:nvSpPr>
          <p:cNvPr id="11" name="Rectangle: Rounded Corners 4">
            <a:extLst>
              <a:ext uri="{FF2B5EF4-FFF2-40B4-BE49-F238E27FC236}">
                <a16:creationId xmlns:a16="http://schemas.microsoft.com/office/drawing/2014/main" id="{37C258D0-5AD8-44CE-A1B6-638AB80BE76E}"/>
              </a:ext>
            </a:extLst>
          </p:cNvPr>
          <p:cNvSpPr txBox="1"/>
          <p:nvPr/>
        </p:nvSpPr>
        <p:spPr>
          <a:xfrm>
            <a:off x="5446496" y="3880546"/>
            <a:ext cx="2173504" cy="869297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>
                <a:solidFill>
                  <a:schemeClr val="bg2"/>
                </a:solidFill>
              </a:rPr>
              <a:t>File Handling</a:t>
            </a:r>
          </a:p>
        </p:txBody>
      </p:sp>
      <p:sp>
        <p:nvSpPr>
          <p:cNvPr id="12" name="Rectangle: Rounded Corners 4">
            <a:extLst>
              <a:ext uri="{FF2B5EF4-FFF2-40B4-BE49-F238E27FC236}">
                <a16:creationId xmlns:a16="http://schemas.microsoft.com/office/drawing/2014/main" id="{4E58351A-17EB-48B2-A14E-76F8B8BBBFB1}"/>
              </a:ext>
            </a:extLst>
          </p:cNvPr>
          <p:cNvSpPr txBox="1"/>
          <p:nvPr/>
        </p:nvSpPr>
        <p:spPr>
          <a:xfrm>
            <a:off x="1798319" y="3880546"/>
            <a:ext cx="1935479" cy="869297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>
                <a:solidFill>
                  <a:schemeClr val="bg2"/>
                </a:solidFill>
              </a:rPr>
              <a:t>Error Handling</a:t>
            </a:r>
          </a:p>
        </p:txBody>
      </p:sp>
      <p:sp>
        <p:nvSpPr>
          <p:cNvPr id="13" name="Rectangle: Rounded Corners 4">
            <a:extLst>
              <a:ext uri="{FF2B5EF4-FFF2-40B4-BE49-F238E27FC236}">
                <a16:creationId xmlns:a16="http://schemas.microsoft.com/office/drawing/2014/main" id="{9D7D13E3-D024-4604-8711-98F33A47938D}"/>
              </a:ext>
            </a:extLst>
          </p:cNvPr>
          <p:cNvSpPr txBox="1"/>
          <p:nvPr/>
        </p:nvSpPr>
        <p:spPr>
          <a:xfrm>
            <a:off x="5513274" y="2741821"/>
            <a:ext cx="2106726" cy="670943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>
                <a:solidFill>
                  <a:schemeClr val="bg2"/>
                </a:solidFill>
              </a:rPr>
              <a:t>System</a:t>
            </a:r>
          </a:p>
        </p:txBody>
      </p:sp>
      <p:sp>
        <p:nvSpPr>
          <p:cNvPr id="14" name="Rectangle: Rounded Corners 4">
            <a:extLst>
              <a:ext uri="{FF2B5EF4-FFF2-40B4-BE49-F238E27FC236}">
                <a16:creationId xmlns:a16="http://schemas.microsoft.com/office/drawing/2014/main" id="{CFE401D5-EC03-41D3-9C21-4806F4939513}"/>
              </a:ext>
            </a:extLst>
          </p:cNvPr>
          <p:cNvSpPr txBox="1"/>
          <p:nvPr/>
        </p:nvSpPr>
        <p:spPr>
          <a:xfrm>
            <a:off x="1798320" y="5293743"/>
            <a:ext cx="1935480" cy="670943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dirty="0">
                <a:solidFill>
                  <a:schemeClr val="bg2"/>
                </a:solidFill>
              </a:rPr>
              <a:t>Invocation</a:t>
            </a:r>
            <a:endParaRPr lang="en-US" sz="3100" kern="1200" dirty="0">
              <a:solidFill>
                <a:schemeClr val="bg2"/>
              </a:solidFill>
            </a:endParaRPr>
          </a:p>
        </p:txBody>
      </p:sp>
      <p:sp>
        <p:nvSpPr>
          <p:cNvPr id="16" name="Rectangle: Rounded Corners 4">
            <a:extLst>
              <a:ext uri="{FF2B5EF4-FFF2-40B4-BE49-F238E27FC236}">
                <a16:creationId xmlns:a16="http://schemas.microsoft.com/office/drawing/2014/main" id="{530D857B-2F51-4040-9FBD-B765BDB82A3A}"/>
              </a:ext>
            </a:extLst>
          </p:cNvPr>
          <p:cNvSpPr txBox="1"/>
          <p:nvPr/>
        </p:nvSpPr>
        <p:spPr>
          <a:xfrm>
            <a:off x="5446496" y="5293742"/>
            <a:ext cx="2173504" cy="670943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dirty="0">
                <a:solidFill>
                  <a:schemeClr val="bg2"/>
                </a:solidFill>
              </a:rPr>
              <a:t>Termination</a:t>
            </a:r>
            <a:endParaRPr lang="en-US" sz="3100" kern="12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4">
            <a:extLst>
              <a:ext uri="{FF2B5EF4-FFF2-40B4-BE49-F238E27FC236}">
                <a16:creationId xmlns:a16="http://schemas.microsoft.com/office/drawing/2014/main" id="{BB8EA913-C3B2-4E05-90D6-7B2262F1CFF8}"/>
              </a:ext>
            </a:extLst>
          </p:cNvPr>
          <p:cNvSpPr txBox="1"/>
          <p:nvPr/>
        </p:nvSpPr>
        <p:spPr>
          <a:xfrm>
            <a:off x="5513274" y="1710416"/>
            <a:ext cx="2106726" cy="670943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>
                <a:solidFill>
                  <a:schemeClr val="bg2"/>
                </a:solidFill>
              </a:rPr>
              <a:t>Implicit</a:t>
            </a:r>
          </a:p>
        </p:txBody>
      </p:sp>
    </p:spTree>
    <p:extLst>
      <p:ext uri="{BB962C8B-B14F-4D97-AF65-F5344CB8AC3E}">
        <p14:creationId xmlns:p14="http://schemas.microsoft.com/office/powerpoint/2010/main" val="24178180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2719</TotalTime>
  <Words>313</Words>
  <Application>Microsoft Office PowerPoint</Application>
  <PresentationFormat>On-screen Show (4:3)</PresentationFormat>
  <Paragraphs>131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ＭＳ Ｐゴシック</vt:lpstr>
      <vt:lpstr>Arabic Typesetting</vt:lpstr>
      <vt:lpstr>Arial</vt:lpstr>
      <vt:lpstr>Baskerville Old Face</vt:lpstr>
      <vt:lpstr>Calibri</vt:lpstr>
      <vt:lpstr>Candara</vt:lpstr>
      <vt:lpstr>Century Gothic</vt:lpstr>
      <vt:lpstr>Courier New</vt:lpstr>
      <vt:lpstr>Garamond</vt:lpstr>
      <vt:lpstr>Palatino Linotype</vt:lpstr>
      <vt:lpstr>Wingdings</vt:lpstr>
      <vt:lpstr>Executive</vt:lpstr>
      <vt:lpstr>Office Theme</vt:lpstr>
      <vt:lpstr>PowerPoint Presentation</vt:lpstr>
      <vt:lpstr>TEAM</vt:lpstr>
      <vt:lpstr>Actors Of University Management System</vt:lpstr>
      <vt:lpstr>Functions of Applicant</vt:lpstr>
      <vt:lpstr>Functions of MAC Committee</vt:lpstr>
      <vt:lpstr>Functions of Admin</vt:lpstr>
      <vt:lpstr>PowerPoint Presentation</vt:lpstr>
      <vt:lpstr>RVFD: Requirement Validation and   Functional  Decomposition</vt:lpstr>
      <vt:lpstr>RVFD: Requirement Validation and   Functional  Decomposition</vt:lpstr>
      <vt:lpstr>RVFD: Requirement Validation and   Functional  Decomposition</vt:lpstr>
      <vt:lpstr>Test Cases for MAC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KrishnaKanth</dc:creator>
  <cp:lastModifiedBy>KRISHNA KANTH</cp:lastModifiedBy>
  <cp:revision>144</cp:revision>
  <dcterms:created xsi:type="dcterms:W3CDTF">2015-08-27T08:52:20Z</dcterms:created>
  <dcterms:modified xsi:type="dcterms:W3CDTF">2018-02-25T20:34:16Z</dcterms:modified>
</cp:coreProperties>
</file>