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76" r:id="rId5"/>
    <p:sldId id="258" r:id="rId6"/>
    <p:sldId id="259" r:id="rId7"/>
    <p:sldId id="265" r:id="rId8"/>
    <p:sldId id="266" r:id="rId9"/>
    <p:sldId id="267" r:id="rId10"/>
    <p:sldId id="260" r:id="rId11"/>
    <p:sldId id="268" r:id="rId12"/>
    <p:sldId id="269" r:id="rId13"/>
    <p:sldId id="274" r:id="rId14"/>
    <p:sldId id="261" r:id="rId15"/>
    <p:sldId id="270" r:id="rId16"/>
    <p:sldId id="271" r:id="rId17"/>
    <p:sldId id="262" r:id="rId18"/>
    <p:sldId id="272" r:id="rId19"/>
    <p:sldId id="273" r:id="rId20"/>
    <p:sldId id="277" r:id="rId21"/>
    <p:sldId id="278" r:id="rId22"/>
    <p:sldId id="264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86C2222-115B-4970-91C8-EFCA09B06761}">
          <p14:sldIdLst>
            <p14:sldId id="256"/>
            <p14:sldId id="257"/>
            <p14:sldId id="275"/>
            <p14:sldId id="276"/>
            <p14:sldId id="258"/>
            <p14:sldId id="259"/>
            <p14:sldId id="265"/>
            <p14:sldId id="266"/>
            <p14:sldId id="267"/>
            <p14:sldId id="260"/>
            <p14:sldId id="268"/>
            <p14:sldId id="269"/>
            <p14:sldId id="274"/>
            <p14:sldId id="261"/>
            <p14:sldId id="270"/>
            <p14:sldId id="271"/>
            <p14:sldId id="262"/>
            <p14:sldId id="272"/>
            <p14:sldId id="273"/>
            <p14:sldId id="277"/>
            <p14:sldId id="278"/>
            <p14:sldId id="264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Healthcare 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8264" y="3282696"/>
            <a:ext cx="4059936" cy="302666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									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-Krish Vanza     (23CSB0B62)</a:t>
            </a:r>
          </a:p>
          <a:p>
            <a:pPr algn="r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Shubh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Gupta  (23CSB0F33)</a:t>
            </a:r>
          </a:p>
          <a:p>
            <a:pPr algn="r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-Harshit Yadav (23CSB0B12)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289"/>
            <a:ext cx="8229600" cy="841566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Initial </a:t>
            </a: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472184"/>
            <a:ext cx="8604504" cy="5138928"/>
          </a:xfrm>
        </p:spPr>
        <p:txBody>
          <a:bodyPr>
            <a:normAutofit fontScale="32500" lnSpcReduction="20000"/>
          </a:bodyPr>
          <a:lstStyle/>
          <a:p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'Cardiology'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'Neurology'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4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Pediatrics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4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Orthopedics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'Oncology'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'admin’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 </a:t>
            </a:r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'Dr. Mehta'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'Cardiologist'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'9876543210'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,CURRENT_TIMESTAMP,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 </a:t>
            </a:r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'Dr. Nair'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'Neurologist'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'9123456789'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,CURRENT_TIMESTAMP,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 </a:t>
            </a:r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'Dr. Khan'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'Pediatrician'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'9012345678'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,CURRENT_TIMESTAMP,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 </a:t>
            </a:r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104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'Dr. Bose'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'Orthopedic'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'8899001122'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,CURRENT_TIMESTAMP,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 </a:t>
            </a:r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'Dr. Dutta’</a:t>
            </a:r>
            <a:r>
              <a:rPr lang="en-IN" sz="3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'Oncologist'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'9001112233'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,CURRENT_TIMESTAMP,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'admin’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'Ananya Sharma'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TO_DATE(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'2000-05-15'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'YYYY-MM-DD'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'9999988888'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'Ravi Kumar'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TO_DATE(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'1985-10-30'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'YYYY-MM-DD'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'8888877777'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203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'Sneha Roy'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TO_DATE(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'1992-03-12'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'YYYY-MM-DD'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'7777766666'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204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'Amit Verma'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TO_DATE(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'1978-01-25'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'YYYY-MM-DD'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'6666655555'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205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'Pooja Das'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TO_DATE(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'2001-12-02'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'YYYY-MM-DD'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'9999900000'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206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'Krish Vanza'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TO_DATE(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'2005-12-02'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'YYYY-MM-DD'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'9997800000'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'admin’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7E42-F272-99A4-85E2-2B6D83D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498506"/>
            <a:ext cx="8860536" cy="5860987"/>
          </a:xfrm>
        </p:spPr>
        <p:txBody>
          <a:bodyPr>
            <a:normAutofit fontScale="32500" lnSpcReduction="20000"/>
          </a:bodyPr>
          <a:lstStyle/>
          <a:p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301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'Scheduled'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302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'Scheduled'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303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203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'Scheduled'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304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204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104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'Scheduled'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305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205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'Scheduled'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'admin’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'Diagnosed with hypertension.'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402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'Migraines under observation.'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203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'Routine child checkup.'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204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104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'Fracture treatment completed.'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405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205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'Chemotherapy ongoing.'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34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0E4F0C-03F3-6763-39D9-166A92BE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429768"/>
            <a:ext cx="8723376" cy="6190488"/>
          </a:xfrm>
        </p:spPr>
        <p:txBody>
          <a:bodyPr>
            <a:normAutofit/>
          </a:bodyPr>
          <a:lstStyle/>
          <a:p>
            <a:pPr algn="l"/>
            <a:br>
              <a:rPr lang="en-IN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601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501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603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503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604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504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605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405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505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b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702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'Paid'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703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203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'Cancelled'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704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204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705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205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'Paid'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53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0E95-54D0-EC24-40E1-ECAD427E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Based on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10DF-4BF0-941A-E270-CDC07EC1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trg_patients_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usercheck</a:t>
            </a:r>
            <a:endParaRPr lang="en-US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EACH </a:t>
            </a: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endParaRPr lang="en-US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: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NEW.LastUpdated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CURRENT_TIMESTAMP;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: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NEW.UpdatedBy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USER;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41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SELECT</a:t>
            </a:r>
            <a:r>
              <a:rPr dirty="0"/>
              <a:t>: View patients, doctors, billing etc.</a:t>
            </a:r>
          </a:p>
          <a:p>
            <a:r>
              <a:rPr b="1" dirty="0"/>
              <a:t>UPDATE</a:t>
            </a:r>
            <a:r>
              <a:rPr dirty="0"/>
              <a:t>: Change contact, appointment doctor/status</a:t>
            </a:r>
          </a:p>
          <a:p>
            <a:r>
              <a:rPr b="1" dirty="0"/>
              <a:t>DELETE</a:t>
            </a:r>
            <a:r>
              <a:rPr dirty="0"/>
              <a:t>: Remove appointments, prescriptions, billing</a:t>
            </a:r>
          </a:p>
          <a:p>
            <a:r>
              <a:rPr b="1" dirty="0"/>
              <a:t>INSERT</a:t>
            </a:r>
            <a:r>
              <a:rPr dirty="0"/>
              <a:t>: Add new patient, doctor, medication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2849-EC64-5F7E-1799-73F7782E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146304"/>
            <a:ext cx="8769096" cy="65288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3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-- 1. View all patients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-- 2. View all doctors in the Neurology department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dr.* 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Departments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dr.DepartmentID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dp.DepartmentID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dp.DepartmentName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'Neurology'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-- 3. View all appointments for a specific patient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-- 4. List all appointments scheduled today or later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AppointmentDate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TRUNC(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-- 5. View billing info of all patients with amount &gt; 1000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Amount &gt; </a:t>
            </a:r>
            <a:r>
              <a:rPr lang="en-US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-- 6. Update contact number of a patient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ContactNumber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'9000000001'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-- 7. Change doctor for an appointment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AppointmentID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302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-- 8. Mark appointment as completed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AppointmentID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301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-- 9. Cancel an appointment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'Cancelled'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AppointmentID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303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-- 10. Delete a billing record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BillID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705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06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6982-0780-A9FE-BBF4-76B6F77F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1480"/>
            <a:ext cx="8229600" cy="571468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-- 11. Delete a prescription entry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PrescriptionID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-- 12. Add a new patient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'Kiran Patel'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TO_DATE(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'1990-11-20'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'YYYY-MM-DD'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'9876541230'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-- 13. Add a new doctor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'Dr. Rao'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'Physician'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'9011223344'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-- 14. Schedule a new appointment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'Scheduled'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-- 15. Add a new medication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Medications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'Losartan'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-- 16. Add a medical record for a new patient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'Routine Checkup'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-- 17. Assign prescription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-- 18. Insert billing info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CURRENT_TIMESTAMP,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13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latin typeface="Aharoni" panose="02010803020104030203" pitchFamily="2" charset="-79"/>
                <a:cs typeface="Aharoni" panose="02010803020104030203" pitchFamily="2" charset="-79"/>
              </a:rPr>
              <a:t>Analytical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patients, appointments by status</a:t>
            </a:r>
          </a:p>
          <a:p>
            <a:r>
              <a:rPr dirty="0"/>
              <a:t>Billing summary by patient/payment status</a:t>
            </a:r>
          </a:p>
          <a:p>
            <a:r>
              <a:rPr dirty="0"/>
              <a:t>Doctors with patient count</a:t>
            </a:r>
          </a:p>
          <a:p>
            <a:r>
              <a:rPr dirty="0"/>
              <a:t>Doctors without appointments</a:t>
            </a:r>
          </a:p>
          <a:p>
            <a:r>
              <a:rPr dirty="0"/>
              <a:t>Prescriptions for a patient</a:t>
            </a:r>
          </a:p>
          <a:p>
            <a:r>
              <a:rPr dirty="0"/>
              <a:t>Department-wise doctor count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04E5-301C-35E9-CB00-8249D153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168"/>
            <a:ext cx="8229600" cy="59249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-- 19. Count total patients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COUNT(*)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Patients;</a:t>
            </a:r>
          </a:p>
          <a:p>
            <a:pPr marL="0" indent="0">
              <a:buNone/>
            </a:pPr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-- 20. Count total appointments per status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COUNT(*)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-- 21. Total billing amount per patient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SUM(Amount)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Total_Billed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-- 22. List doctors with number of patients they treated (from records)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COUNT(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PatientCount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-- 23. Show patients with no billing yet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 DISTINCT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Billing);</a:t>
            </a:r>
          </a:p>
          <a:p>
            <a:pPr marL="0" indent="0">
              <a:buNone/>
            </a:pPr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-- 24. Show doctors without appointments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 DISTINCT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Appointments);</a:t>
            </a:r>
          </a:p>
          <a:p>
            <a:pPr marL="0" indent="0">
              <a:buNone/>
            </a:pPr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-- 25. Fetch medication prescribed to a patient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p.PatientID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m.MedicationName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 pr,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Medications m, Patients p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pr.RecordID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mr.RecordID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pr.MedicationID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m.MedicationID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mr.PatientID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p.PatientID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p.PatientID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-- 26. Show department and count of doctors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dp.DepartmentName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COUNT(*)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DoctorCount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 d, Departments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d.DepartmentID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dp.DepartmentID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dp.DepartmentName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-- 27. List of appointments in next 5 days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AppointmentDate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79DA-C7D4-6277-A602-DA384269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3464"/>
            <a:ext cx="8229600" cy="60076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-- 28. Find the most recent billing entry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BillingDate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ONLY;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-- 29. Get patients whose contact starts with '9'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'9%'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-- 30. Count total prescriptions issued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COUNT(*)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TotalPrescriptions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-- 31. Total amount billed by payment status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PaymentStatus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SUM(Amount)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PaymentStatus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-- 32. Delete an appointment (if needed)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-- 33. Update department name (e.g., correction)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'General Medicine'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'Cardiology'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-- 34. Delete a medication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Medications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MedicationID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-- 35. Show all prescriptions for patient 201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pr.*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 pr,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pr.RecordID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mr.RecordID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mr.PatientID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63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4525"/>
            <a:ext cx="8229600" cy="4525963"/>
          </a:xfrm>
        </p:spPr>
        <p:txBody>
          <a:bodyPr/>
          <a:lstStyle/>
          <a:p>
            <a:r>
              <a:rPr dirty="0">
                <a:cs typeface="Arial" panose="020B0604020202020204" pitchFamily="34" charset="0"/>
              </a:rPr>
              <a:t>1. Tables &amp; </a:t>
            </a:r>
            <a:r>
              <a:rPr lang="en-IN" dirty="0">
                <a:cs typeface="Arial" panose="020B0604020202020204" pitchFamily="34" charset="0"/>
              </a:rPr>
              <a:t>Basic </a:t>
            </a:r>
            <a:r>
              <a:rPr dirty="0">
                <a:cs typeface="Arial" panose="020B0604020202020204" pitchFamily="34" charset="0"/>
              </a:rPr>
              <a:t>Triggers</a:t>
            </a:r>
          </a:p>
          <a:p>
            <a:r>
              <a:rPr dirty="0">
                <a:cs typeface="Arial" panose="020B0604020202020204" pitchFamily="34" charset="0"/>
              </a:rPr>
              <a:t>2. Sample Data (INSERT statements)</a:t>
            </a:r>
          </a:p>
          <a:p>
            <a:r>
              <a:rPr dirty="0">
                <a:cs typeface="Arial" panose="020B0604020202020204" pitchFamily="34" charset="0"/>
              </a:rPr>
              <a:t>3. CRUD &amp; Analytical Queries</a:t>
            </a:r>
          </a:p>
          <a:p>
            <a:r>
              <a:rPr dirty="0">
                <a:cs typeface="Arial" panose="020B0604020202020204" pitchFamily="34" charset="0"/>
              </a:rPr>
              <a:t>4. ER Diagram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A1CF-F103-7305-D9A3-66F023FE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476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E917-D57D-D8C2-0802-771CFCA1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6774"/>
            <a:ext cx="8229600" cy="586163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en-US" sz="2200" dirty="0"/>
              <a:t>First Normal Form (1NF) – ensure atomicity : </a:t>
            </a:r>
          </a:p>
          <a:p>
            <a:pPr marL="457200" indent="-457200">
              <a:buAutoNum type="arabicParenR"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Each appointment, medication, or diagnosis is stored in a separate row rather than grouped lists.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arenR" startAt="2"/>
            </a:pPr>
            <a:r>
              <a:rPr lang="en-US" sz="2000" dirty="0"/>
              <a:t>Second Normal Form (2NF) – Remove partial dependencies</a:t>
            </a:r>
          </a:p>
          <a:p>
            <a:pPr marL="457200" indent="-457200">
              <a:buAutoNum type="arabicParenR" startAt="2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By Making each table have a single-column primary key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3BC65-26E1-CBBE-E1F3-2A7E8C569291}"/>
              </a:ext>
            </a:extLst>
          </p:cNvPr>
          <p:cNvSpPr txBox="1"/>
          <p:nvPr/>
        </p:nvSpPr>
        <p:spPr>
          <a:xfrm>
            <a:off x="530352" y="1788975"/>
            <a:ext cx="7735824" cy="877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b="1" dirty="0">
                <a:latin typeface="Abadi Extra Light" panose="020B0204020104020204" pitchFamily="34" charset="0"/>
              </a:rPr>
              <a:t>Appointments(</a:t>
            </a:r>
            <a:r>
              <a:rPr lang="en-US" sz="1700" b="1" dirty="0" err="1">
                <a:latin typeface="Abadi Extra Light" panose="020B0204020104020204" pitchFamily="34" charset="0"/>
              </a:rPr>
              <a:t>AppointmentID</a:t>
            </a:r>
            <a:r>
              <a:rPr lang="en-US" sz="1700" b="1" dirty="0">
                <a:latin typeface="Abadi Extra Light" panose="020B0204020104020204" pitchFamily="34" charset="0"/>
              </a:rPr>
              <a:t>, </a:t>
            </a:r>
            <a:r>
              <a:rPr lang="en-US" sz="1700" b="1" dirty="0" err="1">
                <a:latin typeface="Abadi Extra Light" panose="020B0204020104020204" pitchFamily="34" charset="0"/>
              </a:rPr>
              <a:t>PatientID</a:t>
            </a:r>
            <a:r>
              <a:rPr lang="en-US" sz="1700" b="1" dirty="0">
                <a:latin typeface="Abadi Extra Light" panose="020B0204020104020204" pitchFamily="34" charset="0"/>
              </a:rPr>
              <a:t>, </a:t>
            </a:r>
            <a:r>
              <a:rPr lang="en-US" sz="1700" b="1" dirty="0" err="1">
                <a:latin typeface="Abadi Extra Light" panose="020B0204020104020204" pitchFamily="34" charset="0"/>
              </a:rPr>
              <a:t>DoctorID</a:t>
            </a:r>
            <a:r>
              <a:rPr lang="en-US" sz="1700" b="1" dirty="0">
                <a:latin typeface="Abadi Extra Light" panose="020B0204020104020204" pitchFamily="34" charset="0"/>
              </a:rPr>
              <a:t>, </a:t>
            </a:r>
            <a:r>
              <a:rPr lang="en-US" sz="1700" b="1" dirty="0" err="1">
                <a:latin typeface="Abadi Extra Light" panose="020B0204020104020204" pitchFamily="34" charset="0"/>
              </a:rPr>
              <a:t>AppointmentDates</a:t>
            </a:r>
            <a:r>
              <a:rPr lang="en-US" sz="1700" b="1" dirty="0">
                <a:latin typeface="Abadi Extra Light" panose="020B02040201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700" b="1" dirty="0">
                <a:latin typeface="Abadi Extra Light" panose="020B0204020104020204" pitchFamily="34" charset="0"/>
              </a:rPr>
              <a:t> To</a:t>
            </a:r>
          </a:p>
          <a:p>
            <a:pPr marL="0" indent="0">
              <a:buNone/>
            </a:pPr>
            <a:r>
              <a:rPr lang="en-US" sz="1700" b="1" dirty="0">
                <a:latin typeface="Abadi Extra Light" panose="020B0204020104020204" pitchFamily="34" charset="0"/>
              </a:rPr>
              <a:t> Appointments(</a:t>
            </a:r>
            <a:r>
              <a:rPr lang="en-US" sz="1700" b="1" dirty="0" err="1">
                <a:latin typeface="Abadi Extra Light" panose="020B0204020104020204" pitchFamily="34" charset="0"/>
              </a:rPr>
              <a:t>AppointmentID</a:t>
            </a:r>
            <a:r>
              <a:rPr lang="en-US" sz="1700" b="1" dirty="0">
                <a:latin typeface="Abadi Extra Light" panose="020B0204020104020204" pitchFamily="34" charset="0"/>
              </a:rPr>
              <a:t>, </a:t>
            </a:r>
            <a:r>
              <a:rPr lang="en-US" sz="1700" b="1" dirty="0" err="1">
                <a:latin typeface="Abadi Extra Light" panose="020B0204020104020204" pitchFamily="34" charset="0"/>
              </a:rPr>
              <a:t>PatientID</a:t>
            </a:r>
            <a:r>
              <a:rPr lang="en-US" sz="1700" b="1" dirty="0">
                <a:latin typeface="Abadi Extra Light" panose="020B0204020104020204" pitchFamily="34" charset="0"/>
              </a:rPr>
              <a:t>, </a:t>
            </a:r>
            <a:r>
              <a:rPr lang="en-US" sz="1700" b="1" dirty="0" err="1">
                <a:latin typeface="Abadi Extra Light" panose="020B0204020104020204" pitchFamily="34" charset="0"/>
              </a:rPr>
              <a:t>DoctorID</a:t>
            </a:r>
            <a:r>
              <a:rPr lang="en-US" sz="1700" b="1" dirty="0">
                <a:latin typeface="Abadi Extra Light" panose="020B0204020104020204" pitchFamily="34" charset="0"/>
              </a:rPr>
              <a:t>, </a:t>
            </a:r>
            <a:r>
              <a:rPr lang="en-US" sz="1700" b="1" dirty="0" err="1">
                <a:latin typeface="Abadi Extra Light" panose="020B0204020104020204" pitchFamily="34" charset="0"/>
              </a:rPr>
              <a:t>AppointmentDate</a:t>
            </a:r>
            <a:r>
              <a:rPr lang="en-US" sz="1700" b="1" dirty="0">
                <a:latin typeface="Abadi Extra Light" panose="020B0204020104020204" pitchFamily="34" charset="0"/>
              </a:rPr>
              <a:t>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5E559E-AD77-A63E-029C-8210FEDDBC2D}"/>
              </a:ext>
            </a:extLst>
          </p:cNvPr>
          <p:cNvSpPr/>
          <p:nvPr/>
        </p:nvSpPr>
        <p:spPr>
          <a:xfrm>
            <a:off x="457200" y="5450156"/>
            <a:ext cx="7836408" cy="101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latin typeface="Abadi Extra Light" panose="020B0204020104020204" pitchFamily="34" charset="0"/>
              </a:rPr>
              <a:t>Appointments(</a:t>
            </a:r>
            <a:r>
              <a:rPr lang="en-US" sz="1800" b="1" dirty="0" err="1">
                <a:latin typeface="Abadi Extra Light" panose="020B0204020104020204" pitchFamily="34" charset="0"/>
              </a:rPr>
              <a:t>PatientID</a:t>
            </a:r>
            <a:r>
              <a:rPr lang="en-US" sz="1800" b="1" dirty="0">
                <a:latin typeface="Abadi Extra Light" panose="020B0204020104020204" pitchFamily="34" charset="0"/>
              </a:rPr>
              <a:t>, </a:t>
            </a:r>
            <a:r>
              <a:rPr lang="en-US" sz="1800" b="1" dirty="0" err="1">
                <a:latin typeface="Abadi Extra Light" panose="020B0204020104020204" pitchFamily="34" charset="0"/>
              </a:rPr>
              <a:t>DoctorID</a:t>
            </a:r>
            <a:r>
              <a:rPr lang="en-US" sz="1800" b="1" dirty="0">
                <a:latin typeface="Abadi Extra Light" panose="020B0204020104020204" pitchFamily="34" charset="0"/>
              </a:rPr>
              <a:t>, </a:t>
            </a:r>
            <a:r>
              <a:rPr lang="en-US" sz="1800" b="1" dirty="0" err="1">
                <a:latin typeface="Abadi Extra Light" panose="020B0204020104020204" pitchFamily="34" charset="0"/>
              </a:rPr>
              <a:t>AppointmentDate</a:t>
            </a:r>
            <a:r>
              <a:rPr lang="en-US" sz="1800" b="1" dirty="0">
                <a:latin typeface="Abadi Extra Light" panose="020B02040201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Abadi Extra Light" panose="020B0204020104020204" pitchFamily="34" charset="0"/>
              </a:rPr>
              <a:t>To</a:t>
            </a:r>
          </a:p>
          <a:p>
            <a:pPr marL="0" indent="0">
              <a:buNone/>
            </a:pPr>
            <a:r>
              <a:rPr lang="en-US" sz="1800" b="1" dirty="0">
                <a:latin typeface="Abadi Extra Light" panose="020B0204020104020204" pitchFamily="34" charset="0"/>
              </a:rPr>
              <a:t>Appointments(</a:t>
            </a:r>
            <a:r>
              <a:rPr lang="en-US" sz="1800" b="1" dirty="0" err="1">
                <a:latin typeface="Abadi Extra Light" panose="020B0204020104020204" pitchFamily="34" charset="0"/>
              </a:rPr>
              <a:t>AppointmentID</a:t>
            </a:r>
            <a:r>
              <a:rPr lang="en-US" sz="1800" b="1" dirty="0">
                <a:latin typeface="Abadi Extra Light" panose="020B0204020104020204" pitchFamily="34" charset="0"/>
              </a:rPr>
              <a:t>, </a:t>
            </a:r>
            <a:r>
              <a:rPr lang="en-US" sz="1800" b="1" dirty="0" err="1">
                <a:latin typeface="Abadi Extra Light" panose="020B0204020104020204" pitchFamily="34" charset="0"/>
              </a:rPr>
              <a:t>PatientID</a:t>
            </a:r>
            <a:r>
              <a:rPr lang="en-US" sz="1800" b="1" dirty="0">
                <a:latin typeface="Abadi Extra Light" panose="020B0204020104020204" pitchFamily="34" charset="0"/>
              </a:rPr>
              <a:t>, </a:t>
            </a:r>
            <a:r>
              <a:rPr lang="en-US" sz="1800" b="1" dirty="0" err="1">
                <a:latin typeface="Abadi Extra Light" panose="020B0204020104020204" pitchFamily="34" charset="0"/>
              </a:rPr>
              <a:t>DoctorID</a:t>
            </a:r>
            <a:r>
              <a:rPr lang="en-US" sz="1800" b="1" dirty="0">
                <a:latin typeface="Abadi Extra Light" panose="020B0204020104020204" pitchFamily="34" charset="0"/>
              </a:rPr>
              <a:t>, </a:t>
            </a:r>
            <a:r>
              <a:rPr lang="en-US" sz="1800" b="1" dirty="0" err="1">
                <a:latin typeface="Abadi Extra Light" panose="020B0204020104020204" pitchFamily="34" charset="0"/>
              </a:rPr>
              <a:t>AppointmentDate</a:t>
            </a:r>
            <a:r>
              <a:rPr lang="en-US" sz="1800" b="1" dirty="0">
                <a:latin typeface="Abadi Extra Light" panose="020B02040201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601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6373-371B-6C17-B9B4-11F1F033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3) Third Normal Form (3NF) – Remove transitive dependencies</a:t>
            </a:r>
          </a:p>
          <a:p>
            <a:pPr marL="0" indent="0">
              <a:buNone/>
            </a:pPr>
            <a:r>
              <a:rPr lang="en-US" sz="1800" dirty="0"/>
              <a:t>Separating </a:t>
            </a:r>
            <a:r>
              <a:rPr lang="en-US" sz="1800" dirty="0" err="1"/>
              <a:t>DepartmentName</a:t>
            </a:r>
            <a:r>
              <a:rPr lang="en-US" sz="1800" dirty="0"/>
              <a:t> into its own Departments table.</a:t>
            </a:r>
          </a:p>
          <a:p>
            <a:pPr marL="0" indent="0">
              <a:buNone/>
            </a:pPr>
            <a:endParaRPr lang="en-US" sz="3600" dirty="0"/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8193E1-DC1D-8603-613D-CA5A48117F88}"/>
              </a:ext>
            </a:extLst>
          </p:cNvPr>
          <p:cNvSpPr/>
          <p:nvPr/>
        </p:nvSpPr>
        <p:spPr>
          <a:xfrm>
            <a:off x="457200" y="2464149"/>
            <a:ext cx="7918704" cy="1508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latin typeface="Abadi Extra Light" panose="020B0204020104020204" pitchFamily="34" charset="0"/>
              </a:rPr>
              <a:t>Doctors(</a:t>
            </a:r>
            <a:r>
              <a:rPr lang="en-US" sz="1800" b="1" dirty="0" err="1">
                <a:latin typeface="Abadi Extra Light" panose="020B0204020104020204" pitchFamily="34" charset="0"/>
              </a:rPr>
              <a:t>DoctorID</a:t>
            </a:r>
            <a:r>
              <a:rPr lang="en-US" sz="1800" b="1" dirty="0">
                <a:latin typeface="Abadi Extra Light" panose="020B0204020104020204" pitchFamily="34" charset="0"/>
              </a:rPr>
              <a:t>, </a:t>
            </a:r>
            <a:r>
              <a:rPr lang="en-US" sz="1800" b="1" dirty="0" err="1">
                <a:latin typeface="Abadi Extra Light" panose="020B0204020104020204" pitchFamily="34" charset="0"/>
              </a:rPr>
              <a:t>FullName</a:t>
            </a:r>
            <a:r>
              <a:rPr lang="en-US" sz="1800" b="1" dirty="0">
                <a:latin typeface="Abadi Extra Light" panose="020B0204020104020204" pitchFamily="34" charset="0"/>
              </a:rPr>
              <a:t>, Specialty, </a:t>
            </a:r>
            <a:r>
              <a:rPr lang="en-US" sz="1800" b="1" dirty="0" err="1">
                <a:latin typeface="Abadi Extra Light" panose="020B0204020104020204" pitchFamily="34" charset="0"/>
              </a:rPr>
              <a:t>DepartmentName</a:t>
            </a:r>
            <a:r>
              <a:rPr lang="en-US" sz="1800" b="1" dirty="0">
                <a:latin typeface="Abadi Extra Light" panose="020B02040201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Abadi Extra Light" panose="020B0204020104020204" pitchFamily="34" charset="0"/>
              </a:rPr>
              <a:t>To</a:t>
            </a:r>
          </a:p>
          <a:p>
            <a:pPr marL="0" indent="0">
              <a:buNone/>
            </a:pPr>
            <a:r>
              <a:rPr lang="en-US" sz="1800" b="1" dirty="0">
                <a:latin typeface="Abadi Extra Light" panose="020B0204020104020204" pitchFamily="34" charset="0"/>
              </a:rPr>
              <a:t>Doctors(</a:t>
            </a:r>
            <a:r>
              <a:rPr lang="en-US" sz="1800" b="1" dirty="0" err="1">
                <a:latin typeface="Abadi Extra Light" panose="020B0204020104020204" pitchFamily="34" charset="0"/>
              </a:rPr>
              <a:t>DoctorID</a:t>
            </a:r>
            <a:r>
              <a:rPr lang="en-US" sz="1800" b="1" dirty="0">
                <a:latin typeface="Abadi Extra Light" panose="020B0204020104020204" pitchFamily="34" charset="0"/>
              </a:rPr>
              <a:t>, </a:t>
            </a:r>
            <a:r>
              <a:rPr lang="en-US" sz="1800" b="1" dirty="0" err="1">
                <a:latin typeface="Abadi Extra Light" panose="020B0204020104020204" pitchFamily="34" charset="0"/>
              </a:rPr>
              <a:t>FullName</a:t>
            </a:r>
            <a:r>
              <a:rPr lang="en-US" sz="1800" b="1" dirty="0">
                <a:latin typeface="Abadi Extra Light" panose="020B0204020104020204" pitchFamily="34" charset="0"/>
              </a:rPr>
              <a:t>, Specialty, </a:t>
            </a:r>
            <a:r>
              <a:rPr lang="en-US" sz="1800" b="1" dirty="0" err="1">
                <a:latin typeface="Abadi Extra Light" panose="020B0204020104020204" pitchFamily="34" charset="0"/>
              </a:rPr>
              <a:t>DepartmentID</a:t>
            </a:r>
            <a:r>
              <a:rPr lang="en-US" sz="1800" b="1" dirty="0">
                <a:latin typeface="Abadi Extra Light" panose="020B02040201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Abadi Extra Light" panose="020B0204020104020204" pitchFamily="34" charset="0"/>
              </a:rPr>
              <a:t>Departments(</a:t>
            </a:r>
            <a:r>
              <a:rPr lang="en-US" sz="1800" b="1" dirty="0" err="1">
                <a:latin typeface="Abadi Extra Light" panose="020B0204020104020204" pitchFamily="34" charset="0"/>
              </a:rPr>
              <a:t>DepartmentID</a:t>
            </a:r>
            <a:r>
              <a:rPr lang="en-US" sz="1800" b="1" dirty="0">
                <a:latin typeface="Abadi Extra Light" panose="020B0204020104020204" pitchFamily="34" charset="0"/>
              </a:rPr>
              <a:t>, </a:t>
            </a:r>
            <a:r>
              <a:rPr lang="en-US" sz="1800" b="1" dirty="0" err="1">
                <a:latin typeface="Abadi Extra Light" panose="020B0204020104020204" pitchFamily="34" charset="0"/>
              </a:rPr>
              <a:t>DepartmentName</a:t>
            </a:r>
            <a:r>
              <a:rPr lang="en-US" sz="1800" b="1" dirty="0">
                <a:latin typeface="Abadi Extra Light" panose="020B02040201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069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ankDiagram_Page1.png"/>
          <p:cNvPicPr>
            <a:picLocks noChangeAspect="1"/>
          </p:cNvPicPr>
          <p:nvPr/>
        </p:nvPicPr>
        <p:blipFill>
          <a:blip r:embed="rId2"/>
          <a:srcRect l="5411" t="5224" r="13177" b="15011"/>
          <a:stretch/>
        </p:blipFill>
        <p:spPr>
          <a:xfrm>
            <a:off x="372233" y="0"/>
            <a:ext cx="839953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0E4D9594-B130-8E00-07A9-A0BFD700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0"/>
            <a:ext cx="1472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E493-F9AF-5B69-F324-DCC87E73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6F1B-DAD2-A838-7179-E5983364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   Hospitals manage large volumes of patient, doctor, and treatment data, often leading to errors, delays, and inefficiencies when handled manually.</a:t>
            </a:r>
          </a:p>
          <a:p>
            <a:pPr marL="0" indent="0">
              <a:buNone/>
            </a:pPr>
            <a:r>
              <a:rPr lang="en-US" dirty="0"/>
              <a:t>       This project aims to build a centralized database system that ensures accurate, secure, and real-time management of healthcare data. </a:t>
            </a:r>
          </a:p>
          <a:p>
            <a:pPr marL="0" indent="0">
              <a:buNone/>
            </a:pPr>
            <a:r>
              <a:rPr lang="en-US" dirty="0"/>
              <a:t>	It streamlines operations like appointments, prescriptions, and billing while maintaining data integrity and accountability through triggers and role-based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63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374B-BBC0-24B3-63FD-5489C885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Assumptions Made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8ABB2A-65C2-8E78-35A1-BC66897FB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872" y="1200917"/>
            <a:ext cx="856792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patient can have multiple appointments and multiple medical records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doctor may treat many patients and be responsible for multiple prescriptions.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authorized users (e.g., admin, clerk, nurse) will interact with the system via a front-end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roles are managed externally (outside this schema, by views) and passed into the database for auditing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UpdatedBy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current hospital staff (doctors in the Doctors table) can create or update medical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Departments are fixed and centrally managed; new departments are rarely added.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prescription is linked to one medication per medical record entry (1:1:1).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database assumes no concurrency control at this level (handled by the application layer).</a:t>
            </a:r>
          </a:p>
        </p:txBody>
      </p:sp>
    </p:spTree>
    <p:extLst>
      <p:ext uri="{BB962C8B-B14F-4D97-AF65-F5344CB8AC3E}">
        <p14:creationId xmlns:p14="http://schemas.microsoft.com/office/powerpoint/2010/main" val="26554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Database Tables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/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Entity S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et 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1. Patients</a:t>
            </a:r>
          </a:p>
          <a:p>
            <a:pPr marL="0" indent="0">
              <a:buNone/>
            </a:pPr>
            <a:r>
              <a:rPr dirty="0"/>
              <a:t>2. Departments</a:t>
            </a:r>
          </a:p>
          <a:p>
            <a:pPr marL="0" indent="0">
              <a:buNone/>
            </a:pPr>
            <a:r>
              <a:rPr dirty="0"/>
              <a:t>3. Doctors</a:t>
            </a:r>
          </a:p>
          <a:p>
            <a:pPr marL="0" indent="0">
              <a:buNone/>
            </a:pPr>
            <a:r>
              <a:rPr dirty="0"/>
              <a:t>4. Appointments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dirty="0" err="1"/>
              <a:t>MedicalRecords</a:t>
            </a:r>
            <a:endParaRPr dirty="0"/>
          </a:p>
          <a:p>
            <a:pPr marL="0" indent="0">
              <a:buNone/>
            </a:pPr>
            <a:r>
              <a:rPr dirty="0"/>
              <a:t>6. Medications</a:t>
            </a:r>
          </a:p>
          <a:p>
            <a:pPr marL="0" indent="0">
              <a:buNone/>
            </a:pPr>
            <a:r>
              <a:rPr dirty="0"/>
              <a:t>7. Prescriptions</a:t>
            </a:r>
          </a:p>
          <a:p>
            <a:pPr marL="0" indent="0">
              <a:buNone/>
            </a:pPr>
            <a:r>
              <a:rPr dirty="0"/>
              <a:t>8. Billing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trg_check_dob</a:t>
            </a:r>
            <a:r>
              <a:rPr dirty="0"/>
              <a:t> - Ensures DOB is not in future</a:t>
            </a:r>
          </a:p>
          <a:p>
            <a:r>
              <a:rPr dirty="0" err="1"/>
              <a:t>trg_check_appointment_date</a:t>
            </a:r>
            <a:r>
              <a:rPr dirty="0"/>
              <a:t> - Prevents past appointments</a:t>
            </a:r>
            <a:endParaRPr lang="en-IN" dirty="0"/>
          </a:p>
          <a:p>
            <a:r>
              <a:rPr lang="en-US" sz="3200" b="0" dirty="0" err="1">
                <a:solidFill>
                  <a:srgbClr val="000000"/>
                </a:solidFill>
                <a:effectLst/>
              </a:rPr>
              <a:t>trg_patients_</a:t>
            </a:r>
            <a:r>
              <a:rPr lang="en-US" sz="3200" dirty="0" err="1">
                <a:solidFill>
                  <a:srgbClr val="000000"/>
                </a:solidFill>
              </a:rPr>
              <a:t>usercheck</a:t>
            </a:r>
            <a:r>
              <a:rPr lang="en-IN" sz="3200" dirty="0">
                <a:solidFill>
                  <a:srgbClr val="000000"/>
                </a:solidFill>
              </a:rPr>
              <a:t> – Automatically Sets User And Update Time.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8556-28C8-45F9-D024-C9E74369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9362"/>
            <a:ext cx="8229600" cy="5879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-- 1. Patients Table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 (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DOB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Gender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(Gender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ContactNumber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ContactNumber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LastUpdated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CURRENT_TIMESTAMP,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Trigger to validate DOB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trg_check_dob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EACH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:NEW.DOB &gt;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RAISE_APPLICATION_ERROR(-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'DOB cannot be in the future.'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-- 2. Departments Table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Departments (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'Cardiology'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'Neurology'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4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Pediatrics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4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Orthopedics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'Oncology'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'Emergency'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)),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HeadDoctorID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LastUpdated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CURRENT_TIMESTAMP,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3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98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54C7-99DE-B667-9506-23FFECE78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872"/>
            <a:ext cx="8229600" cy="63825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-- 3. Doctors Table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 (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Specialty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Phone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(Phone)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Departments(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LastUpdated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CURRENT_TIMESTAMP,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4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-- 4. Appointments Table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 (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AppointmentDate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'Scheduled'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'Cancelled'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Patients(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Doctors(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LastUpdated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CURRENT_TIMESTAMP,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Trigger to validate Appointment Date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trg_check_appointment_date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Appointments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EACH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NEW.AppointmentDate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TRUNC(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RAISE_APPLICATION_ERROR(-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'Appointment date cannot be in the past.'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1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AE86-7155-07E4-CC5B-4445ACC2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I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-- 5. </a:t>
            </a:r>
            <a:r>
              <a:rPr lang="en-IN" sz="4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Table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Diagnosis CLOB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Patients(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Doctors(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DoctorID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LastUpdated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CURRENT_TIMESTAMP,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-- 6. Medications Table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Medications (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MedicationID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MedicationName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LastUpdated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CURRENT_TIMESTAMP,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-- 7. Prescriptions Table</a:t>
            </a:r>
            <a:endParaRPr lang="en-IN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Prescriptions (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PrescriptionID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MedicationID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MedicalRecords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MedicationID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Medications(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MedicationID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LastUpdated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CURRENT_TIMESTAMP,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-- 8. Billing Table</a:t>
            </a:r>
            <a:endParaRPr lang="en-IN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Billing (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Amount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(Amount &gt;= </a:t>
            </a:r>
            <a:r>
              <a:rPr lang="en-IN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BillingDate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PaymentStatus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PaymentStatus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'Paid'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'Cancelled'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Patients(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PatientID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LastUpdated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CURRENT_TIMESTAMP,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UpdatedBy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8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2901</Words>
  <Application>Microsoft Office PowerPoint</Application>
  <PresentationFormat>On-screen Show (4:3)</PresentationFormat>
  <Paragraphs>324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 Extra Light</vt:lpstr>
      <vt:lpstr>Aharoni</vt:lpstr>
      <vt:lpstr>Arial</vt:lpstr>
      <vt:lpstr>Calibri</vt:lpstr>
      <vt:lpstr>Consolas</vt:lpstr>
      <vt:lpstr>Office Theme</vt:lpstr>
      <vt:lpstr>Healthcare Database System</vt:lpstr>
      <vt:lpstr>Contents</vt:lpstr>
      <vt:lpstr>Problem Statement</vt:lpstr>
      <vt:lpstr>Assumptions Made</vt:lpstr>
      <vt:lpstr>Database Tables / Entity Set </vt:lpstr>
      <vt:lpstr>Basic Triggers</vt:lpstr>
      <vt:lpstr>PowerPoint Presentation</vt:lpstr>
      <vt:lpstr>PowerPoint Presentation</vt:lpstr>
      <vt:lpstr>PowerPoint Presentation</vt:lpstr>
      <vt:lpstr>Initial INSERTs</vt:lpstr>
      <vt:lpstr>PowerPoint Presentation</vt:lpstr>
      <vt:lpstr>PowerPoint Presentation</vt:lpstr>
      <vt:lpstr>Based on USER</vt:lpstr>
      <vt:lpstr>CRUD Operations</vt:lpstr>
      <vt:lpstr>PowerPoint Presentation</vt:lpstr>
      <vt:lpstr>PowerPoint Presentation</vt:lpstr>
      <vt:lpstr>Analytical Queries</vt:lpstr>
      <vt:lpstr>PowerPoint Presentation</vt:lpstr>
      <vt:lpstr>PowerPoint Presentation</vt:lpstr>
      <vt:lpstr>Normalization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krish vanza</dc:creator>
  <cp:keywords/>
  <dc:description>generated using python-pptx</dc:description>
  <cp:lastModifiedBy>krish vanza</cp:lastModifiedBy>
  <cp:revision>6</cp:revision>
  <dcterms:created xsi:type="dcterms:W3CDTF">2013-01-27T09:14:16Z</dcterms:created>
  <dcterms:modified xsi:type="dcterms:W3CDTF">2025-05-24T12:11:02Z</dcterms:modified>
  <cp:category/>
</cp:coreProperties>
</file>