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10" r:id="rId3"/>
    <p:sldId id="427" r:id="rId4"/>
    <p:sldId id="449" r:id="rId5"/>
    <p:sldId id="428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63" r:id="rId16"/>
    <p:sldId id="459" r:id="rId17"/>
    <p:sldId id="460" r:id="rId18"/>
    <p:sldId id="461" r:id="rId19"/>
    <p:sldId id="462" r:id="rId20"/>
    <p:sldId id="464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7FEDC-EC9A-415E-84BA-12FA2B83447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B6C66-DCE4-4A81-933C-090FF9E0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A46F-FF84-4638-BB9C-4B89D8B89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D4FAE-F604-4A0E-BA80-B805E631B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98D5-C694-4DF1-BAF1-0DA695B7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43EB-48AA-4FC9-9902-A6ED26FEDB18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3A0C5-2AEC-417C-9B5C-9AB78635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0DC25-120B-4AFF-919E-18C096E1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0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33F-D2B8-4502-9066-AF4CAE9F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AC5A4-926D-4D75-81B3-89126FF47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46F73-BFEA-4A9F-A956-61D253B6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08D3-124F-4B60-A812-39BD19789DEA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9E58-8B4E-4E01-BF07-044429DF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1D36-B660-47CF-93AD-F15267BE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73878-BB27-417C-A528-C1A193FB1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34C2F-C655-4857-B71C-F9D8DBAF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4C3EE-50D2-4282-83D7-2665A8F7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1A62-BC15-429D-BE15-1E7E594D391E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C5112-1D2C-480D-87AD-9E4E1ECD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B5541-4517-48A2-82F5-FBE60A90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3D59-EA37-44A3-AB4F-7D577E85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A250-FBB3-4800-9B3D-4A0B2AEF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5D5C7-1B9B-4CE0-A6A3-F661A578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3B80-A522-4266-919F-0860898C539F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9E7E1-29DE-43E6-A8FB-64255922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1A34A-79A3-48EF-9B38-A2474A27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8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7DAC-9618-4C7B-A455-68DBB416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7B4F1-A721-4A12-9E2A-E8D6D9AB0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D8D00-EDFB-4F0D-A4E9-F93D1FC3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1349-B0D8-41FF-8ADC-A92296E32A2D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F534A-265C-4588-A06B-60A56A16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0B3AE-E2EB-472E-BC7D-9EB283A6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5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13F9-690D-417D-A06A-CEC6FDCD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9A32-82B9-46A8-A0A9-4DDB8FF21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3B2A1-D9AA-4D4D-8FA6-F211B2EBE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69D74-D90B-4D1A-A892-E112E46A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45D3-BCE8-4FB6-8F1C-484431A8695A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E32FC-510E-4E2E-9831-A7FF0A12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B7A08-9699-410E-B57F-92138A80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5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7622-602A-42AC-9590-CE1D4248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3D924-743D-481A-A218-47DAC8330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A3D28-0CCE-4171-BB49-F384D485F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D81F4-8C49-43DA-95CB-E298FFC05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8D8C6-F2BC-4A83-8C24-33D891991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F4CE3-E8EA-43DE-B7EA-56F387F2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5CDF-0526-4692-8024-7F3D151E958D}" type="datetime1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3B569-3224-4C6A-AF0E-2DC8DA51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49B94-141E-41E3-9ABB-5D8F23DA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7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4186-65DD-4828-AE5C-0516CA85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7831A-C10E-4BD9-B695-080128AF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AC02-6EA6-41AA-87F9-B952493FBDD0}" type="datetime1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E64EB-19CD-4224-9BBE-883415AD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0163D-F9AB-4959-A000-8F03A36D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3889D-7B54-4980-ACE9-A17388AA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B811-94AF-4A2B-A936-A62F597BAC92}" type="datetime1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78820-B5B7-41B7-A7D0-C6DDE089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3E768-F026-44A3-A353-BDC329C3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ADE5-14FB-4A6A-82F8-81B3C362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B343-866D-435E-B00E-E6CCEE492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7BE0F-8E7A-4BAD-9801-336BD5D78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0D707-256B-44D4-AF9D-797055B1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067F-939C-4EDE-9526-DAEDB02E0C65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D2F60-8E3B-4B56-9E0B-67AFD9A8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5E56E-C24F-4AFE-BE5B-7541372E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7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8BDA-E849-46F7-8DAA-C6EB0EAE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4FB3C-0FAC-4FED-980F-EABCFF871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761BE-8E80-4294-8C2D-3BCC9D1A4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33A7C-CA6A-464E-94D1-714EFA5C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460A-448C-43B5-B36B-2A4CBAB10432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666F2-6552-418F-B5B9-5CF922A5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62B79-E953-4C9C-8E6F-9451FADA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D1195-EFC1-4D90-8744-00E459E4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E9FA0-1CF9-452C-8F3A-3C733F03D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7BE2-C7FE-4CD7-8B73-858EF9E63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8B83-D448-4D52-9AF1-9AF8D5D9A605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C853-65CA-49E2-8FCD-A46074311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www.Shyamsir.com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58BF1-E7BC-475C-B053-A89E381A4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9E3D-FFC2-4F8E-AA00-5D3624F23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hyamsir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hyamsir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F5879E-AED5-4BAB-AEAE-951523E24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www.Shyamsir.com</a:t>
            </a:r>
            <a:endParaRPr lang="en-US" sz="3200" dirty="0"/>
          </a:p>
          <a:p>
            <a:r>
              <a:rPr lang="en-US" sz="3200" dirty="0"/>
              <a:t>78 74 39 11 91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568F6-E5D3-4BBB-A0CE-407DC131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97542-427B-4B0C-80B1-F432F1AE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52" y="23813"/>
            <a:ext cx="1629789" cy="1655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429718-0D56-4829-832A-A34A68890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7430" y="23813"/>
            <a:ext cx="1653017" cy="1576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0604B3-E6C5-4C70-8A4B-902FF70CE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197" y="901390"/>
            <a:ext cx="2019048" cy="2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2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243E4-AEAB-4D34-879E-41C2B519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57AF3-750E-4D2E-A021-A639CE06185C}"/>
              </a:ext>
            </a:extLst>
          </p:cNvPr>
          <p:cNvSpPr txBox="1"/>
          <p:nvPr/>
        </p:nvSpPr>
        <p:spPr>
          <a:xfrm>
            <a:off x="606288" y="276192"/>
            <a:ext cx="8354832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4400" b="1" dirty="0">
                <a:solidFill>
                  <a:srgbClr val="00B176"/>
                </a:solidFill>
                <a:latin typeface="Podkova"/>
              </a:rPr>
              <a:t>Dictionary #7</a:t>
            </a:r>
            <a:endParaRPr lang="en-US" sz="4400" b="1" dirty="0">
              <a:solidFill>
                <a:srgbClr val="00B176"/>
              </a:solidFill>
              <a:latin typeface="Podk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786766-E5D7-4C0B-A533-BF409413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50042"/>
            <a:ext cx="1629789" cy="1655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C07DC4-E043-4F31-A844-9450D1A17185}"/>
              </a:ext>
            </a:extLst>
          </p:cNvPr>
          <p:cNvSpPr txBox="1"/>
          <p:nvPr/>
        </p:nvSpPr>
        <p:spPr>
          <a:xfrm>
            <a:off x="606288" y="1358812"/>
            <a:ext cx="95713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/>
            <a:r>
              <a:rPr lang="en-US" sz="3200" dirty="0"/>
              <a:t>students={1:"Ram", 22:"Jayul", 3:"Rahul",44:"Anjali",50:"Riya",12:"Hiral",33:"Karan"}</a:t>
            </a:r>
          </a:p>
          <a:p>
            <a:pPr marL="45720"/>
            <a:endParaRPr lang="en-US" sz="3200" dirty="0"/>
          </a:p>
          <a:p>
            <a:pPr marL="45720"/>
            <a:r>
              <a:rPr lang="en-US" sz="3200" dirty="0"/>
              <a:t>for key in students:</a:t>
            </a:r>
          </a:p>
          <a:p>
            <a:pPr marL="45720"/>
            <a:r>
              <a:rPr lang="en-US" sz="3200" dirty="0"/>
              <a:t>    print(key)</a:t>
            </a:r>
          </a:p>
        </p:txBody>
      </p:sp>
    </p:spTree>
    <p:extLst>
      <p:ext uri="{BB962C8B-B14F-4D97-AF65-F5344CB8AC3E}">
        <p14:creationId xmlns:p14="http://schemas.microsoft.com/office/powerpoint/2010/main" val="24129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243E4-AEAB-4D34-879E-41C2B519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57AF3-750E-4D2E-A021-A639CE06185C}"/>
              </a:ext>
            </a:extLst>
          </p:cNvPr>
          <p:cNvSpPr txBox="1"/>
          <p:nvPr/>
        </p:nvSpPr>
        <p:spPr>
          <a:xfrm>
            <a:off x="606288" y="276192"/>
            <a:ext cx="8354832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4400" b="1" dirty="0">
                <a:solidFill>
                  <a:srgbClr val="00B176"/>
                </a:solidFill>
                <a:latin typeface="Podkova"/>
              </a:rPr>
              <a:t>Dictionary #8</a:t>
            </a:r>
            <a:endParaRPr lang="en-US" sz="4400" b="1" dirty="0">
              <a:solidFill>
                <a:srgbClr val="00B176"/>
              </a:solidFill>
              <a:latin typeface="Podk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786766-E5D7-4C0B-A533-BF409413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50042"/>
            <a:ext cx="1629789" cy="1655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C07DC4-E043-4F31-A844-9450D1A17185}"/>
              </a:ext>
            </a:extLst>
          </p:cNvPr>
          <p:cNvSpPr txBox="1"/>
          <p:nvPr/>
        </p:nvSpPr>
        <p:spPr>
          <a:xfrm>
            <a:off x="606288" y="1358812"/>
            <a:ext cx="95713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3200" dirty="0"/>
              <a:t>students={1:"Ram", 22:"Jayul", 3:"Rahul",44:"Anjali",50:"Riya",12:"Hiral",33:"Karan"}</a:t>
            </a:r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r>
              <a:rPr lang="en-US" sz="3200" dirty="0"/>
              <a:t>for key in students:</a:t>
            </a:r>
          </a:p>
          <a:p>
            <a:pPr marL="45720" indent="0">
              <a:buNone/>
            </a:pPr>
            <a:r>
              <a:rPr lang="en-US" sz="3200" dirty="0"/>
              <a:t>    print(students[key])</a:t>
            </a:r>
          </a:p>
        </p:txBody>
      </p:sp>
    </p:spTree>
    <p:extLst>
      <p:ext uri="{BB962C8B-B14F-4D97-AF65-F5344CB8AC3E}">
        <p14:creationId xmlns:p14="http://schemas.microsoft.com/office/powerpoint/2010/main" val="95845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243E4-AEAB-4D34-879E-41C2B519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57AF3-750E-4D2E-A021-A639CE06185C}"/>
              </a:ext>
            </a:extLst>
          </p:cNvPr>
          <p:cNvSpPr txBox="1"/>
          <p:nvPr/>
        </p:nvSpPr>
        <p:spPr>
          <a:xfrm>
            <a:off x="606288" y="276192"/>
            <a:ext cx="8354832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4400" b="1" dirty="0">
                <a:solidFill>
                  <a:srgbClr val="00B176"/>
                </a:solidFill>
                <a:latin typeface="Podkova"/>
              </a:rPr>
              <a:t>Dictionary #9</a:t>
            </a:r>
            <a:endParaRPr lang="en-US" sz="4400" b="1" dirty="0">
              <a:solidFill>
                <a:srgbClr val="00B176"/>
              </a:solidFill>
              <a:latin typeface="Podk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786766-E5D7-4C0B-A533-BF409413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50042"/>
            <a:ext cx="1629789" cy="1655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C07DC4-E043-4F31-A844-9450D1A17185}"/>
              </a:ext>
            </a:extLst>
          </p:cNvPr>
          <p:cNvSpPr txBox="1"/>
          <p:nvPr/>
        </p:nvSpPr>
        <p:spPr>
          <a:xfrm>
            <a:off x="606288" y="1358812"/>
            <a:ext cx="95713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/>
            <a:r>
              <a:rPr lang="en-US" sz="3200" dirty="0"/>
              <a:t>students={1:"Ram", 22:"Jayul", 3:"Rahul",44:"Anjali",50:"Riya",12:"Hiral",33:"Karan"}</a:t>
            </a:r>
          </a:p>
          <a:p>
            <a:pPr marL="45720"/>
            <a:endParaRPr lang="en-US" sz="3200" dirty="0"/>
          </a:p>
          <a:p>
            <a:pPr marL="45720"/>
            <a:r>
              <a:rPr lang="en-US" sz="3200" dirty="0"/>
              <a:t>for value in </a:t>
            </a:r>
            <a:r>
              <a:rPr lang="en-US" sz="3200" dirty="0" err="1"/>
              <a:t>students.values</a:t>
            </a:r>
            <a:r>
              <a:rPr lang="en-US" sz="3200" dirty="0"/>
              <a:t>():</a:t>
            </a:r>
          </a:p>
          <a:p>
            <a:pPr marL="45720"/>
            <a:r>
              <a:rPr lang="en-US" sz="3200" dirty="0"/>
              <a:t>    print(value)</a:t>
            </a:r>
          </a:p>
        </p:txBody>
      </p:sp>
    </p:spTree>
    <p:extLst>
      <p:ext uri="{BB962C8B-B14F-4D97-AF65-F5344CB8AC3E}">
        <p14:creationId xmlns:p14="http://schemas.microsoft.com/office/powerpoint/2010/main" val="146475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243E4-AEAB-4D34-879E-41C2B519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57AF3-750E-4D2E-A021-A639CE06185C}"/>
              </a:ext>
            </a:extLst>
          </p:cNvPr>
          <p:cNvSpPr txBox="1"/>
          <p:nvPr/>
        </p:nvSpPr>
        <p:spPr>
          <a:xfrm>
            <a:off x="606288" y="276192"/>
            <a:ext cx="8354832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4400" b="1" dirty="0">
                <a:solidFill>
                  <a:srgbClr val="00B176"/>
                </a:solidFill>
                <a:latin typeface="Podkova"/>
              </a:rPr>
              <a:t>Dictionary #10</a:t>
            </a:r>
            <a:endParaRPr lang="en-US" sz="4400" b="1" dirty="0">
              <a:solidFill>
                <a:srgbClr val="00B176"/>
              </a:solidFill>
              <a:latin typeface="Podk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786766-E5D7-4C0B-A533-BF409413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50042"/>
            <a:ext cx="1629789" cy="1655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C07DC4-E043-4F31-A844-9450D1A17185}"/>
              </a:ext>
            </a:extLst>
          </p:cNvPr>
          <p:cNvSpPr txBox="1"/>
          <p:nvPr/>
        </p:nvSpPr>
        <p:spPr>
          <a:xfrm>
            <a:off x="606288" y="1358812"/>
            <a:ext cx="957138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3200" dirty="0"/>
              <a:t>students={1:"Ram", 22:"Jayul", 3:"Rahul",44:"Anjali",50:"Riya",12:"Hiral",33:"Karan"}</a:t>
            </a:r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r>
              <a:rPr lang="en-US" sz="3200" dirty="0"/>
              <a:t>keys = </a:t>
            </a:r>
            <a:r>
              <a:rPr lang="en-US" sz="3200" dirty="0" err="1"/>
              <a:t>students.keys</a:t>
            </a:r>
            <a:r>
              <a:rPr lang="en-US" sz="3200" dirty="0"/>
              <a:t>()</a:t>
            </a:r>
          </a:p>
          <a:p>
            <a:pPr marL="45720" indent="0">
              <a:buNone/>
            </a:pPr>
            <a:r>
              <a:rPr lang="en-US" sz="3200" dirty="0"/>
              <a:t>values = </a:t>
            </a:r>
            <a:r>
              <a:rPr lang="en-US" sz="3200" dirty="0" err="1"/>
              <a:t>students.values</a:t>
            </a:r>
            <a:r>
              <a:rPr lang="en-US" sz="3200" dirty="0"/>
              <a:t>()</a:t>
            </a:r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r>
              <a:rPr lang="en-US" sz="3200" dirty="0"/>
              <a:t>print(keys)</a:t>
            </a:r>
          </a:p>
          <a:p>
            <a:pPr marL="45720" indent="0">
              <a:buNone/>
            </a:pPr>
            <a:r>
              <a:rPr lang="en-US" sz="3200" dirty="0"/>
              <a:t>print(values)</a:t>
            </a:r>
          </a:p>
        </p:txBody>
      </p:sp>
    </p:spTree>
    <p:extLst>
      <p:ext uri="{BB962C8B-B14F-4D97-AF65-F5344CB8AC3E}">
        <p14:creationId xmlns:p14="http://schemas.microsoft.com/office/powerpoint/2010/main" val="297621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243E4-AEAB-4D34-879E-41C2B519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57AF3-750E-4D2E-A021-A639CE06185C}"/>
              </a:ext>
            </a:extLst>
          </p:cNvPr>
          <p:cNvSpPr txBox="1"/>
          <p:nvPr/>
        </p:nvSpPr>
        <p:spPr>
          <a:xfrm>
            <a:off x="606288" y="276192"/>
            <a:ext cx="8354832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4400" b="1" dirty="0">
                <a:solidFill>
                  <a:srgbClr val="00B176"/>
                </a:solidFill>
                <a:latin typeface="Podkova"/>
              </a:rPr>
              <a:t>Dictionary #11</a:t>
            </a:r>
            <a:endParaRPr lang="en-US" sz="4400" b="1" dirty="0">
              <a:solidFill>
                <a:srgbClr val="00B176"/>
              </a:solidFill>
              <a:latin typeface="Podk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786766-E5D7-4C0B-A533-BF409413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50042"/>
            <a:ext cx="1629789" cy="1655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C07DC4-E043-4F31-A844-9450D1A17185}"/>
              </a:ext>
            </a:extLst>
          </p:cNvPr>
          <p:cNvSpPr txBox="1"/>
          <p:nvPr/>
        </p:nvSpPr>
        <p:spPr>
          <a:xfrm>
            <a:off x="606288" y="1358812"/>
            <a:ext cx="957138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3200" dirty="0"/>
              <a:t>students={1:"Ram", 22:"Jayul", 3:"Rahul",44:"Anjali",50:"Riya",12:"Hiral",33:"Karan"}</a:t>
            </a:r>
          </a:p>
          <a:p>
            <a:pPr marL="45720" indent="0">
              <a:buNone/>
            </a:pPr>
            <a:r>
              <a:rPr lang="en-US" sz="3200" b="1" dirty="0" err="1"/>
              <a:t>students.pop</a:t>
            </a:r>
            <a:r>
              <a:rPr lang="en-US" sz="3200" b="1" dirty="0"/>
              <a:t>(22)</a:t>
            </a:r>
          </a:p>
          <a:p>
            <a:pPr marL="45720" indent="0">
              <a:buNone/>
            </a:pPr>
            <a:r>
              <a:rPr lang="en-US" sz="3200" dirty="0"/>
              <a:t>print(students)</a:t>
            </a:r>
          </a:p>
          <a:p>
            <a:pPr marL="45720" indent="0">
              <a:buNone/>
            </a:pPr>
            <a:r>
              <a:rPr lang="en-US" sz="3200" b="1" dirty="0" err="1"/>
              <a:t>students.popitem</a:t>
            </a:r>
            <a:r>
              <a:rPr lang="en-US" sz="3200" b="1" dirty="0"/>
              <a:t>()</a:t>
            </a:r>
          </a:p>
          <a:p>
            <a:pPr marL="45720" indent="0">
              <a:buNone/>
            </a:pPr>
            <a:r>
              <a:rPr lang="en-US" sz="3200" dirty="0"/>
              <a:t>print(students)</a:t>
            </a:r>
          </a:p>
          <a:p>
            <a:pPr marL="45720" indent="0">
              <a:buNone/>
            </a:pPr>
            <a:r>
              <a:rPr lang="en-US" sz="3200" b="1" dirty="0"/>
              <a:t>del students[44]</a:t>
            </a:r>
          </a:p>
          <a:p>
            <a:pPr marL="45720" indent="0">
              <a:buNone/>
            </a:pPr>
            <a:r>
              <a:rPr lang="en-US" sz="3200" dirty="0"/>
              <a:t>print(students)</a:t>
            </a:r>
          </a:p>
          <a:p>
            <a:pPr marL="45720" indent="0">
              <a:buNone/>
            </a:pPr>
            <a:r>
              <a:rPr lang="en-US" sz="3200" b="1" dirty="0" err="1"/>
              <a:t>students.clear</a:t>
            </a:r>
            <a:r>
              <a:rPr lang="en-US" sz="3200" b="1" dirty="0"/>
              <a:t>()</a:t>
            </a:r>
          </a:p>
          <a:p>
            <a:pPr marL="45720" indent="0">
              <a:buNone/>
            </a:pPr>
            <a:r>
              <a:rPr lang="en-US" sz="3200" dirty="0"/>
              <a:t>print(students)</a:t>
            </a:r>
          </a:p>
        </p:txBody>
      </p:sp>
    </p:spTree>
    <p:extLst>
      <p:ext uri="{BB962C8B-B14F-4D97-AF65-F5344CB8AC3E}">
        <p14:creationId xmlns:p14="http://schemas.microsoft.com/office/powerpoint/2010/main" val="353001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243E4-AEAB-4D34-879E-41C2B519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57AF3-750E-4D2E-A021-A639CE06185C}"/>
              </a:ext>
            </a:extLst>
          </p:cNvPr>
          <p:cNvSpPr txBox="1"/>
          <p:nvPr/>
        </p:nvSpPr>
        <p:spPr>
          <a:xfrm>
            <a:off x="606288" y="276192"/>
            <a:ext cx="8354832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4400" b="1" dirty="0">
                <a:solidFill>
                  <a:srgbClr val="00B176"/>
                </a:solidFill>
                <a:latin typeface="Podkova"/>
              </a:rPr>
              <a:t>Exercise</a:t>
            </a:r>
            <a:endParaRPr lang="en-US" sz="4400" b="1" dirty="0">
              <a:solidFill>
                <a:srgbClr val="00B176"/>
              </a:solidFill>
              <a:latin typeface="Podk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786766-E5D7-4C0B-A533-BF409413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50042"/>
            <a:ext cx="1629789" cy="16557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EE5159-F775-4803-8980-974A939E7B14}"/>
              </a:ext>
            </a:extLst>
          </p:cNvPr>
          <p:cNvSpPr txBox="1"/>
          <p:nvPr/>
        </p:nvSpPr>
        <p:spPr>
          <a:xfrm>
            <a:off x="606288" y="1624904"/>
            <a:ext cx="100352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students={11:"rahul",33:"manav",45:"mansi",70:"neha",36:"riya",5:"aadesh",7:"kiran",22:"dev",11:"param",17:"aadi",19:"diya"}</a:t>
            </a:r>
          </a:p>
        </p:txBody>
      </p:sp>
    </p:spTree>
    <p:extLst>
      <p:ext uri="{BB962C8B-B14F-4D97-AF65-F5344CB8AC3E}">
        <p14:creationId xmlns:p14="http://schemas.microsoft.com/office/powerpoint/2010/main" val="429230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243E4-AEAB-4D34-879E-41C2B519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57AF3-750E-4D2E-A021-A639CE06185C}"/>
              </a:ext>
            </a:extLst>
          </p:cNvPr>
          <p:cNvSpPr txBox="1"/>
          <p:nvPr/>
        </p:nvSpPr>
        <p:spPr>
          <a:xfrm>
            <a:off x="606288" y="276192"/>
            <a:ext cx="8354832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4400" b="1" dirty="0">
                <a:solidFill>
                  <a:srgbClr val="00B176"/>
                </a:solidFill>
                <a:latin typeface="Podkova"/>
              </a:rPr>
              <a:t>Dictionary #12 Delete</a:t>
            </a:r>
            <a:endParaRPr lang="en-US" sz="4400" b="1" dirty="0">
              <a:solidFill>
                <a:srgbClr val="00B176"/>
              </a:solidFill>
              <a:latin typeface="Podk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786766-E5D7-4C0B-A533-BF409413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50042"/>
            <a:ext cx="1629789" cy="1655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C07DC4-E043-4F31-A844-9450D1A17185}"/>
              </a:ext>
            </a:extLst>
          </p:cNvPr>
          <p:cNvSpPr txBox="1"/>
          <p:nvPr/>
        </p:nvSpPr>
        <p:spPr>
          <a:xfrm>
            <a:off x="606288" y="1358812"/>
            <a:ext cx="957138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3200" dirty="0"/>
              <a:t>students={1:"Ram", 22:"Jayul", 3:"Rahul",44:"Anjali",50:"Riya",12:"Hiral",33:"Karan"}</a:t>
            </a:r>
          </a:p>
          <a:p>
            <a:pPr marL="45720" indent="0">
              <a:buNone/>
            </a:pPr>
            <a:r>
              <a:rPr lang="en-US" sz="3200" b="1" dirty="0" err="1"/>
              <a:t>students.pop</a:t>
            </a:r>
            <a:r>
              <a:rPr lang="en-US" sz="3200" b="1" dirty="0"/>
              <a:t>(22)</a:t>
            </a:r>
          </a:p>
          <a:p>
            <a:pPr marL="45720" indent="0">
              <a:buNone/>
            </a:pPr>
            <a:r>
              <a:rPr lang="en-US" sz="3200" dirty="0"/>
              <a:t>print(students)</a:t>
            </a:r>
          </a:p>
          <a:p>
            <a:pPr marL="45720" indent="0">
              <a:buNone/>
            </a:pPr>
            <a:r>
              <a:rPr lang="en-US" sz="3200" b="1" dirty="0" err="1"/>
              <a:t>students.popitem</a:t>
            </a:r>
            <a:r>
              <a:rPr lang="en-US" sz="3200" b="1" dirty="0"/>
              <a:t>()</a:t>
            </a:r>
          </a:p>
          <a:p>
            <a:pPr marL="45720" indent="0">
              <a:buNone/>
            </a:pPr>
            <a:r>
              <a:rPr lang="en-US" sz="3200" dirty="0"/>
              <a:t>print(students)</a:t>
            </a:r>
          </a:p>
          <a:p>
            <a:pPr marL="45720" indent="0">
              <a:buNone/>
            </a:pPr>
            <a:r>
              <a:rPr lang="en-US" sz="3200" b="1" dirty="0"/>
              <a:t>del students[44]</a:t>
            </a:r>
          </a:p>
          <a:p>
            <a:pPr marL="45720" indent="0">
              <a:buNone/>
            </a:pPr>
            <a:r>
              <a:rPr lang="en-US" sz="3200" dirty="0"/>
              <a:t>print(students)</a:t>
            </a:r>
          </a:p>
          <a:p>
            <a:pPr marL="45720" indent="0">
              <a:buNone/>
            </a:pPr>
            <a:r>
              <a:rPr lang="en-US" sz="3200" b="1" dirty="0" err="1"/>
              <a:t>students.clear</a:t>
            </a:r>
            <a:r>
              <a:rPr lang="en-US" sz="3200" b="1" dirty="0"/>
              <a:t>()</a:t>
            </a:r>
          </a:p>
          <a:p>
            <a:pPr marL="45720" indent="0">
              <a:buNone/>
            </a:pPr>
            <a:r>
              <a:rPr lang="en-US" sz="3200" dirty="0"/>
              <a:t>print(students)</a:t>
            </a:r>
          </a:p>
        </p:txBody>
      </p:sp>
    </p:spTree>
    <p:extLst>
      <p:ext uri="{BB962C8B-B14F-4D97-AF65-F5344CB8AC3E}">
        <p14:creationId xmlns:p14="http://schemas.microsoft.com/office/powerpoint/2010/main" val="399003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243E4-AEAB-4D34-879E-41C2B519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57AF3-750E-4D2E-A021-A639CE06185C}"/>
              </a:ext>
            </a:extLst>
          </p:cNvPr>
          <p:cNvSpPr txBox="1"/>
          <p:nvPr/>
        </p:nvSpPr>
        <p:spPr>
          <a:xfrm>
            <a:off x="606288" y="276192"/>
            <a:ext cx="8354832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4400" b="1" dirty="0">
                <a:solidFill>
                  <a:srgbClr val="00B176"/>
                </a:solidFill>
                <a:latin typeface="Podkova"/>
              </a:rPr>
              <a:t>Dictionary #13  How to Add?</a:t>
            </a:r>
            <a:endParaRPr lang="en-US" sz="4400" b="1" dirty="0">
              <a:solidFill>
                <a:srgbClr val="00B176"/>
              </a:solidFill>
              <a:latin typeface="Podk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786766-E5D7-4C0B-A533-BF409413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50042"/>
            <a:ext cx="1629789" cy="1655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C07DC4-E043-4F31-A844-9450D1A17185}"/>
              </a:ext>
            </a:extLst>
          </p:cNvPr>
          <p:cNvSpPr txBox="1"/>
          <p:nvPr/>
        </p:nvSpPr>
        <p:spPr>
          <a:xfrm>
            <a:off x="606288" y="1358812"/>
            <a:ext cx="95713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3600" dirty="0"/>
              <a:t>students={1:"Ram", 22:"Jayul", 3:"Rahul",44:"Anjali",50:"Riya"}</a:t>
            </a:r>
          </a:p>
          <a:p>
            <a:pPr marL="45720" indent="0">
              <a:buNone/>
            </a:pPr>
            <a:r>
              <a:rPr lang="en-US" sz="3600" dirty="0"/>
              <a:t>print(students)</a:t>
            </a:r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r>
              <a:rPr lang="en-US" sz="3600" b="1" dirty="0"/>
              <a:t>students[33]="</a:t>
            </a:r>
            <a:r>
              <a:rPr lang="en-US" sz="3600" b="1" dirty="0" err="1"/>
              <a:t>Hiral</a:t>
            </a:r>
            <a:r>
              <a:rPr lang="en-US" sz="3600" b="1" dirty="0"/>
              <a:t>"</a:t>
            </a:r>
          </a:p>
          <a:p>
            <a:pPr marL="45720" indent="0">
              <a:buNone/>
            </a:pPr>
            <a:r>
              <a:rPr lang="en-US" sz="3600" dirty="0"/>
              <a:t>print(students)</a:t>
            </a:r>
          </a:p>
        </p:txBody>
      </p:sp>
    </p:spTree>
    <p:extLst>
      <p:ext uri="{BB962C8B-B14F-4D97-AF65-F5344CB8AC3E}">
        <p14:creationId xmlns:p14="http://schemas.microsoft.com/office/powerpoint/2010/main" val="168946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243E4-AEAB-4D34-879E-41C2B519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57AF3-750E-4D2E-A021-A639CE06185C}"/>
              </a:ext>
            </a:extLst>
          </p:cNvPr>
          <p:cNvSpPr txBox="1"/>
          <p:nvPr/>
        </p:nvSpPr>
        <p:spPr>
          <a:xfrm>
            <a:off x="606288" y="276192"/>
            <a:ext cx="8354832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4400" b="1" dirty="0">
                <a:solidFill>
                  <a:srgbClr val="00B176"/>
                </a:solidFill>
                <a:latin typeface="Podkova"/>
              </a:rPr>
              <a:t>Dictionary #13  How to Add?</a:t>
            </a:r>
            <a:endParaRPr lang="en-US" sz="4400" b="1" dirty="0">
              <a:solidFill>
                <a:srgbClr val="00B176"/>
              </a:solidFill>
              <a:latin typeface="Podk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786766-E5D7-4C0B-A533-BF409413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50042"/>
            <a:ext cx="1629789" cy="1655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C07DC4-E043-4F31-A844-9450D1A17185}"/>
              </a:ext>
            </a:extLst>
          </p:cNvPr>
          <p:cNvSpPr txBox="1"/>
          <p:nvPr/>
        </p:nvSpPr>
        <p:spPr>
          <a:xfrm>
            <a:off x="606288" y="1358812"/>
            <a:ext cx="95713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3600" b="1" dirty="0" err="1"/>
              <a:t>students.setdefault</a:t>
            </a:r>
            <a:r>
              <a:rPr lang="en-US" sz="3600" b="1" dirty="0"/>
              <a:t>(101,"Sita")</a:t>
            </a:r>
          </a:p>
          <a:p>
            <a:pPr marL="45720" indent="0">
              <a:buNone/>
            </a:pPr>
            <a:r>
              <a:rPr lang="en-US" sz="3600" dirty="0"/>
              <a:t>print(students)</a:t>
            </a:r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r>
              <a:rPr lang="en-US" sz="3600" b="1" dirty="0" err="1"/>
              <a:t>students.setdefault</a:t>
            </a:r>
            <a:r>
              <a:rPr lang="en-US" sz="3600" b="1" dirty="0"/>
              <a:t>(102,"")</a:t>
            </a:r>
          </a:p>
          <a:p>
            <a:pPr marL="45720" indent="0">
              <a:buNone/>
            </a:pPr>
            <a:r>
              <a:rPr lang="en-US" sz="3600" b="1" dirty="0"/>
              <a:t>students[102]="</a:t>
            </a:r>
            <a:r>
              <a:rPr lang="en-US" sz="3600" b="1" dirty="0" err="1"/>
              <a:t>Ravan</a:t>
            </a:r>
            <a:r>
              <a:rPr lang="en-US" sz="3600" b="1" dirty="0"/>
              <a:t>"</a:t>
            </a:r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r>
              <a:rPr lang="en-US" sz="3600" dirty="0"/>
              <a:t>print(students)</a:t>
            </a:r>
          </a:p>
        </p:txBody>
      </p:sp>
    </p:spTree>
    <p:extLst>
      <p:ext uri="{BB962C8B-B14F-4D97-AF65-F5344CB8AC3E}">
        <p14:creationId xmlns:p14="http://schemas.microsoft.com/office/powerpoint/2010/main" val="205791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243E4-AEAB-4D34-879E-41C2B519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57AF3-750E-4D2E-A021-A639CE06185C}"/>
              </a:ext>
            </a:extLst>
          </p:cNvPr>
          <p:cNvSpPr txBox="1"/>
          <p:nvPr/>
        </p:nvSpPr>
        <p:spPr>
          <a:xfrm>
            <a:off x="606288" y="276192"/>
            <a:ext cx="8354832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4400" b="1" dirty="0">
                <a:solidFill>
                  <a:srgbClr val="00B176"/>
                </a:solidFill>
                <a:latin typeface="Podkova"/>
              </a:rPr>
              <a:t>Dictionary #14  How to Merge?</a:t>
            </a:r>
            <a:endParaRPr lang="en-US" sz="4400" b="1" dirty="0">
              <a:solidFill>
                <a:srgbClr val="00B176"/>
              </a:solidFill>
              <a:latin typeface="Podk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786766-E5D7-4C0B-A533-BF409413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50042"/>
            <a:ext cx="1629789" cy="1655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C07DC4-E043-4F31-A844-9450D1A17185}"/>
              </a:ext>
            </a:extLst>
          </p:cNvPr>
          <p:cNvSpPr txBox="1"/>
          <p:nvPr/>
        </p:nvSpPr>
        <p:spPr>
          <a:xfrm>
            <a:off x="606288" y="1358812"/>
            <a:ext cx="95713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3200" dirty="0"/>
              <a:t>cubes={1: 1, 2: 8, 3: 27}</a:t>
            </a:r>
          </a:p>
          <a:p>
            <a:pPr marL="45720" indent="0">
              <a:buNone/>
            </a:pPr>
            <a:r>
              <a:rPr lang="en-US" sz="3200" dirty="0"/>
              <a:t>cubes1={4:64, 5:125}</a:t>
            </a:r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r>
              <a:rPr lang="en-US" sz="3200" b="1" dirty="0" err="1"/>
              <a:t>cubes.update</a:t>
            </a:r>
            <a:r>
              <a:rPr lang="en-US" sz="3200" b="1" dirty="0"/>
              <a:t>(cubes1)</a:t>
            </a:r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r>
              <a:rPr lang="en-US" sz="3200" dirty="0"/>
              <a:t>print(cubes)</a:t>
            </a:r>
          </a:p>
        </p:txBody>
      </p:sp>
    </p:spTree>
    <p:extLst>
      <p:ext uri="{BB962C8B-B14F-4D97-AF65-F5344CB8AC3E}">
        <p14:creationId xmlns:p14="http://schemas.microsoft.com/office/powerpoint/2010/main" val="89093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7804-0B15-4872-93AF-603BEEDC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84448-FA0C-4BFC-8054-284AFD61C997}"/>
              </a:ext>
            </a:extLst>
          </p:cNvPr>
          <p:cNvSpPr txBox="1"/>
          <p:nvPr/>
        </p:nvSpPr>
        <p:spPr>
          <a:xfrm>
            <a:off x="606288" y="276192"/>
            <a:ext cx="60960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00B176"/>
                </a:solidFill>
                <a:latin typeface="Podkova"/>
                <a:ea typeface="+mj-ea"/>
                <a:cs typeface="+mj-cs"/>
              </a:rPr>
              <a:t>Dictionary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89E2F-59A5-49E2-AEA8-D1337A3C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397" y="145127"/>
            <a:ext cx="858620" cy="8327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F8B0CD-650B-3E45-B72D-B8F6A32A0025}"/>
              </a:ext>
            </a:extLst>
          </p:cNvPr>
          <p:cNvSpPr/>
          <p:nvPr/>
        </p:nvSpPr>
        <p:spPr>
          <a:xfrm>
            <a:off x="605322" y="1187215"/>
            <a:ext cx="1055267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Dictionaries are in curly brackets.</a:t>
            </a:r>
          </a:p>
          <a:p>
            <a:endParaRPr lang="en-US" sz="3200" dirty="0"/>
          </a:p>
          <a:p>
            <a:r>
              <a:rPr lang="en-US" sz="3200" dirty="0"/>
              <a:t> Key-value pairs are separated by commas and keys and values are separated by colons.</a:t>
            </a:r>
          </a:p>
          <a:p>
            <a:endParaRPr lang="en-US" sz="3200" dirty="0"/>
          </a:p>
          <a:p>
            <a:r>
              <a:rPr lang="en-US" sz="4400" dirty="0"/>
              <a:t>{key1:value1, key2:value2, key3:value3}</a:t>
            </a:r>
          </a:p>
        </p:txBody>
      </p:sp>
    </p:spTree>
    <p:extLst>
      <p:ext uri="{BB962C8B-B14F-4D97-AF65-F5344CB8AC3E}">
        <p14:creationId xmlns:p14="http://schemas.microsoft.com/office/powerpoint/2010/main" val="2344249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243E4-AEAB-4D34-879E-41C2B519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57AF3-750E-4D2E-A021-A639CE06185C}"/>
              </a:ext>
            </a:extLst>
          </p:cNvPr>
          <p:cNvSpPr txBox="1"/>
          <p:nvPr/>
        </p:nvSpPr>
        <p:spPr>
          <a:xfrm>
            <a:off x="606288" y="276192"/>
            <a:ext cx="8354832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4400" b="1" dirty="0">
                <a:solidFill>
                  <a:srgbClr val="00B176"/>
                </a:solidFill>
                <a:latin typeface="Podkova"/>
              </a:rPr>
              <a:t>Exercise</a:t>
            </a:r>
            <a:endParaRPr lang="en-US" sz="4400" b="1" dirty="0">
              <a:solidFill>
                <a:srgbClr val="00B176"/>
              </a:solidFill>
              <a:latin typeface="Podk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786766-E5D7-4C0B-A533-BF409413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50042"/>
            <a:ext cx="1629789" cy="1655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C07DC4-E043-4F31-A844-9450D1A17185}"/>
              </a:ext>
            </a:extLst>
          </p:cNvPr>
          <p:cNvSpPr txBox="1"/>
          <p:nvPr/>
        </p:nvSpPr>
        <p:spPr>
          <a:xfrm>
            <a:off x="606288" y="1358812"/>
            <a:ext cx="957138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0070" indent="-514350">
              <a:buFont typeface="+mj-lt"/>
              <a:buAutoNum type="arabicPeriod"/>
            </a:pPr>
            <a:r>
              <a:rPr lang="en-US" sz="3200" dirty="0"/>
              <a:t>Display Total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/>
              <a:t>Display Pass / Fail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/>
              <a:t>Display only Pass students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/>
              <a:t>Display Pass/Fail along with count of pass and fail students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/>
              <a:t>Enter no and display record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/>
              <a:t>Enter name and display record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/>
              <a:t>Give Choice 1 for pass ,2 for fail ,3 for both</a:t>
            </a:r>
          </a:p>
        </p:txBody>
      </p:sp>
    </p:spTree>
    <p:extLst>
      <p:ext uri="{BB962C8B-B14F-4D97-AF65-F5344CB8AC3E}">
        <p14:creationId xmlns:p14="http://schemas.microsoft.com/office/powerpoint/2010/main" val="49492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0185-5445-4805-8086-1F9E9A25E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B176"/>
                </a:solidFill>
                <a:latin typeface="Podkova"/>
              </a:rPr>
              <a:t>Any Question?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5879E-AED5-4BAB-AEAE-951523E24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www.Shyamsir.com</a:t>
            </a:r>
            <a:endParaRPr lang="en-US" sz="3200" dirty="0"/>
          </a:p>
          <a:p>
            <a:r>
              <a:rPr lang="en-US" sz="3200" dirty="0"/>
              <a:t>78 74 39 11 91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568F6-E5D3-4BBB-A0CE-407DC131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www.Shyamsir.com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97542-427B-4B0C-80B1-F432F1AE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52" y="23813"/>
            <a:ext cx="1629789" cy="1655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429718-0D56-4829-832A-A34A68890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7430" y="23813"/>
            <a:ext cx="1653017" cy="15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5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243E4-AEAB-4D34-879E-41C2B519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57AF3-750E-4D2E-A021-A639CE06185C}"/>
              </a:ext>
            </a:extLst>
          </p:cNvPr>
          <p:cNvSpPr txBox="1"/>
          <p:nvPr/>
        </p:nvSpPr>
        <p:spPr>
          <a:xfrm>
            <a:off x="606288" y="276192"/>
            <a:ext cx="8354832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4400" b="1" dirty="0">
                <a:solidFill>
                  <a:srgbClr val="00B176"/>
                </a:solidFill>
                <a:latin typeface="Podkova"/>
              </a:rPr>
              <a:t>List – Each </a:t>
            </a:r>
            <a:endParaRPr lang="en-US" sz="4400" b="1" dirty="0">
              <a:solidFill>
                <a:srgbClr val="00B176"/>
              </a:solidFill>
              <a:latin typeface="Podk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786766-E5D7-4C0B-A533-BF409413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50042"/>
            <a:ext cx="1629789" cy="16557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30F772-8A21-4599-AE0F-267A820A0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88" y="2383225"/>
            <a:ext cx="10809022" cy="31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1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243E4-AEAB-4D34-879E-41C2B519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57AF3-750E-4D2E-A021-A639CE06185C}"/>
              </a:ext>
            </a:extLst>
          </p:cNvPr>
          <p:cNvSpPr txBox="1"/>
          <p:nvPr/>
        </p:nvSpPr>
        <p:spPr>
          <a:xfrm>
            <a:off x="606288" y="276192"/>
            <a:ext cx="8354832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4400" b="1" dirty="0">
                <a:solidFill>
                  <a:srgbClr val="00B176"/>
                </a:solidFill>
                <a:latin typeface="Podkova"/>
              </a:rPr>
              <a:t>Dictionary</a:t>
            </a:r>
            <a:endParaRPr lang="en-US" sz="4400" b="1" dirty="0">
              <a:solidFill>
                <a:srgbClr val="00B176"/>
              </a:solidFill>
              <a:latin typeface="Podk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786766-E5D7-4C0B-A533-BF409413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50042"/>
            <a:ext cx="1629789" cy="1655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78B9C2-69C2-4D8D-B23A-AD4D97FF9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33" y="1805804"/>
            <a:ext cx="8845579" cy="366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243E4-AEAB-4D34-879E-41C2B519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57AF3-750E-4D2E-A021-A639CE06185C}"/>
              </a:ext>
            </a:extLst>
          </p:cNvPr>
          <p:cNvSpPr txBox="1"/>
          <p:nvPr/>
        </p:nvSpPr>
        <p:spPr>
          <a:xfrm>
            <a:off x="606288" y="276192"/>
            <a:ext cx="8354832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4400" b="1" dirty="0">
                <a:solidFill>
                  <a:srgbClr val="00B176"/>
                </a:solidFill>
                <a:latin typeface="Podkova"/>
              </a:rPr>
              <a:t>Dictionary #1</a:t>
            </a:r>
            <a:endParaRPr lang="en-US" sz="4400" b="1" dirty="0">
              <a:solidFill>
                <a:srgbClr val="00B176"/>
              </a:solidFill>
              <a:latin typeface="Podk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786766-E5D7-4C0B-A533-BF409413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50042"/>
            <a:ext cx="1629789" cy="1655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C07DC4-E043-4F31-A844-9450D1A17185}"/>
              </a:ext>
            </a:extLst>
          </p:cNvPr>
          <p:cNvSpPr txBox="1"/>
          <p:nvPr/>
        </p:nvSpPr>
        <p:spPr>
          <a:xfrm>
            <a:off x="606288" y="1358812"/>
            <a:ext cx="957138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4000" dirty="0"/>
              <a:t>students={1:"Ram", 2:"Jayul", 3:"Rahul",4:"Anjali",5:"Riya"}</a:t>
            </a:r>
          </a:p>
          <a:p>
            <a:pPr marL="45720" indent="0">
              <a:buNone/>
            </a:pPr>
            <a:endParaRPr lang="en-US" sz="4000" dirty="0"/>
          </a:p>
          <a:p>
            <a:pPr marL="45720" indent="0">
              <a:buNone/>
            </a:pPr>
            <a:r>
              <a:rPr lang="en-US" sz="4000" dirty="0"/>
              <a:t>marks={1:22,2:33,3:16,4:39,5:45}</a:t>
            </a:r>
          </a:p>
          <a:p>
            <a:pPr marL="45720" indent="0">
              <a:buNone/>
            </a:pPr>
            <a:endParaRPr lang="en-US" sz="4000" dirty="0"/>
          </a:p>
          <a:p>
            <a:pPr marL="45720" indent="0">
              <a:buNone/>
            </a:pPr>
            <a:r>
              <a:rPr lang="en-US" sz="4000" dirty="0"/>
              <a:t>print(students)</a:t>
            </a:r>
          </a:p>
          <a:p>
            <a:pPr marL="45720" indent="0">
              <a:buNone/>
            </a:pPr>
            <a:r>
              <a:rPr lang="en-US" sz="4000" dirty="0"/>
              <a:t>print(marks)</a:t>
            </a:r>
          </a:p>
        </p:txBody>
      </p:sp>
    </p:spTree>
    <p:extLst>
      <p:ext uri="{BB962C8B-B14F-4D97-AF65-F5344CB8AC3E}">
        <p14:creationId xmlns:p14="http://schemas.microsoft.com/office/powerpoint/2010/main" val="304380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243E4-AEAB-4D34-879E-41C2B519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57AF3-750E-4D2E-A021-A639CE06185C}"/>
              </a:ext>
            </a:extLst>
          </p:cNvPr>
          <p:cNvSpPr txBox="1"/>
          <p:nvPr/>
        </p:nvSpPr>
        <p:spPr>
          <a:xfrm>
            <a:off x="606288" y="276192"/>
            <a:ext cx="8354832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4400" b="1" dirty="0">
                <a:solidFill>
                  <a:srgbClr val="00B176"/>
                </a:solidFill>
                <a:latin typeface="Podkova"/>
              </a:rPr>
              <a:t>Dictionary #2 Check if duplicate</a:t>
            </a:r>
            <a:endParaRPr lang="en-US" sz="4400" b="1" dirty="0">
              <a:solidFill>
                <a:srgbClr val="00B176"/>
              </a:solidFill>
              <a:latin typeface="Podk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786766-E5D7-4C0B-A533-BF409413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50042"/>
            <a:ext cx="1629789" cy="1655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C07DC4-E043-4F31-A844-9450D1A17185}"/>
              </a:ext>
            </a:extLst>
          </p:cNvPr>
          <p:cNvSpPr txBox="1"/>
          <p:nvPr/>
        </p:nvSpPr>
        <p:spPr>
          <a:xfrm>
            <a:off x="606288" y="1358812"/>
            <a:ext cx="95713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4000" dirty="0"/>
              <a:t>marks={1:22,2:33,3:16,</a:t>
            </a:r>
            <a:r>
              <a:rPr lang="en-US" sz="4000" dirty="0">
                <a:solidFill>
                  <a:srgbClr val="FF0000"/>
                </a:solidFill>
              </a:rPr>
              <a:t>4</a:t>
            </a:r>
            <a:r>
              <a:rPr lang="en-US" sz="4000" dirty="0"/>
              <a:t>:39,5:45,</a:t>
            </a:r>
            <a:r>
              <a:rPr lang="en-US" sz="4000" dirty="0">
                <a:solidFill>
                  <a:srgbClr val="FF0000"/>
                </a:solidFill>
              </a:rPr>
              <a:t>4</a:t>
            </a:r>
            <a:r>
              <a:rPr lang="en-US" sz="4000" dirty="0"/>
              <a:t>:45,</a:t>
            </a:r>
            <a:r>
              <a:rPr lang="en-US" sz="4000" dirty="0">
                <a:solidFill>
                  <a:srgbClr val="FF0000"/>
                </a:solidFill>
              </a:rPr>
              <a:t> 4</a:t>
            </a:r>
            <a:r>
              <a:rPr lang="en-US" sz="4000" dirty="0"/>
              <a:t>:55}</a:t>
            </a:r>
          </a:p>
          <a:p>
            <a:pPr marL="45720" indent="0">
              <a:buNone/>
            </a:pPr>
            <a:endParaRPr lang="en-US" sz="4000" dirty="0"/>
          </a:p>
          <a:p>
            <a:pPr marL="45720" indent="0">
              <a:buNone/>
            </a:pPr>
            <a:r>
              <a:rPr lang="en-US" sz="4000" dirty="0"/>
              <a:t>print(marks)</a:t>
            </a:r>
          </a:p>
        </p:txBody>
      </p:sp>
    </p:spTree>
    <p:extLst>
      <p:ext uri="{BB962C8B-B14F-4D97-AF65-F5344CB8AC3E}">
        <p14:creationId xmlns:p14="http://schemas.microsoft.com/office/powerpoint/2010/main" val="312472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243E4-AEAB-4D34-879E-41C2B519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57AF3-750E-4D2E-A021-A639CE06185C}"/>
              </a:ext>
            </a:extLst>
          </p:cNvPr>
          <p:cNvSpPr txBox="1"/>
          <p:nvPr/>
        </p:nvSpPr>
        <p:spPr>
          <a:xfrm>
            <a:off x="606288" y="276192"/>
            <a:ext cx="8354832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4400" b="1" dirty="0">
                <a:solidFill>
                  <a:srgbClr val="00B176"/>
                </a:solidFill>
                <a:latin typeface="Podkova"/>
              </a:rPr>
              <a:t>Dictionary #3</a:t>
            </a:r>
            <a:endParaRPr lang="en-US" sz="4400" b="1" dirty="0">
              <a:solidFill>
                <a:srgbClr val="00B176"/>
              </a:solidFill>
              <a:latin typeface="Podk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786766-E5D7-4C0B-A533-BF409413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50042"/>
            <a:ext cx="1629789" cy="1655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C07DC4-E043-4F31-A844-9450D1A17185}"/>
              </a:ext>
            </a:extLst>
          </p:cNvPr>
          <p:cNvSpPr txBox="1"/>
          <p:nvPr/>
        </p:nvSpPr>
        <p:spPr>
          <a:xfrm>
            <a:off x="606288" y="1358812"/>
            <a:ext cx="957138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3200" dirty="0"/>
              <a:t>students={} </a:t>
            </a:r>
          </a:p>
          <a:p>
            <a:pPr marL="45720" indent="0">
              <a:buNone/>
            </a:pPr>
            <a:r>
              <a:rPr lang="en-US" sz="3200" dirty="0"/>
              <a:t>students[1]="Ram"</a:t>
            </a:r>
          </a:p>
          <a:p>
            <a:pPr marL="45720" indent="0">
              <a:buNone/>
            </a:pPr>
            <a:r>
              <a:rPr lang="en-US" sz="3200" dirty="0"/>
              <a:t>students[22]="</a:t>
            </a:r>
            <a:r>
              <a:rPr lang="en-US" sz="3200" dirty="0" err="1"/>
              <a:t>Jayul</a:t>
            </a:r>
            <a:r>
              <a:rPr lang="en-US" sz="3200" dirty="0"/>
              <a:t>"</a:t>
            </a:r>
          </a:p>
          <a:p>
            <a:pPr marL="45720" indent="0">
              <a:buNone/>
            </a:pPr>
            <a:r>
              <a:rPr lang="en-US" sz="3200" dirty="0"/>
              <a:t>students[3]="Rahul"</a:t>
            </a:r>
          </a:p>
          <a:p>
            <a:pPr marL="45720" indent="0">
              <a:buNone/>
            </a:pPr>
            <a:r>
              <a:rPr lang="en-US" sz="3200" dirty="0"/>
              <a:t>students[44]="Anjali"</a:t>
            </a:r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r>
              <a:rPr lang="en-US" sz="3200" dirty="0"/>
              <a:t>print(students)</a:t>
            </a:r>
          </a:p>
        </p:txBody>
      </p:sp>
    </p:spTree>
    <p:extLst>
      <p:ext uri="{BB962C8B-B14F-4D97-AF65-F5344CB8AC3E}">
        <p14:creationId xmlns:p14="http://schemas.microsoft.com/office/powerpoint/2010/main" val="364506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243E4-AEAB-4D34-879E-41C2B519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57AF3-750E-4D2E-A021-A639CE06185C}"/>
              </a:ext>
            </a:extLst>
          </p:cNvPr>
          <p:cNvSpPr txBox="1"/>
          <p:nvPr/>
        </p:nvSpPr>
        <p:spPr>
          <a:xfrm>
            <a:off x="606288" y="276192"/>
            <a:ext cx="8354832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4400" b="1" dirty="0">
                <a:solidFill>
                  <a:srgbClr val="00B176"/>
                </a:solidFill>
                <a:latin typeface="Podkova"/>
              </a:rPr>
              <a:t>Dictionary #4</a:t>
            </a:r>
            <a:endParaRPr lang="en-US" sz="4400" b="1" dirty="0">
              <a:solidFill>
                <a:srgbClr val="00B176"/>
              </a:solidFill>
              <a:latin typeface="Podk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786766-E5D7-4C0B-A533-BF409413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50042"/>
            <a:ext cx="1629789" cy="1655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C07DC4-E043-4F31-A844-9450D1A17185}"/>
              </a:ext>
            </a:extLst>
          </p:cNvPr>
          <p:cNvSpPr txBox="1"/>
          <p:nvPr/>
        </p:nvSpPr>
        <p:spPr>
          <a:xfrm>
            <a:off x="606288" y="1358812"/>
            <a:ext cx="941235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/>
            <a:r>
              <a:rPr lang="en-US" sz="3200" dirty="0"/>
              <a:t>students={1:"Ram", 22:"Jayul", 3:"Rahul",44:"Anjali",50:"Riya"}</a:t>
            </a:r>
          </a:p>
          <a:p>
            <a:pPr marL="45720"/>
            <a:endParaRPr lang="en-US" sz="3200" dirty="0"/>
          </a:p>
          <a:p>
            <a:pPr marL="45720"/>
            <a:r>
              <a:rPr lang="en-US" sz="3200" dirty="0"/>
              <a:t>print(students[22])</a:t>
            </a:r>
          </a:p>
          <a:p>
            <a:pPr marL="45720"/>
            <a:endParaRPr lang="en-US" sz="3200" dirty="0"/>
          </a:p>
          <a:p>
            <a:pPr marL="45720"/>
            <a:r>
              <a:rPr lang="en-US" sz="3200" dirty="0"/>
              <a:t>print(</a:t>
            </a:r>
            <a:r>
              <a:rPr lang="en-US" sz="3200" dirty="0" err="1"/>
              <a:t>students.get</a:t>
            </a:r>
            <a:r>
              <a:rPr lang="en-US" sz="3200" dirty="0"/>
              <a:t>(44))</a:t>
            </a:r>
          </a:p>
        </p:txBody>
      </p:sp>
    </p:spTree>
    <p:extLst>
      <p:ext uri="{BB962C8B-B14F-4D97-AF65-F5344CB8AC3E}">
        <p14:creationId xmlns:p14="http://schemas.microsoft.com/office/powerpoint/2010/main" val="176439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243E4-AEAB-4D34-879E-41C2B519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www.shyamsir.com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57AF3-750E-4D2E-A021-A639CE06185C}"/>
              </a:ext>
            </a:extLst>
          </p:cNvPr>
          <p:cNvSpPr txBox="1"/>
          <p:nvPr/>
        </p:nvSpPr>
        <p:spPr>
          <a:xfrm>
            <a:off x="606288" y="276192"/>
            <a:ext cx="8354832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4400" b="1" dirty="0">
                <a:solidFill>
                  <a:srgbClr val="00B176"/>
                </a:solidFill>
                <a:latin typeface="Podkova"/>
              </a:rPr>
              <a:t>Dictionary #6</a:t>
            </a:r>
            <a:endParaRPr lang="en-US" sz="4400" b="1" dirty="0">
              <a:solidFill>
                <a:srgbClr val="00B176"/>
              </a:solidFill>
              <a:latin typeface="Podkov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786766-E5D7-4C0B-A533-BF409413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440" y="150042"/>
            <a:ext cx="1629789" cy="1655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C07DC4-E043-4F31-A844-9450D1A17185}"/>
              </a:ext>
            </a:extLst>
          </p:cNvPr>
          <p:cNvSpPr txBox="1"/>
          <p:nvPr/>
        </p:nvSpPr>
        <p:spPr>
          <a:xfrm>
            <a:off x="606288" y="1358812"/>
            <a:ext cx="95713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3200" dirty="0"/>
              <a:t>students={1:"Ram", 22:"Jayul", 3:"Rahul",44:"Anjali",50:"Riya",12:"Hiral",33:"Karan"}</a:t>
            </a:r>
          </a:p>
          <a:p>
            <a:pPr marL="45720" indent="0">
              <a:buNone/>
            </a:pPr>
            <a:endParaRPr lang="en-US" sz="3200" dirty="0"/>
          </a:p>
          <a:p>
            <a:pPr marL="45720" indent="0">
              <a:buNone/>
            </a:pPr>
            <a:r>
              <a:rPr lang="en-US" sz="3200" dirty="0"/>
              <a:t>for </a:t>
            </a:r>
            <a:r>
              <a:rPr lang="en-US" sz="3200" dirty="0" err="1"/>
              <a:t>key,value</a:t>
            </a:r>
            <a:r>
              <a:rPr lang="en-US" sz="3200" dirty="0"/>
              <a:t> in </a:t>
            </a:r>
            <a:r>
              <a:rPr lang="en-US" sz="3200" dirty="0" err="1"/>
              <a:t>students.items</a:t>
            </a:r>
            <a:r>
              <a:rPr lang="en-US" sz="3200" dirty="0"/>
              <a:t>():</a:t>
            </a:r>
          </a:p>
          <a:p>
            <a:pPr marL="45720" indent="0">
              <a:buNone/>
            </a:pPr>
            <a:r>
              <a:rPr lang="en-US" sz="3200" dirty="0"/>
              <a:t>    print(</a:t>
            </a:r>
            <a:r>
              <a:rPr lang="en-US" sz="3200" dirty="0" err="1"/>
              <a:t>key,value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811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11052</TotalTime>
  <Words>873</Words>
  <Application>Microsoft Office PowerPoint</Application>
  <PresentationFormat>Widescreen</PresentationFormat>
  <Paragraphs>138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Podkova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shyam chawda</dc:creator>
  <cp:lastModifiedBy>shyam chawda</cp:lastModifiedBy>
  <cp:revision>1209</cp:revision>
  <dcterms:created xsi:type="dcterms:W3CDTF">2021-05-02T07:07:51Z</dcterms:created>
  <dcterms:modified xsi:type="dcterms:W3CDTF">2024-09-20T06:17:04Z</dcterms:modified>
</cp:coreProperties>
</file>