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68" r:id="rId2"/>
    <p:sldId id="267" r:id="rId3"/>
    <p:sldId id="271" r:id="rId4"/>
    <p:sldId id="273" r:id="rId5"/>
    <p:sldId id="272" r:id="rId6"/>
    <p:sldId id="280" r:id="rId7"/>
    <p:sldId id="281" r:id="rId8"/>
    <p:sldId id="274" r:id="rId9"/>
    <p:sldId id="275" r:id="rId10"/>
    <p:sldId id="282" r:id="rId11"/>
    <p:sldId id="292" r:id="rId12"/>
    <p:sldId id="283" r:id="rId13"/>
    <p:sldId id="285" r:id="rId14"/>
    <p:sldId id="284" r:id="rId15"/>
    <p:sldId id="287" r:id="rId16"/>
    <p:sldId id="288" r:id="rId17"/>
    <p:sldId id="289" r:id="rId18"/>
    <p:sldId id="278" r:id="rId19"/>
    <p:sldId id="291" r:id="rId20"/>
    <p:sldId id="279"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0332F5-4206-4074-BAA5-38F6A7687757}" v="5" dt="2023-10-09T03:55:50.302"/>
    <p1510:client id="{AAE8EAAC-135F-4E6D-902C-8A5C82A9B653}" v="11" dt="2023-10-08T18:06:38.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97" autoAdjust="0"/>
    <p:restoredTop sz="94660"/>
  </p:normalViewPr>
  <p:slideViewPr>
    <p:cSldViewPr>
      <p:cViewPr>
        <p:scale>
          <a:sx n="90" d="100"/>
          <a:sy n="90" d="100"/>
        </p:scale>
        <p:origin x="1046" y="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D0A97-892B-4729-850A-209870188228}" type="datetimeFigureOut">
              <a:rPr lang="en-IN" smtClean="0"/>
              <a:t>07-12-2023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D8EC47-0F17-461A-A52B-8501F4129F12}" type="slidenum">
              <a:rPr lang="en-IN" smtClean="0"/>
              <a:t>‹#›</a:t>
            </a:fld>
            <a:endParaRPr lang="en-IN"/>
          </a:p>
        </p:txBody>
      </p:sp>
    </p:spTree>
    <p:extLst>
      <p:ext uri="{BB962C8B-B14F-4D97-AF65-F5344CB8AC3E}">
        <p14:creationId xmlns:p14="http://schemas.microsoft.com/office/powerpoint/2010/main" val="2343209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D8EC47-0F17-461A-A52B-8501F4129F12}" type="slidenum">
              <a:rPr lang="en-IN" smtClean="0"/>
              <a:t>4</a:t>
            </a:fld>
            <a:endParaRPr lang="en-IN"/>
          </a:p>
        </p:txBody>
      </p:sp>
    </p:spTree>
    <p:extLst>
      <p:ext uri="{BB962C8B-B14F-4D97-AF65-F5344CB8AC3E}">
        <p14:creationId xmlns:p14="http://schemas.microsoft.com/office/powerpoint/2010/main" val="1836030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12/7/2023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12/7/2023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12/7/2023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wipe dir="r"/>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www.w3schools.com/w3css/defaulT.asp" TargetMode="External"/><Relationship Id="rId3" Type="http://schemas.openxmlformats.org/officeDocument/2006/relationships/hyperlink" Target="https://www.canva.com/resumes/templates/" TargetMode="External"/><Relationship Id="rId7" Type="http://schemas.openxmlformats.org/officeDocument/2006/relationships/hyperlink" Target="https://www2.deloitte.com/us/en/pages/careers/articles/cyber-jobs-deloitte.html" TargetMode="External"/><Relationship Id="rId2" Type="http://schemas.openxmlformats.org/officeDocument/2006/relationships/hyperlink" Target="https://fonts.google.com/" TargetMode="External"/><Relationship Id="rId1" Type="http://schemas.openxmlformats.org/officeDocument/2006/relationships/slideLayout" Target="../slideLayouts/slideLayout3.xml"/><Relationship Id="rId6" Type="http://schemas.openxmlformats.org/officeDocument/2006/relationships/hyperlink" Target="https://www.datacorp-traffic.com/" TargetMode="External"/><Relationship Id="rId5" Type="http://schemas.openxmlformats.org/officeDocument/2006/relationships/hyperlink" Target="https://www.freelancer.com/" TargetMode="External"/><Relationship Id="rId4" Type="http://schemas.openxmlformats.org/officeDocument/2006/relationships/hyperlink" Target="https://www.alliancetek.com/" TargetMode="External"/><Relationship Id="rId9" Type="http://schemas.openxmlformats.org/officeDocument/2006/relationships/hyperlink" Target="https://www.w3schools.com/html/"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643042" y="2857496"/>
            <a:ext cx="5112568" cy="2185214"/>
          </a:xfrm>
          <a:prstGeom prst="rect">
            <a:avLst/>
          </a:prstGeom>
          <a:solidFill>
            <a:schemeClr val="accent6">
              <a:lumMod val="60000"/>
              <a:lumOff val="40000"/>
            </a:schemeClr>
          </a:solidFill>
        </p:spPr>
        <p:txBody>
          <a:bodyPr wrap="square" rtlCol="0">
            <a:spAutoFit/>
          </a:bodyPr>
          <a:lstStyle/>
          <a:p>
            <a:pPr algn="ctr"/>
            <a:r>
              <a:rPr lang="en-US" sz="2000" b="1" dirty="0">
                <a:latin typeface="Times New Roman" pitchFamily="18" charset="0"/>
                <a:cs typeface="Times New Roman" pitchFamily="18" charset="0"/>
              </a:rPr>
              <a:t>Team Details:</a:t>
            </a:r>
          </a:p>
          <a:p>
            <a:pPr algn="ctr"/>
            <a:r>
              <a:rPr lang="en-IN" sz="2000" dirty="0">
                <a:solidFill>
                  <a:schemeClr val="accent2"/>
                </a:solidFill>
                <a:latin typeface="Times New Roman" pitchFamily="18" charset="0"/>
                <a:cs typeface="Times New Roman" pitchFamily="18" charset="0"/>
              </a:rPr>
              <a:t>KRISH</a:t>
            </a:r>
          </a:p>
          <a:p>
            <a:pPr algn="ctr"/>
            <a:r>
              <a:rPr lang="en-IN" sz="2000" dirty="0">
                <a:solidFill>
                  <a:schemeClr val="accent2"/>
                </a:solidFill>
                <a:latin typeface="Times New Roman" pitchFamily="18" charset="0"/>
                <a:cs typeface="Times New Roman" pitchFamily="18" charset="0"/>
              </a:rPr>
              <a:t>KRISHNA</a:t>
            </a:r>
          </a:p>
          <a:p>
            <a:pPr algn="ctr"/>
            <a:r>
              <a:rPr lang="en-IN" sz="2000" dirty="0">
                <a:solidFill>
                  <a:schemeClr val="accent2"/>
                </a:solidFill>
                <a:latin typeface="Times New Roman" pitchFamily="18" charset="0"/>
                <a:cs typeface="Times New Roman" pitchFamily="18" charset="0"/>
              </a:rPr>
              <a:t>KHYATI</a:t>
            </a:r>
            <a:endParaRPr lang="en-US" sz="2000" dirty="0">
              <a:solidFill>
                <a:schemeClr val="accent2"/>
              </a:solidFill>
              <a:latin typeface="Times New Roman" pitchFamily="18" charset="0"/>
              <a:cs typeface="Times New Roman" pitchFamily="18" charset="0"/>
            </a:endParaRPr>
          </a:p>
          <a:p>
            <a:pPr algn="ctr"/>
            <a:endParaRPr lang="en-US" dirty="0">
              <a:solidFill>
                <a:schemeClr val="bg1"/>
              </a:solidFill>
              <a:latin typeface="Times New Roman" pitchFamily="18" charset="0"/>
              <a:cs typeface="Times New Roman" pitchFamily="18" charset="0"/>
            </a:endParaRPr>
          </a:p>
          <a:p>
            <a:pPr algn="ctr"/>
            <a:r>
              <a:rPr lang="en-US" sz="2000" b="1" dirty="0">
                <a:latin typeface="Times New Roman" pitchFamily="18" charset="0"/>
                <a:cs typeface="Times New Roman" pitchFamily="18" charset="0"/>
              </a:rPr>
              <a:t>Faculty Coordinator:</a:t>
            </a:r>
            <a:endParaRPr lang="en-US" b="1" dirty="0">
              <a:solidFill>
                <a:schemeClr val="bg1"/>
              </a:solidFill>
              <a:latin typeface="Times New Roman" pitchFamily="18" charset="0"/>
              <a:cs typeface="Times New Roman" pitchFamily="18" charset="0"/>
            </a:endParaRPr>
          </a:p>
          <a:p>
            <a:pPr algn="ctr"/>
            <a:r>
              <a:rPr lang="en-IN" dirty="0">
                <a:solidFill>
                  <a:schemeClr val="accent2"/>
                </a:solidFill>
                <a:latin typeface="Times New Roman" pitchFamily="18" charset="0"/>
                <a:cs typeface="Times New Roman" pitchFamily="18" charset="0"/>
              </a:rPr>
              <a:t>DR. ADITI MOUDGIL</a:t>
            </a:r>
            <a:endParaRPr lang="en-US" dirty="0">
              <a:solidFill>
                <a:schemeClr val="accent2"/>
              </a:solidFill>
              <a:latin typeface="Times New Roman" pitchFamily="18" charset="0"/>
              <a:cs typeface="Times New Roman" pitchFamily="18" charset="0"/>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a:solidFill>
                  <a:srgbClr val="FF0000"/>
                </a:solidFill>
                <a:latin typeface="Times New Roman" pitchFamily="18" charset="0"/>
                <a:cs typeface="Times New Roman" pitchFamily="18" charset="0"/>
              </a:rPr>
              <a:t>Chitkara University Institute of Engineering and Technology, </a:t>
            </a:r>
          </a:p>
          <a:p>
            <a:pPr algn="ctr"/>
            <a:r>
              <a:rPr lang="en-US" sz="2000" b="1" dirty="0">
                <a:solidFill>
                  <a:srgbClr val="FF0000"/>
                </a:solidFill>
                <a:latin typeface="Times New Roman" pitchFamily="18" charset="0"/>
                <a:cs typeface="Times New Roman" pitchFamily="18" charset="0"/>
              </a:rPr>
              <a:t>Chitkara University, Punjab</a:t>
            </a:r>
          </a:p>
        </p:txBody>
      </p:sp>
    </p:spTree>
  </p:cSld>
  <p:clrMapOvr>
    <a:masterClrMapping/>
  </p:clrMapOvr>
  <p:transition advTm="4000">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251520" y="1124744"/>
            <a:ext cx="8136904" cy="769441"/>
          </a:xfrm>
          <a:prstGeom prst="rect">
            <a:avLst/>
          </a:prstGeom>
        </p:spPr>
        <p:txBody>
          <a:bodyPr wrap="square">
            <a:spAutoFit/>
          </a:bodyPr>
          <a:lstStyle/>
          <a:p>
            <a:r>
              <a:rPr lang="en-IN" sz="1200" b="1" dirty="0">
                <a:latin typeface="Times New Roman" pitchFamily="18" charset="0"/>
                <a:cs typeface="Times New Roman" pitchFamily="18" charset="0"/>
              </a:rPr>
              <a:t>The webpage view:</a:t>
            </a:r>
          </a:p>
          <a:p>
            <a:endParaRPr lang="en-US" sz="3200"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8F8C41B9-B328-538E-A9B3-A986ED2F8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94185"/>
            <a:ext cx="9144000" cy="4778806"/>
          </a:xfrm>
          <a:prstGeom prst="rect">
            <a:avLst/>
          </a:prstGeom>
        </p:spPr>
      </p:pic>
    </p:spTree>
  </p:cSld>
  <p:clrMapOvr>
    <a:masterClrMapping/>
  </p:clrMapOvr>
  <p:transition advTm="4000">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6FA9-605A-4D8D-D209-F3B176FA346D}"/>
              </a:ext>
            </a:extLst>
          </p:cNvPr>
          <p:cNvSpPr>
            <a:spLocks noGrp="1"/>
          </p:cNvSpPr>
          <p:nvPr>
            <p:ph type="title"/>
          </p:nvPr>
        </p:nvSpPr>
        <p:spPr/>
        <p:txBody>
          <a:bodyPr/>
          <a:lstStyle/>
          <a:p>
            <a:pPr algn="l"/>
            <a:r>
              <a:rPr lang="en-IN" dirty="0"/>
              <a:t>Project Highlights</a:t>
            </a:r>
          </a:p>
        </p:txBody>
      </p:sp>
      <p:sp>
        <p:nvSpPr>
          <p:cNvPr id="3" name="Content Placeholder 2">
            <a:extLst>
              <a:ext uri="{FF2B5EF4-FFF2-40B4-BE49-F238E27FC236}">
                <a16:creationId xmlns:a16="http://schemas.microsoft.com/office/drawing/2014/main" id="{62C60FE4-FC9B-53D1-E63C-5CCDE8D12436}"/>
              </a:ext>
            </a:extLst>
          </p:cNvPr>
          <p:cNvSpPr>
            <a:spLocks noGrp="1"/>
          </p:cNvSpPr>
          <p:nvPr>
            <p:ph idx="1"/>
          </p:nvPr>
        </p:nvSpPr>
        <p:spPr/>
        <p:txBody>
          <a:bodyPr/>
          <a:lstStyle/>
          <a:p>
            <a:r>
              <a:rPr lang="en-IN" sz="1600" b="1" dirty="0">
                <a:latin typeface="Times New Roman" pitchFamily="18" charset="0"/>
                <a:cs typeface="Times New Roman" pitchFamily="18" charset="0"/>
              </a:rPr>
              <a:t>The webpage view:</a:t>
            </a:r>
            <a:endParaRPr lang="en-IN" sz="1600" dirty="0"/>
          </a:p>
        </p:txBody>
      </p:sp>
      <p:pic>
        <p:nvPicPr>
          <p:cNvPr id="6" name="Picture 5">
            <a:extLst>
              <a:ext uri="{FF2B5EF4-FFF2-40B4-BE49-F238E27FC236}">
                <a16:creationId xmlns:a16="http://schemas.microsoft.com/office/drawing/2014/main" id="{43016A01-AD41-5CED-AC9D-532FA13094F8}"/>
              </a:ext>
            </a:extLst>
          </p:cNvPr>
          <p:cNvPicPr>
            <a:picLocks noChangeAspect="1"/>
          </p:cNvPicPr>
          <p:nvPr/>
        </p:nvPicPr>
        <p:blipFill>
          <a:blip r:embed="rId2"/>
          <a:stretch>
            <a:fillRect/>
          </a:stretch>
        </p:blipFill>
        <p:spPr>
          <a:xfrm>
            <a:off x="-2614" y="1916832"/>
            <a:ext cx="9144000" cy="4834234"/>
          </a:xfrm>
          <a:prstGeom prst="rect">
            <a:avLst/>
          </a:prstGeom>
        </p:spPr>
      </p:pic>
    </p:spTree>
    <p:extLst>
      <p:ext uri="{BB962C8B-B14F-4D97-AF65-F5344CB8AC3E}">
        <p14:creationId xmlns:p14="http://schemas.microsoft.com/office/powerpoint/2010/main" val="729426118"/>
      </p:ext>
    </p:extLst>
  </p:cSld>
  <p:clrMapOvr>
    <a:masterClrMapping/>
  </p:clrMapOvr>
  <p:transition advTm="4000">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769441"/>
          </a:xfrm>
          <a:prstGeom prst="rect">
            <a:avLst/>
          </a:prstGeom>
        </p:spPr>
        <p:txBody>
          <a:bodyPr wrap="square">
            <a:spAutoFit/>
          </a:bodyPr>
          <a:lstStyle/>
          <a:p>
            <a:r>
              <a:rPr lang="en-IN" sz="1200" b="1" dirty="0">
                <a:latin typeface="Times New Roman" pitchFamily="18" charset="0"/>
                <a:cs typeface="Times New Roman" pitchFamily="18" charset="0"/>
              </a:rPr>
              <a:t>The HTML Code:</a:t>
            </a:r>
          </a:p>
          <a:p>
            <a:endParaRPr lang="en-US" sz="32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60FFE694-4F5B-BAFC-D9FA-8F8B47BB6250}"/>
              </a:ext>
            </a:extLst>
          </p:cNvPr>
          <p:cNvPicPr>
            <a:picLocks noChangeAspect="1"/>
          </p:cNvPicPr>
          <p:nvPr/>
        </p:nvPicPr>
        <p:blipFill>
          <a:blip r:embed="rId2"/>
          <a:stretch>
            <a:fillRect/>
          </a:stretch>
        </p:blipFill>
        <p:spPr>
          <a:xfrm>
            <a:off x="6812" y="1700808"/>
            <a:ext cx="9137187" cy="4983596"/>
          </a:xfrm>
          <a:prstGeom prst="rect">
            <a:avLst/>
          </a:prstGeom>
        </p:spPr>
      </p:pic>
    </p:spTree>
  </p:cSld>
  <p:clrMapOvr>
    <a:masterClrMapping/>
  </p:clrMapOvr>
  <p:transition advTm="4000">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769441"/>
          </a:xfrm>
          <a:prstGeom prst="rect">
            <a:avLst/>
          </a:prstGeom>
        </p:spPr>
        <p:txBody>
          <a:bodyPr wrap="square">
            <a:spAutoFit/>
          </a:bodyPr>
          <a:lstStyle/>
          <a:p>
            <a:r>
              <a:rPr lang="en-IN" sz="1200" b="1" dirty="0">
                <a:latin typeface="Times New Roman" pitchFamily="18" charset="0"/>
                <a:cs typeface="Times New Roman" pitchFamily="18" charset="0"/>
              </a:rPr>
              <a:t>The HTML Code:</a:t>
            </a:r>
          </a:p>
          <a:p>
            <a:endParaRPr lang="en-US" sz="32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6DAF3B91-2AF5-3005-2E00-84A5FCDE09C9}"/>
              </a:ext>
            </a:extLst>
          </p:cNvPr>
          <p:cNvPicPr>
            <a:picLocks noChangeAspect="1"/>
          </p:cNvPicPr>
          <p:nvPr/>
        </p:nvPicPr>
        <p:blipFill>
          <a:blip r:embed="rId2"/>
          <a:stretch>
            <a:fillRect/>
          </a:stretch>
        </p:blipFill>
        <p:spPr>
          <a:xfrm>
            <a:off x="0" y="2132856"/>
            <a:ext cx="9144000" cy="4398761"/>
          </a:xfrm>
          <a:prstGeom prst="rect">
            <a:avLst/>
          </a:prstGeom>
        </p:spPr>
      </p:pic>
    </p:spTree>
  </p:cSld>
  <p:clrMapOvr>
    <a:masterClrMapping/>
  </p:clrMapOvr>
  <p:transition advTm="4000">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769441"/>
          </a:xfrm>
          <a:prstGeom prst="rect">
            <a:avLst/>
          </a:prstGeom>
        </p:spPr>
        <p:txBody>
          <a:bodyPr wrap="square">
            <a:spAutoFit/>
          </a:bodyPr>
          <a:lstStyle/>
          <a:p>
            <a:r>
              <a:rPr lang="en-IN" sz="1200" b="1" dirty="0">
                <a:latin typeface="Times New Roman" pitchFamily="18" charset="0"/>
                <a:cs typeface="Times New Roman" pitchFamily="18" charset="0"/>
              </a:rPr>
              <a:t>The CSS Code:</a:t>
            </a:r>
          </a:p>
          <a:p>
            <a:endParaRPr lang="en-US" sz="32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B8262E79-A5BB-E875-294E-61793F60E196}"/>
              </a:ext>
            </a:extLst>
          </p:cNvPr>
          <p:cNvPicPr>
            <a:picLocks noChangeAspect="1"/>
          </p:cNvPicPr>
          <p:nvPr/>
        </p:nvPicPr>
        <p:blipFill>
          <a:blip r:embed="rId2"/>
          <a:stretch>
            <a:fillRect/>
          </a:stretch>
        </p:blipFill>
        <p:spPr>
          <a:xfrm>
            <a:off x="0" y="1963836"/>
            <a:ext cx="9144000" cy="4781663"/>
          </a:xfrm>
          <a:prstGeom prst="rect">
            <a:avLst/>
          </a:prstGeom>
        </p:spPr>
      </p:pic>
    </p:spTree>
  </p:cSld>
  <p:clrMapOvr>
    <a:masterClrMapping/>
  </p:clrMapOvr>
  <p:transition advTm="4000">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769441"/>
          </a:xfrm>
          <a:prstGeom prst="rect">
            <a:avLst/>
          </a:prstGeom>
        </p:spPr>
        <p:txBody>
          <a:bodyPr wrap="square">
            <a:spAutoFit/>
          </a:bodyPr>
          <a:lstStyle/>
          <a:p>
            <a:r>
              <a:rPr lang="en-IN" sz="1200" b="1" dirty="0">
                <a:latin typeface="Times New Roman" pitchFamily="18" charset="0"/>
                <a:cs typeface="Times New Roman" pitchFamily="18" charset="0"/>
              </a:rPr>
              <a:t>The CSS Code:</a:t>
            </a:r>
          </a:p>
          <a:p>
            <a:endParaRPr lang="en-US" sz="32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B6B315A1-B4D7-E85E-8B80-DB4332B4F34D}"/>
              </a:ext>
            </a:extLst>
          </p:cNvPr>
          <p:cNvPicPr>
            <a:picLocks noChangeAspect="1"/>
          </p:cNvPicPr>
          <p:nvPr/>
        </p:nvPicPr>
        <p:blipFill>
          <a:blip r:embed="rId2"/>
          <a:stretch>
            <a:fillRect/>
          </a:stretch>
        </p:blipFill>
        <p:spPr>
          <a:xfrm>
            <a:off x="10774" y="1844824"/>
            <a:ext cx="9133225" cy="4718527"/>
          </a:xfrm>
          <a:prstGeom prst="rect">
            <a:avLst/>
          </a:prstGeom>
        </p:spPr>
      </p:pic>
    </p:spTree>
  </p:cSld>
  <p:clrMapOvr>
    <a:masterClrMapping/>
  </p:clrMapOvr>
  <p:transition advTm="4000">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769441"/>
          </a:xfrm>
          <a:prstGeom prst="rect">
            <a:avLst/>
          </a:prstGeom>
        </p:spPr>
        <p:txBody>
          <a:bodyPr wrap="square">
            <a:spAutoFit/>
          </a:bodyPr>
          <a:lstStyle/>
          <a:p>
            <a:r>
              <a:rPr lang="en-IN" sz="1200" b="1" dirty="0">
                <a:latin typeface="Times New Roman" pitchFamily="18" charset="0"/>
                <a:cs typeface="Times New Roman" pitchFamily="18" charset="0"/>
              </a:rPr>
              <a:t>The CSS Code:</a:t>
            </a:r>
          </a:p>
          <a:p>
            <a:endParaRPr lang="en-US" sz="32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62AF1969-AF88-17FC-5447-C1D79390031E}"/>
              </a:ext>
            </a:extLst>
          </p:cNvPr>
          <p:cNvPicPr>
            <a:picLocks noChangeAspect="1"/>
          </p:cNvPicPr>
          <p:nvPr/>
        </p:nvPicPr>
        <p:blipFill>
          <a:blip r:embed="rId2"/>
          <a:stretch>
            <a:fillRect/>
          </a:stretch>
        </p:blipFill>
        <p:spPr>
          <a:xfrm>
            <a:off x="0" y="1484784"/>
            <a:ext cx="9144000" cy="5216512"/>
          </a:xfrm>
          <a:prstGeom prst="rect">
            <a:avLst/>
          </a:prstGeom>
        </p:spPr>
      </p:pic>
    </p:spTree>
  </p:cSld>
  <p:clrMapOvr>
    <a:masterClrMapping/>
  </p:clrMapOvr>
  <p:transition advTm="4000">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769441"/>
          </a:xfrm>
          <a:prstGeom prst="rect">
            <a:avLst/>
          </a:prstGeom>
        </p:spPr>
        <p:txBody>
          <a:bodyPr wrap="square">
            <a:spAutoFit/>
          </a:bodyPr>
          <a:lstStyle/>
          <a:p>
            <a:r>
              <a:rPr lang="en-IN" sz="1200" b="1" dirty="0">
                <a:latin typeface="Times New Roman" pitchFamily="18" charset="0"/>
                <a:cs typeface="Times New Roman" pitchFamily="18" charset="0"/>
              </a:rPr>
              <a:t>The CSS Code:</a:t>
            </a:r>
          </a:p>
          <a:p>
            <a:endParaRPr lang="en-US" sz="32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A2EC8F03-13F4-9A96-9E40-99C427DCE06B}"/>
              </a:ext>
            </a:extLst>
          </p:cNvPr>
          <p:cNvPicPr>
            <a:picLocks noChangeAspect="1"/>
          </p:cNvPicPr>
          <p:nvPr/>
        </p:nvPicPr>
        <p:blipFill>
          <a:blip r:embed="rId2"/>
          <a:stretch>
            <a:fillRect/>
          </a:stretch>
        </p:blipFill>
        <p:spPr>
          <a:xfrm>
            <a:off x="0" y="1628800"/>
            <a:ext cx="9144000" cy="5094167"/>
          </a:xfrm>
          <a:prstGeom prst="rect">
            <a:avLst/>
          </a:prstGeom>
        </p:spPr>
      </p:pic>
    </p:spTree>
  </p:cSld>
  <p:clrMapOvr>
    <a:masterClrMapping/>
  </p:clrMapOvr>
  <p:transition advTm="4000">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251520" y="908720"/>
            <a:ext cx="8136904" cy="4462760"/>
          </a:xfrm>
          <a:prstGeom prst="rect">
            <a:avLst/>
          </a:prstGeom>
        </p:spPr>
        <p:txBody>
          <a:bodyPr wrap="square">
            <a:spAutoFit/>
          </a:bodyPr>
          <a:lstStyle/>
          <a:p>
            <a:r>
              <a:rPr lang="en-GB" dirty="0">
                <a:latin typeface="Times New Roman" pitchFamily="18" charset="0"/>
                <a:cs typeface="Times New Roman" pitchFamily="18" charset="0"/>
              </a:rPr>
              <a:t>Key Points from the Project:</a:t>
            </a:r>
          </a:p>
          <a:p>
            <a:pPr>
              <a:buFont typeface="Arial" pitchFamily="34" charset="0"/>
              <a:buChar char="•"/>
            </a:pPr>
            <a:endParaRPr lang="en-GB" sz="1400" dirty="0">
              <a:latin typeface="Times New Roman" pitchFamily="18" charset="0"/>
              <a:cs typeface="Times New Roman" pitchFamily="18" charset="0"/>
            </a:endParaRPr>
          </a:p>
          <a:p>
            <a:pPr>
              <a:buFont typeface="Arial" pitchFamily="34" charset="0"/>
              <a:buChar char="•"/>
            </a:pPr>
            <a:r>
              <a:rPr lang="en-US" sz="1600" dirty="0"/>
              <a:t>a) User-friendly interface: A job board platform should have an intuitive and easy-to-use interface, allowing job-seekers to easily navigate through the platform and find relevant job listings.</a:t>
            </a:r>
          </a:p>
          <a:p>
            <a:pPr>
              <a:buFont typeface="Arial" pitchFamily="34" charset="0"/>
              <a:buChar char="•"/>
            </a:pPr>
            <a:r>
              <a:rPr lang="en-US" sz="1600" dirty="0"/>
              <a:t>b) Application Management: The platform should facilitate the application process, allowing jobseekers to easily apply for jobs directly through the platform. It should also provide tools for employers to manage and track job applications efficiently.</a:t>
            </a:r>
          </a:p>
          <a:p>
            <a:pPr>
              <a:buFont typeface="Arial" pitchFamily="34" charset="0"/>
              <a:buChar char="•"/>
            </a:pPr>
            <a:r>
              <a:rPr lang="en-US" sz="1600" dirty="0"/>
              <a:t> c) Job posting and management tools: The platform should offer employers a user-friendly dashboard where they can easily create, manage, and track job postings. It should also allow them to edit and update job listings as needed. </a:t>
            </a:r>
          </a:p>
          <a:p>
            <a:pPr>
              <a:buFont typeface="Arial" pitchFamily="34" charset="0"/>
              <a:buChar char="•"/>
            </a:pPr>
            <a:r>
              <a:rPr lang="en-US" sz="1600" dirty="0"/>
              <a:t>d) Resume/CV creation and storage: Users should have the ability to create and upload their resumes or CVs, and the platform should provide storage options to securely store these documents so they can be easily accessed and submitted for job applications.</a:t>
            </a:r>
          </a:p>
          <a:p>
            <a:pPr>
              <a:buFont typeface="Arial" pitchFamily="34" charset="0"/>
              <a:buChar char="•"/>
            </a:pPr>
            <a:r>
              <a:rPr lang="en-US" sz="1600" dirty="0"/>
              <a:t>e) Mobile compatibility: In today's mobile-driven world, it is essential for the job board platform to be mobile-friendly, allowing users to access and use the platform seamlessly on their smartphones or tablets.</a:t>
            </a:r>
            <a:endParaRPr lang="en-GB" sz="1600" dirty="0">
              <a:latin typeface="Times New Roman" pitchFamily="18" charset="0"/>
              <a:cs typeface="Times New Roman" pitchFamily="18" charset="0"/>
            </a:endParaRPr>
          </a:p>
          <a:p>
            <a:endParaRPr lang="en-GB" sz="1200" dirty="0">
              <a:latin typeface="Times New Roman" pitchFamily="18" charset="0"/>
              <a:cs typeface="Times New Roman" pitchFamily="18" charset="0"/>
            </a:endParaRPr>
          </a:p>
        </p:txBody>
      </p:sp>
    </p:spTree>
  </p:cSld>
  <p:clrMapOvr>
    <a:masterClrMapping/>
  </p:clrMapOvr>
  <p:transition advTm="4000">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5447645"/>
          </a:xfrm>
          <a:prstGeom prst="rect">
            <a:avLst/>
          </a:prstGeom>
        </p:spPr>
        <p:txBody>
          <a:bodyPr wrap="square">
            <a:spAutoFit/>
          </a:bodyPr>
          <a:lstStyle/>
          <a:p>
            <a:r>
              <a:rPr lang="en-GB" sz="1200" dirty="0">
                <a:latin typeface="Times New Roman" pitchFamily="18" charset="0"/>
                <a:cs typeface="Times New Roman" pitchFamily="18" charset="0"/>
              </a:rPr>
              <a:t>Team's Main Takeaways:</a:t>
            </a:r>
          </a:p>
          <a:p>
            <a:endParaRPr lang="en-GB" sz="1200" dirty="0">
              <a:latin typeface="Times New Roman" pitchFamily="18" charset="0"/>
              <a:cs typeface="Times New Roman" pitchFamily="18" charset="0"/>
            </a:endParaRPr>
          </a:p>
          <a:p>
            <a:pPr>
              <a:buFont typeface="Arial" pitchFamily="34" charset="0"/>
              <a:buChar char="•"/>
            </a:pPr>
            <a:r>
              <a:rPr lang="en-GB" sz="1200" b="1" dirty="0">
                <a:latin typeface="Times New Roman" pitchFamily="18" charset="0"/>
                <a:cs typeface="Times New Roman" pitchFamily="18" charset="0"/>
              </a:rPr>
              <a:t>Collaboration: </a:t>
            </a:r>
            <a:r>
              <a:rPr lang="en-GB" sz="1200" dirty="0">
                <a:latin typeface="Times New Roman" pitchFamily="18" charset="0"/>
                <a:cs typeface="Times New Roman" pitchFamily="18" charset="0"/>
              </a:rPr>
              <a:t>The project highlighted the importance of effective collaboration within the team. Each member brought their unique skills and perspectives to create a cohesive and well-executed webpage.</a:t>
            </a:r>
          </a:p>
          <a:p>
            <a:pPr>
              <a:buFont typeface="Arial" pitchFamily="34" charset="0"/>
              <a:buChar char="•"/>
            </a:pPr>
            <a:endParaRPr lang="en-GB" sz="1200" dirty="0">
              <a:latin typeface="Times New Roman" pitchFamily="18" charset="0"/>
              <a:cs typeface="Times New Roman" pitchFamily="18" charset="0"/>
            </a:endParaRPr>
          </a:p>
          <a:p>
            <a:pPr>
              <a:buFont typeface="Arial" pitchFamily="34" charset="0"/>
              <a:buChar char="•"/>
            </a:pPr>
            <a:r>
              <a:rPr lang="en-GB" sz="1200" b="1" dirty="0">
                <a:latin typeface="Times New Roman" pitchFamily="18" charset="0"/>
                <a:cs typeface="Times New Roman" pitchFamily="18" charset="0"/>
              </a:rPr>
              <a:t>Web Development Proficiency: </a:t>
            </a:r>
            <a:r>
              <a:rPr lang="en-GB" sz="1200" dirty="0">
                <a:latin typeface="Times New Roman" pitchFamily="18" charset="0"/>
                <a:cs typeface="Times New Roman" pitchFamily="18" charset="0"/>
              </a:rPr>
              <a:t>Team members deepened their knowledge and skills in web development, particularly in HTML and CSS, which are essential technologies for creating professional websites.</a:t>
            </a:r>
          </a:p>
          <a:p>
            <a:endParaRPr lang="en-GB" sz="1200" dirty="0">
              <a:latin typeface="Times New Roman" pitchFamily="18" charset="0"/>
              <a:cs typeface="Times New Roman" pitchFamily="18" charset="0"/>
            </a:endParaRPr>
          </a:p>
          <a:p>
            <a:pPr>
              <a:buFont typeface="Arial" pitchFamily="34" charset="0"/>
              <a:buChar char="•"/>
            </a:pPr>
            <a:r>
              <a:rPr lang="en-GB" sz="1200" b="1" dirty="0">
                <a:latin typeface="Times New Roman" pitchFamily="18" charset="0"/>
                <a:cs typeface="Times New Roman" pitchFamily="18" charset="0"/>
              </a:rPr>
              <a:t>Customization and Styling</a:t>
            </a:r>
            <a:r>
              <a:rPr lang="en-GB" sz="1200" dirty="0">
                <a:latin typeface="Times New Roman" pitchFamily="18" charset="0"/>
                <a:cs typeface="Times New Roman" pitchFamily="18" charset="0"/>
              </a:rPr>
              <a:t>: The team learned how to effectively use custom CSS properties, selectors, and third-party libraries to style and customize web content, giving the webpage a unique and professional look.</a:t>
            </a:r>
          </a:p>
          <a:p>
            <a:endParaRPr lang="en-GB" sz="1200" dirty="0">
              <a:latin typeface="Times New Roman" pitchFamily="18" charset="0"/>
              <a:cs typeface="Times New Roman" pitchFamily="18" charset="0"/>
            </a:endParaRPr>
          </a:p>
          <a:p>
            <a:pPr>
              <a:buFont typeface="Arial" pitchFamily="34" charset="0"/>
              <a:buChar char="•"/>
            </a:pPr>
            <a:r>
              <a:rPr lang="en-GB" sz="1200" b="1" dirty="0">
                <a:latin typeface="Times New Roman" pitchFamily="18" charset="0"/>
                <a:cs typeface="Times New Roman" pitchFamily="18" charset="0"/>
              </a:rPr>
              <a:t>Problem Solving: </a:t>
            </a:r>
            <a:r>
              <a:rPr lang="en-GB" sz="1200" dirty="0">
                <a:latin typeface="Times New Roman" pitchFamily="18" charset="0"/>
                <a:cs typeface="Times New Roman" pitchFamily="18" charset="0"/>
              </a:rPr>
              <a:t>Throughout the project, the team encountered and resolved various technical challenges, strengthening their problem-solving skills in web development.</a:t>
            </a:r>
          </a:p>
          <a:p>
            <a:pPr>
              <a:buFont typeface="Arial" pitchFamily="34" charset="0"/>
              <a:buChar char="•"/>
            </a:pPr>
            <a:endParaRPr lang="en-GB" sz="1200" dirty="0">
              <a:latin typeface="Times New Roman" pitchFamily="18" charset="0"/>
              <a:cs typeface="Times New Roman" pitchFamily="18" charset="0"/>
            </a:endParaRPr>
          </a:p>
          <a:p>
            <a:pPr>
              <a:buFont typeface="Arial" pitchFamily="34" charset="0"/>
              <a:buChar char="•"/>
            </a:pPr>
            <a:r>
              <a:rPr lang="en-GB" sz="1200" b="1" dirty="0">
                <a:latin typeface="Times New Roman" pitchFamily="18" charset="0"/>
                <a:cs typeface="Times New Roman" pitchFamily="18" charset="0"/>
              </a:rPr>
              <a:t>Continuous Learning: </a:t>
            </a:r>
            <a:r>
              <a:rPr lang="en-GB" sz="1200" dirty="0">
                <a:latin typeface="Times New Roman" pitchFamily="18" charset="0"/>
                <a:cs typeface="Times New Roman" pitchFamily="18" charset="0"/>
              </a:rPr>
              <a:t>Building the webpage served as a learning opportunity, encouraging team members to stay up-to-date with web design trends and technologies.</a:t>
            </a:r>
          </a:p>
          <a:p>
            <a:pPr>
              <a:buFont typeface="Arial" pitchFamily="34" charset="0"/>
              <a:buChar char="•"/>
            </a:pPr>
            <a:endParaRPr lang="en-GB" sz="1200" dirty="0">
              <a:latin typeface="Times New Roman" pitchFamily="18" charset="0"/>
              <a:cs typeface="Times New Roman" pitchFamily="18" charset="0"/>
            </a:endParaRPr>
          </a:p>
          <a:p>
            <a:pPr>
              <a:buFont typeface="Arial" pitchFamily="34" charset="0"/>
              <a:buChar char="•"/>
            </a:pPr>
            <a:r>
              <a:rPr lang="en-GB" sz="1200" b="1" dirty="0">
                <a:latin typeface="Times New Roman" pitchFamily="18" charset="0"/>
                <a:cs typeface="Times New Roman" pitchFamily="18" charset="0"/>
              </a:rPr>
              <a:t>Portfolio Enhancement: </a:t>
            </a:r>
            <a:r>
              <a:rPr lang="en-GB" sz="1200" dirty="0">
                <a:latin typeface="Times New Roman" pitchFamily="18" charset="0"/>
                <a:cs typeface="Times New Roman" pitchFamily="18" charset="0"/>
              </a:rPr>
              <a:t>The completed project provided team members with a valuable addition to their portfolios, showcasing their web development skills and creativity to potential employers and collaborators.</a:t>
            </a:r>
          </a:p>
          <a:p>
            <a:pPr>
              <a:buFont typeface="Arial" pitchFamily="34" charset="0"/>
              <a:buChar char="•"/>
            </a:pPr>
            <a:endParaRPr lang="en-GB" sz="1200" dirty="0">
              <a:latin typeface="Times New Roman" pitchFamily="18" charset="0"/>
              <a:cs typeface="Times New Roman" pitchFamily="18" charset="0"/>
            </a:endParaRPr>
          </a:p>
          <a:p>
            <a:pPr>
              <a:buFont typeface="Arial" pitchFamily="34" charset="0"/>
              <a:buChar char="•"/>
            </a:pPr>
            <a:r>
              <a:rPr lang="en-GB" sz="1200" b="1" dirty="0">
                <a:latin typeface="Times New Roman" pitchFamily="18" charset="0"/>
                <a:cs typeface="Times New Roman" pitchFamily="18" charset="0"/>
              </a:rPr>
              <a:t>Team Work: </a:t>
            </a:r>
            <a:r>
              <a:rPr lang="en-GB" sz="1200" dirty="0">
                <a:latin typeface="Times New Roman" pitchFamily="18" charset="0"/>
                <a:cs typeface="Times New Roman" pitchFamily="18" charset="0"/>
              </a:rPr>
              <a:t>The project work was distributed among all the three members of the team. Project involvement was as follows:</a:t>
            </a:r>
          </a:p>
          <a:p>
            <a:r>
              <a:rPr lang="en-GB" sz="1200" b="1" dirty="0">
                <a:latin typeface="Times New Roman" pitchFamily="18" charset="0"/>
                <a:cs typeface="Times New Roman" pitchFamily="18" charset="0"/>
              </a:rPr>
              <a:t>                            </a:t>
            </a:r>
            <a:r>
              <a:rPr lang="en-GB" sz="1200" u="sng" dirty="0">
                <a:latin typeface="Times New Roman" pitchFamily="18" charset="0"/>
                <a:cs typeface="Times New Roman" pitchFamily="18" charset="0"/>
              </a:rPr>
              <a:t>Krish: </a:t>
            </a:r>
            <a:r>
              <a:rPr lang="en-GB" sz="1200" dirty="0">
                <a:latin typeface="Times New Roman" pitchFamily="18" charset="0"/>
                <a:cs typeface="Times New Roman" pitchFamily="18" charset="0"/>
              </a:rPr>
              <a:t>Designing of main page for the website, Search bar, Project report</a:t>
            </a:r>
          </a:p>
          <a:p>
            <a:r>
              <a:rPr lang="en-GB" sz="1200" dirty="0">
                <a:latin typeface="Times New Roman" pitchFamily="18" charset="0"/>
                <a:cs typeface="Times New Roman" pitchFamily="18" charset="0"/>
              </a:rPr>
              <a:t>                            </a:t>
            </a:r>
            <a:r>
              <a:rPr lang="en-GB" sz="1200" u="sng" dirty="0">
                <a:latin typeface="Times New Roman" pitchFamily="18" charset="0"/>
                <a:cs typeface="Times New Roman" pitchFamily="18" charset="0"/>
              </a:rPr>
              <a:t>Krishna: </a:t>
            </a:r>
            <a:r>
              <a:rPr lang="en-GB" sz="1200" dirty="0">
                <a:latin typeface="Times New Roman" pitchFamily="18" charset="0"/>
                <a:cs typeface="Times New Roman" pitchFamily="18" charset="0"/>
              </a:rPr>
              <a:t>Chat feature, Login Portal, Webpage for Home offering multiple                         </a:t>
            </a:r>
          </a:p>
          <a:p>
            <a:r>
              <a:rPr lang="en-GB" sz="1200" b="1" dirty="0">
                <a:latin typeface="Times New Roman" pitchFamily="18" charset="0"/>
                <a:cs typeface="Times New Roman" pitchFamily="18" charset="0"/>
              </a:rPr>
              <a:t>                                                     </a:t>
            </a:r>
            <a:r>
              <a:rPr lang="en-GB" sz="1200" dirty="0">
                <a:latin typeface="Times New Roman" pitchFamily="18" charset="0"/>
                <a:cs typeface="Times New Roman" pitchFamily="18" charset="0"/>
              </a:rPr>
              <a:t>platforms , Employee Registration Form, </a:t>
            </a:r>
          </a:p>
          <a:p>
            <a:r>
              <a:rPr lang="en-GB" sz="1200" b="1" dirty="0">
                <a:latin typeface="Times New Roman" pitchFamily="18" charset="0"/>
                <a:cs typeface="Times New Roman" pitchFamily="18" charset="0"/>
              </a:rPr>
              <a:t>                            </a:t>
            </a:r>
            <a:r>
              <a:rPr lang="en-GB" sz="1200" u="sng" dirty="0" err="1">
                <a:latin typeface="Times New Roman" pitchFamily="18" charset="0"/>
                <a:cs typeface="Times New Roman" pitchFamily="18" charset="0"/>
              </a:rPr>
              <a:t>Khyati</a:t>
            </a:r>
            <a:r>
              <a:rPr lang="en-GB" sz="1200" u="sng" dirty="0">
                <a:latin typeface="Times New Roman" pitchFamily="18" charset="0"/>
                <a:cs typeface="Times New Roman" pitchFamily="18" charset="0"/>
              </a:rPr>
              <a:t>:</a:t>
            </a:r>
            <a:r>
              <a:rPr lang="en-GB" sz="1200" dirty="0">
                <a:latin typeface="Times New Roman" pitchFamily="18" charset="0"/>
                <a:cs typeface="Times New Roman" pitchFamily="18" charset="0"/>
              </a:rPr>
              <a:t> Webpage for About Us and Contact us</a:t>
            </a:r>
          </a:p>
          <a:p>
            <a:endParaRPr lang="en-GB" sz="1200" dirty="0">
              <a:latin typeface="Times New Roman" pitchFamily="18" charset="0"/>
              <a:cs typeface="Times New Roman" pitchFamily="18" charset="0"/>
            </a:endParaRPr>
          </a:p>
          <a:p>
            <a:r>
              <a:rPr lang="en-GB" sz="1200" dirty="0">
                <a:latin typeface="Times New Roman" pitchFamily="18" charset="0"/>
                <a:cs typeface="Times New Roman" pitchFamily="18" charset="0"/>
              </a:rPr>
              <a:t>Overall, the project was a valuable learning experience that allowed the team to apply their web development skills to create an effective online resume webpage while gaining insights into best practices, collaboration, and user-</a:t>
            </a:r>
            <a:r>
              <a:rPr lang="en-GB" sz="1200" dirty="0" err="1">
                <a:latin typeface="Times New Roman" pitchFamily="18" charset="0"/>
                <a:cs typeface="Times New Roman" pitchFamily="18" charset="0"/>
              </a:rPr>
              <a:t>centered</a:t>
            </a:r>
            <a:r>
              <a:rPr lang="en-GB" sz="1200" dirty="0">
                <a:latin typeface="Times New Roman" pitchFamily="18" charset="0"/>
                <a:cs typeface="Times New Roman" pitchFamily="18" charset="0"/>
              </a:rPr>
              <a:t> design.</a:t>
            </a:r>
            <a:endParaRPr lang="en-US" sz="1200" dirty="0">
              <a:latin typeface="Times New Roman" pitchFamily="18" charset="0"/>
              <a:cs typeface="Times New Roman" pitchFamily="18" charset="0"/>
            </a:endParaRPr>
          </a:p>
        </p:txBody>
      </p:sp>
    </p:spTree>
  </p:cSld>
  <p:clrMapOvr>
    <a:masterClrMapping/>
  </p:clrMapOvr>
  <p:transition advTm="4000">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7534620" cy="3970318"/>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4770537"/>
          </a:xfrm>
          <a:prstGeom prst="rect">
            <a:avLst/>
          </a:prstGeom>
        </p:spPr>
        <p:txBody>
          <a:bodyPr wrap="square">
            <a:spAutoFit/>
          </a:bodyPr>
          <a:lstStyle/>
          <a:p>
            <a:r>
              <a:rPr lang="en-US" sz="1600" dirty="0">
                <a:latin typeface="Times New Roman" pitchFamily="18" charset="0"/>
                <a:cs typeface="Times New Roman" pitchFamily="18" charset="0"/>
              </a:rPr>
              <a:t>Sources and references used in the project:</a:t>
            </a:r>
          </a:p>
          <a:p>
            <a:endParaRPr lang="en-US" sz="1600" dirty="0">
              <a:latin typeface="Times New Roman" pitchFamily="18" charset="0"/>
              <a:cs typeface="Times New Roman" pitchFamily="18" charset="0"/>
            </a:endParaRPr>
          </a:p>
          <a:p>
            <a:pPr>
              <a:buFont typeface="Arial" pitchFamily="34" charset="0"/>
              <a:buChar char="•"/>
            </a:pPr>
            <a:r>
              <a:rPr lang="en-GB" sz="1600" b="1" dirty="0">
                <a:latin typeface="Times New Roman" pitchFamily="18" charset="0"/>
                <a:cs typeface="Times New Roman" pitchFamily="18" charset="0"/>
              </a:rPr>
              <a:t>Google fonts:</a:t>
            </a:r>
          </a:p>
          <a:p>
            <a:r>
              <a:rPr lang="en-GB" sz="1600" dirty="0">
                <a:latin typeface="Times New Roman" pitchFamily="18" charset="0"/>
                <a:cs typeface="Times New Roman" pitchFamily="18" charset="0"/>
                <a:hlinkClick r:id="rId2"/>
              </a:rPr>
              <a:t>https://fonts.google.com/</a:t>
            </a:r>
            <a:endParaRPr lang="en-GB" sz="1600" dirty="0">
              <a:latin typeface="Times New Roman" pitchFamily="18" charset="0"/>
              <a:cs typeface="Times New Roman" pitchFamily="18" charset="0"/>
            </a:endParaRPr>
          </a:p>
          <a:p>
            <a:endParaRPr lang="en-GB" sz="1600" dirty="0">
              <a:latin typeface="Times New Roman" pitchFamily="18" charset="0"/>
              <a:cs typeface="Times New Roman" pitchFamily="18" charset="0"/>
            </a:endParaRPr>
          </a:p>
          <a:p>
            <a:pPr>
              <a:buFont typeface="Arial" pitchFamily="34" charset="0"/>
              <a:buChar char="•"/>
            </a:pPr>
            <a:r>
              <a:rPr lang="en-GB" sz="1600" b="1" dirty="0" err="1">
                <a:latin typeface="Times New Roman" pitchFamily="18" charset="0"/>
                <a:cs typeface="Times New Roman" pitchFamily="18" charset="0"/>
              </a:rPr>
              <a:t>Canva</a:t>
            </a:r>
            <a:r>
              <a:rPr lang="en-GB" sz="1600" b="1" dirty="0">
                <a:latin typeface="Times New Roman" pitchFamily="18" charset="0"/>
                <a:cs typeface="Times New Roman" pitchFamily="18" charset="0"/>
              </a:rPr>
              <a:t> for the resume design reference:</a:t>
            </a:r>
          </a:p>
          <a:p>
            <a:r>
              <a:rPr lang="en-GB" sz="1600" dirty="0">
                <a:latin typeface="Times New Roman" pitchFamily="18" charset="0"/>
                <a:cs typeface="Times New Roman" pitchFamily="18" charset="0"/>
                <a:hlinkClick r:id="rId3"/>
              </a:rPr>
              <a:t>https://www.canva.com/resumes/templates/</a:t>
            </a:r>
            <a:endParaRPr lang="en-GB" sz="1600" dirty="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a:p>
            <a:pPr>
              <a:buFont typeface="Arial" pitchFamily="34" charset="0"/>
              <a:buChar char="•"/>
            </a:pPr>
            <a:r>
              <a:rPr lang="en-US" sz="1600" b="1" dirty="0">
                <a:latin typeface="Times New Roman" pitchFamily="18" charset="0"/>
                <a:cs typeface="Times New Roman" pitchFamily="18" charset="0"/>
              </a:rPr>
              <a:t>Job Sites:</a:t>
            </a:r>
          </a:p>
          <a:p>
            <a:r>
              <a:rPr lang="en-US" sz="1600" dirty="0">
                <a:latin typeface="Times New Roman" pitchFamily="18" charset="0"/>
                <a:cs typeface="Times New Roman" pitchFamily="18" charset="0"/>
                <a:hlinkClick r:id="rId4"/>
              </a:rPr>
              <a:t>https://www.alliancetek.com</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hlinkClick r:id="rId5"/>
              </a:rPr>
              <a:t>https://www.freelancer.com</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hlinkClick r:id="rId6"/>
              </a:rPr>
              <a:t>https://www.datacorp-traffic.com</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hlinkClick r:id="rId7"/>
              </a:rPr>
              <a:t>https://www2.deloitte.com/us/en/pages/careers/articles/cyber-jobs-deloitte.html</a:t>
            </a: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a:buFont typeface="Arial" pitchFamily="34" charset="0"/>
              <a:buChar char="•"/>
            </a:pPr>
            <a:r>
              <a:rPr lang="en-US" sz="1600" b="1" dirty="0">
                <a:latin typeface="Times New Roman" pitchFamily="18" charset="0"/>
                <a:cs typeface="Times New Roman" pitchFamily="18" charset="0"/>
              </a:rPr>
              <a:t>W3schools as the </a:t>
            </a:r>
            <a:r>
              <a:rPr lang="en-GB" sz="1600" b="1" dirty="0">
                <a:latin typeface="Times New Roman" pitchFamily="18" charset="0"/>
                <a:cs typeface="Times New Roman" pitchFamily="18" charset="0"/>
              </a:rPr>
              <a:t>online resource for web development technologies </a:t>
            </a:r>
            <a:r>
              <a:rPr lang="en-US" sz="1600" b="1" dirty="0">
                <a:latin typeface="Times New Roman" pitchFamily="18" charset="0"/>
                <a:cs typeface="Times New Roman" pitchFamily="18" charset="0"/>
              </a:rPr>
              <a:t>:</a:t>
            </a:r>
          </a:p>
          <a:p>
            <a:r>
              <a:rPr lang="en-US" sz="1600" dirty="0">
                <a:latin typeface="Times New Roman" pitchFamily="18" charset="0"/>
                <a:cs typeface="Times New Roman" pitchFamily="18" charset="0"/>
              </a:rPr>
              <a:t>CSS : </a:t>
            </a:r>
            <a:r>
              <a:rPr lang="en-US" sz="1600" dirty="0">
                <a:latin typeface="Times New Roman" pitchFamily="18" charset="0"/>
                <a:cs typeface="Times New Roman" pitchFamily="18" charset="0"/>
                <a:hlinkClick r:id="rId8"/>
              </a:rPr>
              <a:t>https://www.w3schools.com/w3css/defaulT.asp</a:t>
            </a:r>
            <a:endParaRPr lang="en-US"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HTML: </a:t>
            </a:r>
            <a:r>
              <a:rPr lang="en-IN" sz="1600" dirty="0">
                <a:latin typeface="Times New Roman" pitchFamily="18" charset="0"/>
                <a:cs typeface="Times New Roman" pitchFamily="18" charset="0"/>
                <a:hlinkClick r:id="rId9"/>
              </a:rPr>
              <a:t>https://www.w3schools.com/html/</a:t>
            </a: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Tree>
  </p:cSld>
  <p:clrMapOvr>
    <a:masterClrMapping/>
  </p:clrMapOvr>
  <p:transition advTm="4000">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196752"/>
            <a:ext cx="8136904" cy="5016758"/>
          </a:xfrm>
          <a:prstGeom prst="rect">
            <a:avLst/>
          </a:prstGeom>
        </p:spPr>
        <p:txBody>
          <a:bodyPr wrap="square">
            <a:spAutoFit/>
          </a:bodyPr>
          <a:lstStyle/>
          <a:p>
            <a:r>
              <a:rPr lang="en-GB" sz="1600" dirty="0">
                <a:latin typeface="Times New Roman" pitchFamily="18" charset="0"/>
                <a:cs typeface="Times New Roman" pitchFamily="18" charset="0"/>
              </a:rPr>
              <a:t>Welcome to our Front End Engineering Project titled: </a:t>
            </a:r>
            <a:r>
              <a:rPr lang="en-GB" sz="1600" b="1" dirty="0">
                <a:latin typeface="Times New Roman" pitchFamily="18" charset="0"/>
                <a:cs typeface="Times New Roman" pitchFamily="18" charset="0"/>
              </a:rPr>
              <a:t>Job Board Platform</a:t>
            </a:r>
            <a:r>
              <a:rPr lang="en-GB" sz="1600" dirty="0">
                <a:latin typeface="Times New Roman" pitchFamily="18" charset="0"/>
                <a:cs typeface="Times New Roman" pitchFamily="18" charset="0"/>
              </a:rPr>
              <a:t> This project is a showcase of our skills in HTML and CSS, designed to present our professional information in an interactive and visually appealing manner. In today`s digital age, having an online presence is crucial, and what better way to stand out than by creating a personalized webpage that reflects your unique personality and qualifications.</a:t>
            </a:r>
          </a:p>
          <a:p>
            <a:endParaRPr lang="en-GB" sz="1600" dirty="0">
              <a:latin typeface="Times New Roman" pitchFamily="18" charset="0"/>
              <a:cs typeface="Times New Roman" pitchFamily="18" charset="0"/>
            </a:endParaRPr>
          </a:p>
          <a:p>
            <a:r>
              <a:rPr lang="en-GB" sz="1600" dirty="0">
                <a:latin typeface="Times New Roman" pitchFamily="18" charset="0"/>
                <a:cs typeface="Times New Roman" pitchFamily="18" charset="0"/>
              </a:rPr>
              <a:t>In this project, we have utilized the fundamental building blocks of web development – </a:t>
            </a:r>
            <a:r>
              <a:rPr lang="en-GB" sz="1600" b="1" dirty="0">
                <a:latin typeface="Times New Roman" pitchFamily="18" charset="0"/>
                <a:cs typeface="Times New Roman" pitchFamily="18" charset="0"/>
              </a:rPr>
              <a:t>HTML (Hypertext Mark-up Language)</a:t>
            </a:r>
            <a:r>
              <a:rPr lang="en-GB" sz="1600" dirty="0">
                <a:latin typeface="Times New Roman" pitchFamily="18" charset="0"/>
                <a:cs typeface="Times New Roman" pitchFamily="18" charset="0"/>
              </a:rPr>
              <a:t> for structuring content and </a:t>
            </a:r>
            <a:r>
              <a:rPr lang="en-GB" sz="1600" b="1" dirty="0">
                <a:latin typeface="Times New Roman" pitchFamily="18" charset="0"/>
                <a:cs typeface="Times New Roman" pitchFamily="18" charset="0"/>
              </a:rPr>
              <a:t>CSS (Cascading Style Sheets) </a:t>
            </a:r>
            <a:r>
              <a:rPr lang="en-GB" sz="1600" dirty="0">
                <a:latin typeface="Times New Roman" pitchFamily="18" charset="0"/>
                <a:cs typeface="Times New Roman" pitchFamily="18" charset="0"/>
              </a:rPr>
              <a:t>for styling – to create a sleek and professional job platform. Whether you're a potential employer, client, or simply someone interested in getting to know us better, this webpage serves as a comprehensive snapshot of our qualifications, experiences, and skills.</a:t>
            </a:r>
          </a:p>
          <a:p>
            <a:endParaRPr lang="en-GB" sz="1600" dirty="0">
              <a:latin typeface="Times New Roman" pitchFamily="18" charset="0"/>
              <a:cs typeface="Times New Roman" pitchFamily="18" charset="0"/>
            </a:endParaRPr>
          </a:p>
          <a:p>
            <a:r>
              <a:rPr lang="en-GB" sz="1600" dirty="0">
                <a:latin typeface="Times New Roman" pitchFamily="18" charset="0"/>
                <a:cs typeface="Times New Roman" pitchFamily="18" charset="0"/>
              </a:rPr>
              <a:t>Before we dive into the details of this exciting project, it's important to introduce the individuals who have worked tirelessly to bring it to life.</a:t>
            </a:r>
          </a:p>
          <a:p>
            <a:pPr lvl="6">
              <a:buFont typeface="Arial" pitchFamily="34" charset="0"/>
              <a:buChar char="•"/>
            </a:pPr>
            <a:endParaRPr lang="en-GB" sz="1600" b="1" dirty="0">
              <a:latin typeface="Times New Roman" pitchFamily="18" charset="0"/>
              <a:cs typeface="Times New Roman" pitchFamily="18" charset="0"/>
            </a:endParaRPr>
          </a:p>
          <a:p>
            <a:pPr lvl="6">
              <a:buFont typeface="Arial" pitchFamily="34" charset="0"/>
              <a:buChar char="•"/>
            </a:pPr>
            <a:r>
              <a:rPr lang="en-GB" sz="1600" b="1" dirty="0">
                <a:latin typeface="Times New Roman" pitchFamily="18" charset="0"/>
                <a:cs typeface="Times New Roman" pitchFamily="18" charset="0"/>
              </a:rPr>
              <a:t>KRISH         2310990550</a:t>
            </a:r>
          </a:p>
          <a:p>
            <a:pPr lvl="6">
              <a:buFont typeface="Arial" pitchFamily="34" charset="0"/>
              <a:buChar char="•"/>
            </a:pPr>
            <a:r>
              <a:rPr lang="en-GB" sz="1600" b="1" dirty="0">
                <a:latin typeface="Times New Roman" pitchFamily="18" charset="0"/>
                <a:cs typeface="Times New Roman" pitchFamily="18" charset="0"/>
              </a:rPr>
              <a:t>KRISHNA         2310990551</a:t>
            </a:r>
            <a:endParaRPr lang="en-IN" sz="1600" b="1" dirty="0">
              <a:latin typeface="Times New Roman" pitchFamily="18" charset="0"/>
              <a:cs typeface="Times New Roman" pitchFamily="18" charset="0"/>
            </a:endParaRPr>
          </a:p>
          <a:p>
            <a:pPr lvl="6">
              <a:buFont typeface="Arial" pitchFamily="34" charset="0"/>
              <a:buChar char="•"/>
            </a:pPr>
            <a:r>
              <a:rPr lang="en-IN" sz="1600" b="1" dirty="0">
                <a:latin typeface="Times New Roman" pitchFamily="18" charset="0"/>
                <a:cs typeface="Times New Roman" pitchFamily="18" charset="0"/>
              </a:rPr>
              <a:t>KHYATI            2310990549</a:t>
            </a:r>
            <a:endParaRPr lang="en-US" sz="1600" dirty="0" err="1">
              <a:latin typeface="Times New Roman" pitchFamily="18" charset="0"/>
              <a:cs typeface="Times New Roman" pitchFamily="18" charset="0"/>
            </a:endParaRPr>
          </a:p>
          <a:p>
            <a:endParaRPr lang="en-GB" sz="1600" dirty="0">
              <a:latin typeface="Times New Roman" pitchFamily="18" charset="0"/>
              <a:cs typeface="Times New Roman" pitchFamily="18" charset="0"/>
            </a:endParaRPr>
          </a:p>
          <a:p>
            <a:pPr>
              <a:buFont typeface="Arial" pitchFamily="34" charset="0"/>
              <a:buChar char="•"/>
            </a:pPr>
            <a:endParaRPr lang="en-US" sz="1600" dirty="0">
              <a:latin typeface="Times New Roman" pitchFamily="18" charset="0"/>
              <a:cs typeface="Times New Roman" pitchFamily="18" charset="0"/>
            </a:endParaRPr>
          </a:p>
        </p:txBody>
      </p:sp>
    </p:spTree>
  </p:cSld>
  <p:clrMapOvr>
    <a:masterClrMapping/>
  </p:clrMapOvr>
  <p:transition advTm="4000">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23528" y="1052736"/>
            <a:ext cx="8136904" cy="4031873"/>
          </a:xfrm>
          <a:prstGeom prst="rect">
            <a:avLst/>
          </a:prstGeom>
        </p:spPr>
        <p:txBody>
          <a:bodyPr wrap="square">
            <a:spAutoFit/>
          </a:bodyPr>
          <a:lstStyle/>
          <a:p>
            <a:r>
              <a:rPr lang="en-US" sz="1600" dirty="0"/>
              <a:t>The current job search and recruitment process is inefficient and time-consuming, with job-seekers and employers facing challenges in finding and connecting with the right candidates or job opportunities. There is a lack of a comprehensive and user-friendly job board platform that effectively matches jobseekers with suitable jobs and provides employers with streamlined tools for posting, managing, and attracting qualified candidates. </a:t>
            </a:r>
          </a:p>
          <a:p>
            <a:endParaRPr lang="en-US" sz="1600" dirty="0"/>
          </a:p>
          <a:p>
            <a:r>
              <a:rPr lang="en-US" sz="1600" dirty="0"/>
              <a:t>This results in a frustrating and disjointed experience for both job-seekers and employers, leading to prolonged hiring processes, limited visibility of job opportunities, and missed potential matches. Hence, there is a need for a user-friendly and efficient job board platform that brings together job seekers and employers in one place. </a:t>
            </a:r>
          </a:p>
          <a:p>
            <a:endParaRPr lang="en-US" sz="1600" dirty="0"/>
          </a:p>
          <a:p>
            <a:r>
              <a:rPr lang="en-US" sz="1600" dirty="0"/>
              <a:t>This platform should simplify the job search process for job seekers, provide a convenient and effective way for employers to reach potential candidates, and enhance the overall experience for both parties involved. Therefore, there is a need for a robust and intuitive job board platform that addresses these pain points and revolutionizes the recruitment process, enhancing the efficiency and effectiveness of job search and talent acquisition.</a:t>
            </a:r>
            <a:endParaRPr lang="en-US" sz="1600" dirty="0">
              <a:latin typeface="Times New Roman" pitchFamily="18" charset="0"/>
              <a:cs typeface="Times New Roman" pitchFamily="18" charset="0"/>
            </a:endParaRPr>
          </a:p>
        </p:txBody>
      </p:sp>
    </p:spTree>
  </p:cSld>
  <p:clrMapOvr>
    <a:masterClrMapping/>
  </p:clrMapOvr>
  <p:transition advTm="4000">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196752"/>
            <a:ext cx="8034116" cy="5424562"/>
          </a:xfrm>
          <a:prstGeom prst="rect">
            <a:avLst/>
          </a:prstGeom>
        </p:spPr>
        <p:txBody>
          <a:bodyPr wrap="square">
            <a:spAutoFit/>
          </a:bodyPr>
          <a:lstStyle/>
          <a:p>
            <a:r>
              <a:rPr lang="en-GB" sz="1050" dirty="0">
                <a:latin typeface="Times New Roman" pitchFamily="18" charset="0"/>
                <a:cs typeface="Times New Roman" pitchFamily="18" charset="0"/>
              </a:rPr>
              <a:t>The technical details for this project can be broadly classified into  two categories, on basis of the code content. The HTML code we have created contains a variety of HTML elements. Here's a breakdown of the HTML elements used in the code:</a:t>
            </a:r>
          </a:p>
          <a:p>
            <a:r>
              <a:rPr lang="en-GB" sz="1050" b="1" dirty="0">
                <a:latin typeface="Times New Roman" pitchFamily="18" charset="0"/>
                <a:cs typeface="Times New Roman" pitchFamily="18" charset="0"/>
              </a:rPr>
              <a:t>Document Structure Elements:</a:t>
            </a:r>
            <a:endParaRPr lang="en-GB" sz="1050" dirty="0">
              <a:latin typeface="Times New Roman" pitchFamily="18" charset="0"/>
              <a:cs typeface="Times New Roman" pitchFamily="18" charset="0"/>
            </a:endParaRPr>
          </a:p>
          <a:p>
            <a:pPr>
              <a:buFont typeface="Arial" pitchFamily="34" charset="0"/>
              <a:buChar char="•"/>
            </a:pPr>
            <a:r>
              <a:rPr lang="en-GB" sz="1050" dirty="0">
                <a:latin typeface="Times New Roman" pitchFamily="18" charset="0"/>
                <a:cs typeface="Times New Roman" pitchFamily="18" charset="0"/>
              </a:rPr>
              <a:t>&lt;!DOCTYPE html&gt;: Declares the document type and version.</a:t>
            </a:r>
          </a:p>
          <a:p>
            <a:pPr>
              <a:buFont typeface="Arial" pitchFamily="34" charset="0"/>
              <a:buChar char="•"/>
            </a:pPr>
            <a:r>
              <a:rPr lang="en-GB" sz="1050" dirty="0">
                <a:latin typeface="Times New Roman" pitchFamily="18" charset="0"/>
                <a:cs typeface="Times New Roman" pitchFamily="18" charset="0"/>
              </a:rPr>
              <a:t>&lt;html&gt;: The root element of the HTML document.</a:t>
            </a:r>
          </a:p>
          <a:p>
            <a:pPr>
              <a:buFont typeface="Arial" pitchFamily="34" charset="0"/>
              <a:buChar char="•"/>
            </a:pPr>
            <a:r>
              <a:rPr lang="en-GB" sz="1050" dirty="0">
                <a:latin typeface="Times New Roman" pitchFamily="18" charset="0"/>
                <a:cs typeface="Times New Roman" pitchFamily="18" charset="0"/>
              </a:rPr>
              <a:t>&lt;head&gt;: Contains meta-information about the document, such as character encoding, viewport settings, title, and links to external resources.</a:t>
            </a:r>
          </a:p>
          <a:p>
            <a:pPr>
              <a:buFont typeface="Arial" pitchFamily="34" charset="0"/>
              <a:buChar char="•"/>
            </a:pPr>
            <a:r>
              <a:rPr lang="en-GB" sz="1050" dirty="0">
                <a:latin typeface="Times New Roman" pitchFamily="18" charset="0"/>
                <a:cs typeface="Times New Roman" pitchFamily="18" charset="0"/>
              </a:rPr>
              <a:t>&lt;meta&gt;: Provides metadata about the document, including character encoding and viewport settings.</a:t>
            </a:r>
          </a:p>
          <a:p>
            <a:pPr>
              <a:buFont typeface="Arial" pitchFamily="34" charset="0"/>
              <a:buChar char="•"/>
            </a:pPr>
            <a:r>
              <a:rPr lang="en-GB" sz="1050" dirty="0">
                <a:latin typeface="Times New Roman" pitchFamily="18" charset="0"/>
                <a:cs typeface="Times New Roman" pitchFamily="18" charset="0"/>
              </a:rPr>
              <a:t>&lt;title&gt;: Sets the title of the webpage that appears in the browser's title bar.</a:t>
            </a:r>
          </a:p>
          <a:p>
            <a:pPr>
              <a:buFont typeface="Arial" pitchFamily="34" charset="0"/>
              <a:buChar char="•"/>
            </a:pPr>
            <a:r>
              <a:rPr lang="en-GB" sz="1050" dirty="0">
                <a:latin typeface="Times New Roman" pitchFamily="18" charset="0"/>
                <a:cs typeface="Times New Roman" pitchFamily="18" charset="0"/>
              </a:rPr>
              <a:t>&lt;link&gt;: Specifies an external CSS style sheet to be applied to the webpage.</a:t>
            </a:r>
          </a:p>
          <a:p>
            <a:pPr>
              <a:buFont typeface="Arial" pitchFamily="34" charset="0"/>
              <a:buChar char="•"/>
            </a:pPr>
            <a:endParaRPr lang="en-GB" sz="1050" dirty="0">
              <a:latin typeface="Times New Roman" pitchFamily="18" charset="0"/>
              <a:cs typeface="Times New Roman" pitchFamily="18" charset="0"/>
            </a:endParaRPr>
          </a:p>
          <a:p>
            <a:r>
              <a:rPr lang="en-GB" sz="1050" b="1" dirty="0">
                <a:latin typeface="Times New Roman" pitchFamily="18" charset="0"/>
                <a:cs typeface="Times New Roman" pitchFamily="18" charset="0"/>
              </a:rPr>
              <a:t>Body Content Elements:</a:t>
            </a:r>
          </a:p>
          <a:p>
            <a:pPr>
              <a:buFont typeface="Arial" pitchFamily="34" charset="0"/>
              <a:buChar char="•"/>
            </a:pPr>
            <a:r>
              <a:rPr lang="en-GB" sz="1050" dirty="0">
                <a:latin typeface="Times New Roman" pitchFamily="18" charset="0"/>
                <a:cs typeface="Times New Roman" pitchFamily="18" charset="0"/>
              </a:rPr>
              <a:t>&lt;body&gt;: Contains the visible content of the webpage.</a:t>
            </a:r>
          </a:p>
          <a:p>
            <a:pPr>
              <a:buFont typeface="Arial" pitchFamily="34" charset="0"/>
              <a:buChar char="•"/>
            </a:pPr>
            <a:r>
              <a:rPr lang="en-GB" sz="1050" dirty="0">
                <a:latin typeface="Times New Roman" pitchFamily="18" charset="0"/>
                <a:cs typeface="Times New Roman" pitchFamily="18" charset="0"/>
              </a:rPr>
              <a:t>&lt;div&gt;: A container element used for grouping and styling various sections of the webpage.</a:t>
            </a:r>
          </a:p>
          <a:p>
            <a:pPr>
              <a:buFont typeface="Arial" pitchFamily="34" charset="0"/>
              <a:buChar char="•"/>
            </a:pPr>
            <a:r>
              <a:rPr lang="en-GB" sz="1050" dirty="0">
                <a:latin typeface="Times New Roman" pitchFamily="18" charset="0"/>
                <a:cs typeface="Times New Roman" pitchFamily="18" charset="0"/>
              </a:rPr>
              <a:t>&lt;h1&gt;, &lt;h2&gt;, &lt;h3&gt;: Headings used to create section titles and subheadings.</a:t>
            </a:r>
          </a:p>
          <a:p>
            <a:pPr>
              <a:buFont typeface="Arial" pitchFamily="34" charset="0"/>
              <a:buChar char="•"/>
            </a:pPr>
            <a:r>
              <a:rPr lang="en-GB" sz="1050" dirty="0">
                <a:latin typeface="Times New Roman" pitchFamily="18" charset="0"/>
                <a:cs typeface="Times New Roman" pitchFamily="18" charset="0"/>
              </a:rPr>
              <a:t>&lt;p&gt;: Paragraph elements for text content.</a:t>
            </a:r>
          </a:p>
          <a:p>
            <a:pPr>
              <a:buFont typeface="Arial" pitchFamily="34" charset="0"/>
              <a:buChar char="•"/>
            </a:pPr>
            <a:r>
              <a:rPr lang="en-GB" sz="1050" dirty="0">
                <a:latin typeface="Times New Roman" pitchFamily="18" charset="0"/>
                <a:cs typeface="Times New Roman" pitchFamily="18" charset="0"/>
              </a:rPr>
              <a:t>&lt;</a:t>
            </a:r>
            <a:r>
              <a:rPr lang="en-GB" sz="1050" dirty="0" err="1">
                <a:latin typeface="Times New Roman" pitchFamily="18" charset="0"/>
                <a:cs typeface="Times New Roman" pitchFamily="18" charset="0"/>
              </a:rPr>
              <a:t>ul</a:t>
            </a:r>
            <a:r>
              <a:rPr lang="en-GB" sz="1050" dirty="0">
                <a:latin typeface="Times New Roman" pitchFamily="18" charset="0"/>
                <a:cs typeface="Times New Roman" pitchFamily="18" charset="0"/>
              </a:rPr>
              <a:t>&gt;: Unordered list element for creating lists.</a:t>
            </a:r>
          </a:p>
          <a:p>
            <a:pPr>
              <a:buFont typeface="Arial" pitchFamily="34" charset="0"/>
              <a:buChar char="•"/>
            </a:pPr>
            <a:r>
              <a:rPr lang="en-GB" sz="1050" dirty="0">
                <a:latin typeface="Times New Roman" pitchFamily="18" charset="0"/>
                <a:cs typeface="Times New Roman" pitchFamily="18" charset="0"/>
              </a:rPr>
              <a:t>&lt;</a:t>
            </a:r>
            <a:r>
              <a:rPr lang="en-GB" sz="1050" dirty="0" err="1">
                <a:latin typeface="Times New Roman" pitchFamily="18" charset="0"/>
                <a:cs typeface="Times New Roman" pitchFamily="18" charset="0"/>
              </a:rPr>
              <a:t>li</a:t>
            </a:r>
            <a:r>
              <a:rPr lang="en-GB" sz="1050" dirty="0">
                <a:latin typeface="Times New Roman" pitchFamily="18" charset="0"/>
                <a:cs typeface="Times New Roman" pitchFamily="18" charset="0"/>
              </a:rPr>
              <a:t>&gt;: List item elements used within &lt;</a:t>
            </a:r>
            <a:r>
              <a:rPr lang="en-GB" sz="1050" dirty="0" err="1">
                <a:latin typeface="Times New Roman" pitchFamily="18" charset="0"/>
                <a:cs typeface="Times New Roman" pitchFamily="18" charset="0"/>
              </a:rPr>
              <a:t>ul</a:t>
            </a:r>
            <a:r>
              <a:rPr lang="en-GB" sz="1050" dirty="0">
                <a:latin typeface="Times New Roman" pitchFamily="18" charset="0"/>
                <a:cs typeface="Times New Roman" pitchFamily="18" charset="0"/>
              </a:rPr>
              <a:t>&gt; to create list items.</a:t>
            </a:r>
          </a:p>
          <a:p>
            <a:pPr>
              <a:buFont typeface="Arial" pitchFamily="34" charset="0"/>
              <a:buChar char="•"/>
            </a:pPr>
            <a:r>
              <a:rPr lang="en-GB" sz="1050" dirty="0">
                <a:latin typeface="Times New Roman" pitchFamily="18" charset="0"/>
                <a:cs typeface="Times New Roman" pitchFamily="18" charset="0"/>
              </a:rPr>
              <a:t>&lt;strong&gt;: Used to indicate strong importance or emphasis within the text.</a:t>
            </a:r>
          </a:p>
          <a:p>
            <a:pPr>
              <a:buFont typeface="Arial" pitchFamily="34" charset="0"/>
              <a:buChar char="•"/>
            </a:pPr>
            <a:r>
              <a:rPr lang="en-GB" sz="1050" dirty="0">
                <a:latin typeface="Times New Roman" pitchFamily="18" charset="0"/>
                <a:cs typeface="Times New Roman" pitchFamily="18" charset="0"/>
              </a:rPr>
              <a:t>&lt;</a:t>
            </a:r>
            <a:r>
              <a:rPr lang="en-GB" sz="1050" dirty="0" err="1">
                <a:latin typeface="Times New Roman" pitchFamily="18" charset="0"/>
                <a:cs typeface="Times New Roman" pitchFamily="18" charset="0"/>
              </a:rPr>
              <a:t>img</a:t>
            </a:r>
            <a:r>
              <a:rPr lang="en-GB" sz="1050" dirty="0">
                <a:latin typeface="Times New Roman" pitchFamily="18" charset="0"/>
                <a:cs typeface="Times New Roman" pitchFamily="18" charset="0"/>
              </a:rPr>
              <a:t>&gt;: Embeds an image in the webpage.</a:t>
            </a:r>
          </a:p>
          <a:p>
            <a:endParaRPr lang="en-GB" sz="1050" dirty="0">
              <a:latin typeface="Times New Roman" pitchFamily="18" charset="0"/>
              <a:cs typeface="Times New Roman" pitchFamily="18" charset="0"/>
            </a:endParaRPr>
          </a:p>
          <a:p>
            <a:r>
              <a:rPr lang="en-GB" sz="1050" b="1" dirty="0">
                <a:latin typeface="Times New Roman" pitchFamily="18" charset="0"/>
                <a:cs typeface="Times New Roman" pitchFamily="18" charset="0"/>
              </a:rPr>
              <a:t>Links and Anchors:</a:t>
            </a:r>
            <a:endParaRPr lang="en-GB" sz="1050" dirty="0">
              <a:latin typeface="Times New Roman" pitchFamily="18" charset="0"/>
              <a:cs typeface="Times New Roman" pitchFamily="18" charset="0"/>
            </a:endParaRPr>
          </a:p>
          <a:p>
            <a:pPr>
              <a:buFont typeface="Arial" pitchFamily="34" charset="0"/>
              <a:buChar char="•"/>
            </a:pPr>
            <a:r>
              <a:rPr lang="en-GB" sz="1050" dirty="0">
                <a:latin typeface="Times New Roman" pitchFamily="18" charset="0"/>
                <a:cs typeface="Times New Roman" pitchFamily="18" charset="0"/>
              </a:rPr>
              <a:t>&lt;a&gt;: Anchor elements used for creating hyperlinks to external web pages or resources.</a:t>
            </a:r>
          </a:p>
          <a:p>
            <a:pPr>
              <a:buFont typeface="Arial" pitchFamily="34" charset="0"/>
              <a:buChar char="•"/>
            </a:pPr>
            <a:endParaRPr lang="en-GB" sz="1050" dirty="0">
              <a:latin typeface="Times New Roman" pitchFamily="18" charset="0"/>
              <a:cs typeface="Times New Roman" pitchFamily="18" charset="0"/>
            </a:endParaRPr>
          </a:p>
          <a:p>
            <a:r>
              <a:rPr lang="en-GB" sz="1050" b="1" dirty="0">
                <a:latin typeface="Times New Roman" pitchFamily="18" charset="0"/>
                <a:cs typeface="Times New Roman" pitchFamily="18" charset="0"/>
              </a:rPr>
              <a:t>HTML5 Structural Elements:</a:t>
            </a:r>
          </a:p>
          <a:p>
            <a:pPr>
              <a:buFont typeface="Arial" pitchFamily="34" charset="0"/>
              <a:buChar char="•"/>
            </a:pPr>
            <a:r>
              <a:rPr lang="en-GB" sz="1050" dirty="0">
                <a:latin typeface="Times New Roman" pitchFamily="18" charset="0"/>
                <a:cs typeface="Times New Roman" pitchFamily="18" charset="0"/>
              </a:rPr>
              <a:t>&lt;header&gt;, &lt;main&gt;, &lt;section&gt;, &lt;article&gt;, &lt;aside&gt;, &lt;footer&gt;: While not explicitly used in this code, these are HTML5 structural elements that are often used for organizing and semantically structuring the content of a webpage.</a:t>
            </a:r>
          </a:p>
          <a:p>
            <a:endParaRPr lang="en-GB" sz="1050" dirty="0">
              <a:latin typeface="Times New Roman" pitchFamily="18" charset="0"/>
              <a:cs typeface="Times New Roman" pitchFamily="18" charset="0"/>
            </a:endParaRPr>
          </a:p>
          <a:p>
            <a:r>
              <a:rPr lang="en-GB" sz="1050" b="1" dirty="0">
                <a:latin typeface="Times New Roman" pitchFamily="18" charset="0"/>
                <a:cs typeface="Times New Roman" pitchFamily="18" charset="0"/>
              </a:rPr>
              <a:t>Comments:</a:t>
            </a:r>
          </a:p>
          <a:p>
            <a:pPr>
              <a:buFont typeface="Arial" pitchFamily="34" charset="0"/>
              <a:buChar char="•"/>
            </a:pPr>
            <a:r>
              <a:rPr lang="en-GB" sz="1050" dirty="0">
                <a:latin typeface="Times New Roman" pitchFamily="18" charset="0"/>
                <a:cs typeface="Times New Roman" pitchFamily="18" charset="0"/>
              </a:rPr>
              <a:t>&lt;!-- ... --&gt;: HTML comments used for adding explanatory notes within the code that are not visible in the rendered webpage. These HTML elements are used to structure and create the content of the webpage, define headings, paragraphs, lists, images, links, and other visual and structural elements. The combination of these elements forms the structure and content of the resume webpage.</a:t>
            </a:r>
            <a:br>
              <a:rPr lang="en-GB" sz="1050" dirty="0">
                <a:latin typeface="Times New Roman" pitchFamily="18" charset="0"/>
                <a:cs typeface="Times New Roman" pitchFamily="18" charset="0"/>
              </a:rPr>
            </a:br>
            <a:endParaRPr lang="en-US" sz="1050" dirty="0">
              <a:latin typeface="Times New Roman" pitchFamily="18" charset="0"/>
              <a:cs typeface="Times New Roman" pitchFamily="18" charset="0"/>
            </a:endParaRPr>
          </a:p>
        </p:txBody>
      </p:sp>
    </p:spTree>
  </p:cSld>
  <p:clrMapOvr>
    <a:masterClrMapping/>
  </p:clrMapOvr>
  <p:transition advTm="4000">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196752"/>
            <a:ext cx="8034116" cy="5262979"/>
          </a:xfrm>
          <a:prstGeom prst="rect">
            <a:avLst/>
          </a:prstGeom>
        </p:spPr>
        <p:txBody>
          <a:bodyPr wrap="square">
            <a:spAutoFit/>
          </a:bodyPr>
          <a:lstStyle/>
          <a:p>
            <a:r>
              <a:rPr lang="en-GB" sz="1200" dirty="0">
                <a:latin typeface="Times New Roman" pitchFamily="18" charset="0"/>
                <a:cs typeface="Times New Roman" pitchFamily="18" charset="0"/>
              </a:rPr>
              <a:t>The CSS code used in the project contains various technical components used to style a webpage. Here's a breakdown of the key technical components and their purposes:</a:t>
            </a:r>
          </a:p>
          <a:p>
            <a:endParaRPr lang="en-GB" sz="1200" dirty="0">
              <a:latin typeface="Times New Roman" pitchFamily="18" charset="0"/>
              <a:cs typeface="Times New Roman" pitchFamily="18" charset="0"/>
            </a:endParaRPr>
          </a:p>
          <a:p>
            <a:r>
              <a:rPr lang="en-GB" sz="1200" dirty="0">
                <a:latin typeface="Times New Roman" pitchFamily="18" charset="0"/>
                <a:cs typeface="Times New Roman" pitchFamily="18" charset="0"/>
              </a:rPr>
              <a:t>Universal Selector (*): It selects all HTML elements on the page. The properties within this selector are used to reset padding, margin, and box-sizing for all elements to ensure a consistent layout.</a:t>
            </a:r>
          </a:p>
          <a:p>
            <a:r>
              <a:rPr lang="en-GB" sz="1200" dirty="0">
                <a:latin typeface="Times New Roman" pitchFamily="18" charset="0"/>
                <a:cs typeface="Times New Roman" pitchFamily="18" charset="0"/>
              </a:rPr>
              <a:t>.</a:t>
            </a:r>
          </a:p>
          <a:p>
            <a:endParaRPr lang="en-GB" sz="1200" dirty="0">
              <a:latin typeface="Times New Roman" pitchFamily="18" charset="0"/>
              <a:cs typeface="Times New Roman" pitchFamily="18" charset="0"/>
            </a:endParaRPr>
          </a:p>
          <a:p>
            <a:r>
              <a:rPr lang="en-GB" sz="1200" b="1" dirty="0">
                <a:latin typeface="Times New Roman" pitchFamily="18" charset="0"/>
                <a:cs typeface="Times New Roman" pitchFamily="18" charset="0"/>
              </a:rPr>
              <a:t>html and body: </a:t>
            </a:r>
            <a:r>
              <a:rPr lang="en-GB" sz="1200" dirty="0">
                <a:latin typeface="Times New Roman" pitchFamily="18" charset="0"/>
                <a:cs typeface="Times New Roman" pitchFamily="18" charset="0"/>
              </a:rPr>
              <a:t>These selectors style the HTML and body elements. The HTML element's font size is set to 20px , and the font family for the entire document is set to “Segoe UI." The background colour is set to black, and text colour to white.</a:t>
            </a:r>
          </a:p>
          <a:p>
            <a:endParaRPr lang="en-GB" sz="1200" dirty="0">
              <a:latin typeface="Times New Roman" pitchFamily="18" charset="0"/>
              <a:cs typeface="Times New Roman" pitchFamily="18" charset="0"/>
            </a:endParaRPr>
          </a:p>
          <a:p>
            <a:r>
              <a:rPr lang="en-GB" sz="1200" b="1" dirty="0">
                <a:latin typeface="Times New Roman" pitchFamily="18" charset="0"/>
                <a:cs typeface="Times New Roman" pitchFamily="18" charset="0"/>
              </a:rPr>
              <a:t>Common Styles: </a:t>
            </a:r>
            <a:r>
              <a:rPr lang="en-GB" sz="1200" dirty="0">
                <a:latin typeface="Times New Roman" pitchFamily="18" charset="0"/>
                <a:cs typeface="Times New Roman" pitchFamily="18" charset="0"/>
              </a:rPr>
              <a:t>These are general styles applied to </a:t>
            </a:r>
            <a:r>
              <a:rPr lang="en-GB" sz="1200" dirty="0" err="1">
                <a:latin typeface="Times New Roman" pitchFamily="18" charset="0"/>
                <a:cs typeface="Times New Roman" pitchFamily="18" charset="0"/>
              </a:rPr>
              <a:t>img</a:t>
            </a:r>
            <a:r>
              <a:rPr lang="en-GB" sz="1200" dirty="0">
                <a:latin typeface="Times New Roman" pitchFamily="18" charset="0"/>
                <a:cs typeface="Times New Roman" pitchFamily="18" charset="0"/>
              </a:rPr>
              <a:t> elements and links (a). It removes underlines from links and sets the text </a:t>
            </a:r>
            <a:r>
              <a:rPr lang="en-GB" sz="1200" dirty="0" err="1">
                <a:latin typeface="Times New Roman" pitchFamily="18" charset="0"/>
                <a:cs typeface="Times New Roman" pitchFamily="18" charset="0"/>
              </a:rPr>
              <a:t>color</a:t>
            </a:r>
            <a:r>
              <a:rPr lang="en-GB" sz="1200" dirty="0">
                <a:latin typeface="Times New Roman" pitchFamily="18" charset="0"/>
                <a:cs typeface="Times New Roman" pitchFamily="18" charset="0"/>
              </a:rPr>
              <a:t> to white.</a:t>
            </a:r>
          </a:p>
          <a:p>
            <a:endParaRPr lang="en-GB" sz="1200" dirty="0">
              <a:latin typeface="Times New Roman" pitchFamily="18" charset="0"/>
              <a:cs typeface="Times New Roman" pitchFamily="18" charset="0"/>
            </a:endParaRPr>
          </a:p>
          <a:p>
            <a:r>
              <a:rPr lang="en-GB" sz="1200" b="1" dirty="0">
                <a:latin typeface="Times New Roman" pitchFamily="18" charset="0"/>
                <a:cs typeface="Times New Roman" pitchFamily="18" charset="0"/>
              </a:rPr>
              <a:t>Class Selectors</a:t>
            </a:r>
            <a:r>
              <a:rPr lang="en-GB" sz="1200" dirty="0">
                <a:latin typeface="Times New Roman" pitchFamily="18" charset="0"/>
                <a:cs typeface="Times New Roman" pitchFamily="18" charset="0"/>
              </a:rPr>
              <a:t>: These selectors style elements with specific class names. For example, .</a:t>
            </a:r>
            <a:r>
              <a:rPr lang="en-GB" sz="1200">
                <a:latin typeface="Times New Roman" pitchFamily="18" charset="0"/>
                <a:cs typeface="Times New Roman" pitchFamily="18" charset="0"/>
              </a:rPr>
              <a:t>description, </a:t>
            </a:r>
            <a:r>
              <a:rPr lang="en-GB" sz="1200" dirty="0">
                <a:latin typeface="Times New Roman" pitchFamily="18" charset="0"/>
                <a:cs typeface="Times New Roman" pitchFamily="18" charset="0"/>
              </a:rPr>
              <a:t>.title, .</a:t>
            </a:r>
            <a:r>
              <a:rPr lang="en-GB" sz="1200" dirty="0" err="1">
                <a:latin typeface="Times New Roman" pitchFamily="18" charset="0"/>
                <a:cs typeface="Times New Roman" pitchFamily="18" charset="0"/>
              </a:rPr>
              <a:t>item_preTitle</a:t>
            </a:r>
            <a:r>
              <a:rPr lang="en-GB" sz="1200" dirty="0">
                <a:latin typeface="Times New Roman" pitchFamily="18" charset="0"/>
                <a:cs typeface="Times New Roman" pitchFamily="18" charset="0"/>
              </a:rPr>
              <a:t>, .</a:t>
            </a:r>
            <a:r>
              <a:rPr lang="en-GB" sz="1200" dirty="0" err="1">
                <a:latin typeface="Times New Roman" pitchFamily="18" charset="0"/>
                <a:cs typeface="Times New Roman" pitchFamily="18" charset="0"/>
              </a:rPr>
              <a:t>item_title</a:t>
            </a:r>
            <a:r>
              <a:rPr lang="en-GB" sz="1200" dirty="0">
                <a:latin typeface="Times New Roman" pitchFamily="18" charset="0"/>
                <a:cs typeface="Times New Roman" pitchFamily="18" charset="0"/>
              </a:rPr>
              <a:t>, .</a:t>
            </a:r>
            <a:r>
              <a:rPr lang="en-GB" sz="1200" dirty="0" err="1">
                <a:latin typeface="Times New Roman" pitchFamily="18" charset="0"/>
                <a:cs typeface="Times New Roman" pitchFamily="18" charset="0"/>
              </a:rPr>
              <a:t>item_subtitle</a:t>
            </a:r>
            <a:r>
              <a:rPr lang="en-GB" sz="1200" dirty="0">
                <a:latin typeface="Times New Roman" pitchFamily="18" charset="0"/>
                <a:cs typeface="Times New Roman" pitchFamily="18" charset="0"/>
              </a:rPr>
              <a:t>, etc., have various styles associated with them, including font sizes, </a:t>
            </a:r>
            <a:r>
              <a:rPr lang="en-GB" sz="1200" dirty="0" err="1">
                <a:latin typeface="Times New Roman" pitchFamily="18" charset="0"/>
                <a:cs typeface="Times New Roman" pitchFamily="18" charset="0"/>
              </a:rPr>
              <a:t>colors</a:t>
            </a:r>
            <a:r>
              <a:rPr lang="en-GB" sz="1200" dirty="0">
                <a:latin typeface="Times New Roman" pitchFamily="18" charset="0"/>
                <a:cs typeface="Times New Roman" pitchFamily="18" charset="0"/>
              </a:rPr>
              <a:t>, and margins.</a:t>
            </a:r>
          </a:p>
          <a:p>
            <a:endParaRPr lang="en-GB" sz="1200" dirty="0">
              <a:latin typeface="Times New Roman" pitchFamily="18" charset="0"/>
              <a:cs typeface="Times New Roman" pitchFamily="18" charset="0"/>
            </a:endParaRPr>
          </a:p>
          <a:p>
            <a:r>
              <a:rPr lang="en-GB" sz="1200" b="1" dirty="0">
                <a:latin typeface="Times New Roman" pitchFamily="18" charset="0"/>
                <a:cs typeface="Times New Roman" pitchFamily="18" charset="0"/>
              </a:rPr>
              <a:t>Layouts: </a:t>
            </a:r>
            <a:r>
              <a:rPr lang="en-GB" sz="1200" dirty="0">
                <a:latin typeface="Times New Roman" pitchFamily="18" charset="0"/>
                <a:cs typeface="Times New Roman" pitchFamily="18" charset="0"/>
              </a:rPr>
              <a:t>Styles for layout-related components, such as .container, which sets the maximum width, padding, and grid layout for the webpage's content. .profile, .group-1, .group-2, and .group-3 define layout-related styles for different sections of the webpage.</a:t>
            </a:r>
          </a:p>
          <a:p>
            <a:endParaRPr lang="en-GB" sz="1200" dirty="0">
              <a:latin typeface="Times New Roman" pitchFamily="18" charset="0"/>
              <a:cs typeface="Times New Roman" pitchFamily="18" charset="0"/>
            </a:endParaRPr>
          </a:p>
          <a:p>
            <a:r>
              <a:rPr lang="en-GB" sz="1200" b="1" dirty="0">
                <a:latin typeface="Times New Roman" pitchFamily="18" charset="0"/>
                <a:cs typeface="Times New Roman" pitchFamily="18" charset="0"/>
              </a:rPr>
              <a:t>Additional Styles: </a:t>
            </a:r>
            <a:r>
              <a:rPr lang="en-GB" sz="1200" dirty="0">
                <a:latin typeface="Times New Roman" pitchFamily="18" charset="0"/>
                <a:cs typeface="Times New Roman" pitchFamily="18" charset="0"/>
              </a:rPr>
              <a:t>Styles for various other sections of the webpage, such as Hobbies, Experience, Education, Expertise, Interests, Socials, and an hr element to create horizontal lines.</a:t>
            </a:r>
          </a:p>
          <a:p>
            <a:endParaRPr lang="en-GB" sz="1200" b="1" dirty="0">
              <a:latin typeface="Times New Roman" pitchFamily="18" charset="0"/>
              <a:cs typeface="Times New Roman" pitchFamily="18" charset="0"/>
            </a:endParaRPr>
          </a:p>
          <a:p>
            <a:r>
              <a:rPr lang="en-GB" sz="1200" b="1" dirty="0">
                <a:latin typeface="Times New Roman" pitchFamily="18" charset="0"/>
                <a:cs typeface="Times New Roman" pitchFamily="18" charset="0"/>
              </a:rPr>
              <a:t>Custom Variables (CSS Variables): </a:t>
            </a:r>
            <a:r>
              <a:rPr lang="en-GB" sz="1200" dirty="0">
                <a:latin typeface="Times New Roman" pitchFamily="18" charset="0"/>
                <a:cs typeface="Times New Roman" pitchFamily="18" charset="0"/>
              </a:rPr>
              <a:t>Custom properties defined using --variable-name syntax, like --primary-</a:t>
            </a:r>
            <a:r>
              <a:rPr lang="en-GB" sz="1200" dirty="0" err="1">
                <a:latin typeface="Times New Roman" pitchFamily="18" charset="0"/>
                <a:cs typeface="Times New Roman" pitchFamily="18" charset="0"/>
              </a:rPr>
              <a:t>color</a:t>
            </a:r>
            <a:r>
              <a:rPr lang="en-GB" sz="1200" dirty="0">
                <a:latin typeface="Times New Roman" pitchFamily="18" charset="0"/>
                <a:cs typeface="Times New Roman" pitchFamily="18" charset="0"/>
              </a:rPr>
              <a:t> and --text-</a:t>
            </a:r>
            <a:r>
              <a:rPr lang="en-GB" sz="1200" dirty="0" err="1">
                <a:latin typeface="Times New Roman" pitchFamily="18" charset="0"/>
                <a:cs typeface="Times New Roman" pitchFamily="18" charset="0"/>
              </a:rPr>
              <a:t>color</a:t>
            </a:r>
            <a:r>
              <a:rPr lang="en-GB" sz="1200" dirty="0">
                <a:latin typeface="Times New Roman" pitchFamily="18" charset="0"/>
                <a:cs typeface="Times New Roman" pitchFamily="18" charset="0"/>
              </a:rPr>
              <a:t>, are used to store and reuse </a:t>
            </a:r>
            <a:r>
              <a:rPr lang="en-GB" sz="1200" dirty="0" err="1">
                <a:latin typeface="Times New Roman" pitchFamily="18" charset="0"/>
                <a:cs typeface="Times New Roman" pitchFamily="18" charset="0"/>
              </a:rPr>
              <a:t>color</a:t>
            </a:r>
            <a:r>
              <a:rPr lang="en-GB" sz="1200" dirty="0">
                <a:latin typeface="Times New Roman" pitchFamily="18" charset="0"/>
                <a:cs typeface="Times New Roman" pitchFamily="18" charset="0"/>
              </a:rPr>
              <a:t> values throughout the </a:t>
            </a:r>
            <a:r>
              <a:rPr lang="en-GB" sz="1200" dirty="0" err="1">
                <a:latin typeface="Times New Roman" pitchFamily="18" charset="0"/>
                <a:cs typeface="Times New Roman" pitchFamily="18" charset="0"/>
              </a:rPr>
              <a:t>stylesheet</a:t>
            </a:r>
            <a:r>
              <a:rPr lang="en-GB" sz="1200" dirty="0">
                <a:latin typeface="Times New Roman" pitchFamily="18" charset="0"/>
                <a:cs typeface="Times New Roman" pitchFamily="18" charset="0"/>
              </a:rPr>
              <a:t>.</a:t>
            </a:r>
          </a:p>
          <a:p>
            <a:br>
              <a:rPr lang="en-GB" sz="1200" dirty="0">
                <a:latin typeface="Times New Roman" pitchFamily="18" charset="0"/>
                <a:cs typeface="Times New Roman" pitchFamily="18" charset="0"/>
              </a:rPr>
            </a:br>
            <a:endParaRPr lang="en-US" sz="1200" dirty="0">
              <a:latin typeface="Times New Roman" pitchFamily="18" charset="0"/>
              <a:cs typeface="Times New Roman" pitchFamily="18" charset="0"/>
            </a:endParaRPr>
          </a:p>
        </p:txBody>
      </p:sp>
    </p:spTree>
  </p:cSld>
  <p:clrMapOvr>
    <a:masterClrMapping/>
  </p:clrMapOvr>
  <p:transition advTm="4000">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23528" y="1124744"/>
            <a:ext cx="8034116" cy="4139595"/>
          </a:xfrm>
          <a:prstGeom prst="rect">
            <a:avLst/>
          </a:prstGeom>
        </p:spPr>
        <p:txBody>
          <a:bodyPr wrap="square">
            <a:spAutoFit/>
          </a:bodyPr>
          <a:lstStyle/>
          <a:p>
            <a:endParaRPr lang="en-GB" sz="1400" dirty="0">
              <a:latin typeface="Times New Roman" pitchFamily="18" charset="0"/>
              <a:cs typeface="Times New Roman" pitchFamily="18" charset="0"/>
            </a:endParaRPr>
          </a:p>
          <a:p>
            <a:endParaRPr lang="en-GB" sz="1400" dirty="0">
              <a:latin typeface="Times New Roman" pitchFamily="18" charset="0"/>
              <a:cs typeface="Times New Roman" pitchFamily="18" charset="0"/>
            </a:endParaRPr>
          </a:p>
          <a:p>
            <a:endParaRPr lang="en-GB" sz="1400" dirty="0">
              <a:latin typeface="Times New Roman" pitchFamily="18" charset="0"/>
              <a:cs typeface="Times New Roman" pitchFamily="18" charset="0"/>
            </a:endParaRPr>
          </a:p>
          <a:p>
            <a:endParaRPr lang="en-GB" sz="1400" dirty="0">
              <a:latin typeface="Times New Roman" pitchFamily="18" charset="0"/>
              <a:cs typeface="Times New Roman" pitchFamily="18" charset="0"/>
            </a:endParaRPr>
          </a:p>
          <a:p>
            <a:r>
              <a:rPr lang="en-GB" sz="1400" b="1" dirty="0">
                <a:latin typeface="Times New Roman" pitchFamily="18" charset="0"/>
                <a:cs typeface="Times New Roman" pitchFamily="18" charset="0"/>
              </a:rPr>
              <a:t>CSS </a:t>
            </a:r>
            <a:r>
              <a:rPr lang="en-GB" sz="1400" b="1" dirty="0" err="1">
                <a:latin typeface="Times New Roman" pitchFamily="18" charset="0"/>
                <a:cs typeface="Times New Roman" pitchFamily="18" charset="0"/>
              </a:rPr>
              <a:t>Flexbox</a:t>
            </a:r>
            <a:r>
              <a:rPr lang="en-GB" sz="1400" b="1" dirty="0">
                <a:latin typeface="Times New Roman" pitchFamily="18" charset="0"/>
                <a:cs typeface="Times New Roman" pitchFamily="18" charset="0"/>
              </a:rPr>
              <a:t>:</a:t>
            </a:r>
          </a:p>
          <a:p>
            <a:r>
              <a:rPr lang="en-GB" sz="1400" b="1" dirty="0">
                <a:latin typeface="Times New Roman" pitchFamily="18" charset="0"/>
                <a:cs typeface="Times New Roman" pitchFamily="18" charset="0"/>
              </a:rPr>
              <a:t> </a:t>
            </a:r>
            <a:r>
              <a:rPr lang="en-GB" sz="1400" dirty="0" err="1">
                <a:latin typeface="Times New Roman" pitchFamily="18" charset="0"/>
                <a:cs typeface="Times New Roman" pitchFamily="18" charset="0"/>
              </a:rPr>
              <a:t>Flexbox</a:t>
            </a:r>
            <a:r>
              <a:rPr lang="en-GB" sz="1400" dirty="0">
                <a:latin typeface="Times New Roman" pitchFamily="18" charset="0"/>
                <a:cs typeface="Times New Roman" pitchFamily="18" charset="0"/>
              </a:rPr>
              <a:t> is used in several places to control the layout of elements:</a:t>
            </a:r>
          </a:p>
          <a:p>
            <a:r>
              <a:rPr lang="en-GB" sz="1400" dirty="0">
                <a:latin typeface="Times New Roman" pitchFamily="18" charset="0"/>
                <a:cs typeface="Times New Roman" pitchFamily="18" charset="0"/>
              </a:rPr>
              <a:t>.profile_container uses flex properties to control the layout of elements within it, making them align horizontally.</a:t>
            </a:r>
          </a:p>
          <a:p>
            <a:r>
              <a:rPr lang="en-GB" sz="1400" dirty="0">
                <a:latin typeface="Times New Roman" pitchFamily="18" charset="0"/>
                <a:cs typeface="Times New Roman" pitchFamily="18" charset="0"/>
              </a:rPr>
              <a:t>.group-1 and .group-2 use flex properties to create a vertical layout with gaps between elements.</a:t>
            </a:r>
          </a:p>
          <a:p>
            <a:r>
              <a:rPr lang="en-GB" sz="1400" dirty="0">
                <a:latin typeface="Times New Roman" pitchFamily="18" charset="0"/>
                <a:cs typeface="Times New Roman" pitchFamily="18" charset="0"/>
              </a:rPr>
              <a:t>.</a:t>
            </a:r>
            <a:r>
              <a:rPr lang="en-GB" sz="1400" dirty="0" err="1">
                <a:latin typeface="Times New Roman" pitchFamily="18" charset="0"/>
                <a:cs typeface="Times New Roman" pitchFamily="18" charset="0"/>
              </a:rPr>
              <a:t>intItems</a:t>
            </a:r>
            <a:r>
              <a:rPr lang="en-GB" sz="1400" dirty="0">
                <a:latin typeface="Times New Roman" pitchFamily="18" charset="0"/>
                <a:cs typeface="Times New Roman" pitchFamily="18" charset="0"/>
              </a:rPr>
              <a:t> uses flex properties to create a flexible, wrap-around layout for interest elements.</a:t>
            </a:r>
          </a:p>
          <a:p>
            <a:endParaRPr lang="en-GB" sz="1400" dirty="0">
              <a:latin typeface="Times New Roman" pitchFamily="18" charset="0"/>
              <a:cs typeface="Times New Roman" pitchFamily="18" charset="0"/>
            </a:endParaRPr>
          </a:p>
          <a:p>
            <a:endParaRPr lang="en-GB" sz="1400" dirty="0">
              <a:latin typeface="Times New Roman" pitchFamily="18" charset="0"/>
              <a:cs typeface="Times New Roman" pitchFamily="18" charset="0"/>
            </a:endParaRPr>
          </a:p>
          <a:p>
            <a:endParaRPr lang="en-GB" sz="1400" dirty="0">
              <a:latin typeface="Times New Roman" pitchFamily="18" charset="0"/>
              <a:cs typeface="Times New Roman" pitchFamily="18" charset="0"/>
            </a:endParaRPr>
          </a:p>
          <a:p>
            <a:r>
              <a:rPr lang="en-GB" sz="1400" dirty="0">
                <a:latin typeface="Times New Roman" pitchFamily="18" charset="0"/>
                <a:cs typeface="Times New Roman" pitchFamily="18" charset="0"/>
              </a:rPr>
              <a:t>The HTML elements are used to structure and create the content of the webpage, define headings, paragraphs, lists, images, links, and other visual and structural elements. The combination of these elements forms the structure and content of the resume webpage.</a:t>
            </a:r>
          </a:p>
          <a:p>
            <a:r>
              <a:rPr lang="en-GB" sz="1400" dirty="0">
                <a:latin typeface="Times New Roman" pitchFamily="18" charset="0"/>
                <a:cs typeface="Times New Roman" pitchFamily="18" charset="0"/>
              </a:rPr>
              <a:t>The technical components and selectors used in the CSS code to style the resume webpage help define the layout, typography, colours, and responsiveness of the webpage.</a:t>
            </a:r>
            <a:br>
              <a:rPr lang="en-GB" sz="1100" dirty="0">
                <a:latin typeface="Times New Roman" pitchFamily="18" charset="0"/>
                <a:cs typeface="Times New Roman" pitchFamily="18" charset="0"/>
              </a:rPr>
            </a:br>
            <a:endParaRPr lang="en-US" sz="1100" dirty="0">
              <a:latin typeface="Times New Roman" pitchFamily="18" charset="0"/>
              <a:cs typeface="Times New Roman" pitchFamily="18" charset="0"/>
            </a:endParaRPr>
          </a:p>
        </p:txBody>
      </p:sp>
    </p:spTree>
  </p:cSld>
  <p:clrMapOvr>
    <a:masterClrMapping/>
  </p:clrMapOvr>
  <p:transition advTm="4000">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395536" y="868908"/>
            <a:ext cx="8136904" cy="5970865"/>
          </a:xfrm>
          <a:prstGeom prst="rect">
            <a:avLst/>
          </a:prstGeom>
        </p:spPr>
        <p:txBody>
          <a:bodyPr wrap="square">
            <a:spAutoFit/>
          </a:bodyPr>
          <a:lstStyle/>
          <a:p>
            <a:r>
              <a:rPr lang="en-GB" sz="1200" dirty="0">
                <a:latin typeface="Times New Roman" pitchFamily="18" charset="0"/>
                <a:cs typeface="Times New Roman" pitchFamily="18" charset="0"/>
              </a:rPr>
              <a:t>The HTML and CSS code used in the project addresses the problem statement for creating a resume webpage by incorporating various key features to create an organized, visually appealing, and informative online resume. Here are the key features used in the code:</a:t>
            </a:r>
          </a:p>
          <a:p>
            <a:endParaRPr lang="en-GB" sz="1200" b="1" dirty="0">
              <a:latin typeface="Times New Roman" pitchFamily="18" charset="0"/>
              <a:cs typeface="Times New Roman" pitchFamily="18" charset="0"/>
            </a:endParaRPr>
          </a:p>
          <a:p>
            <a:r>
              <a:rPr lang="en-GB" sz="1200" b="1" dirty="0">
                <a:latin typeface="Times New Roman" pitchFamily="18" charset="0"/>
                <a:cs typeface="Times New Roman" pitchFamily="18" charset="0"/>
              </a:rPr>
              <a:t>HTML Features:</a:t>
            </a:r>
            <a:endParaRPr lang="en-GB" sz="1200" dirty="0">
              <a:latin typeface="Times New Roman" pitchFamily="18" charset="0"/>
              <a:cs typeface="Times New Roman" pitchFamily="18" charset="0"/>
            </a:endParaRPr>
          </a:p>
          <a:p>
            <a:r>
              <a:rPr lang="en-GB" sz="1200" b="1" dirty="0">
                <a:latin typeface="Times New Roman" pitchFamily="18" charset="0"/>
                <a:cs typeface="Times New Roman" pitchFamily="18" charset="0"/>
              </a:rPr>
              <a:t>Semantic HTML Structure</a:t>
            </a:r>
            <a:r>
              <a:rPr lang="en-GB" sz="1200" dirty="0">
                <a:latin typeface="Times New Roman" pitchFamily="18" charset="0"/>
                <a:cs typeface="Times New Roman" pitchFamily="18" charset="0"/>
              </a:rPr>
              <a:t>: The use of semantic HTML elements such as &lt;header&gt;, &lt;footer&gt;, &lt;div&gt;, &lt;h1&gt;, &lt;h2&gt;, &lt;</a:t>
            </a:r>
            <a:r>
              <a:rPr lang="en-GB" sz="1200" dirty="0" err="1">
                <a:latin typeface="Times New Roman" pitchFamily="18" charset="0"/>
                <a:cs typeface="Times New Roman" pitchFamily="18" charset="0"/>
              </a:rPr>
              <a:t>ul</a:t>
            </a:r>
            <a:r>
              <a:rPr lang="en-GB" sz="1200" dirty="0">
                <a:latin typeface="Times New Roman" pitchFamily="18" charset="0"/>
                <a:cs typeface="Times New Roman" pitchFamily="18" charset="0"/>
              </a:rPr>
              <a:t>&gt;, &lt;li&gt;, and others helps to create a well-structured and meaningful document outline, improving accessibility and SEO.</a:t>
            </a:r>
          </a:p>
          <a:p>
            <a:pPr>
              <a:lnSpc>
                <a:spcPct val="150000"/>
              </a:lnSpc>
            </a:pPr>
            <a:r>
              <a:rPr lang="en-GB" sz="1200" b="1" dirty="0">
                <a:latin typeface="Times New Roman" pitchFamily="18" charset="0"/>
                <a:cs typeface="Times New Roman" pitchFamily="18" charset="0"/>
              </a:rPr>
              <a:t>Image Embedding</a:t>
            </a:r>
            <a:r>
              <a:rPr lang="en-GB" sz="1200" dirty="0">
                <a:latin typeface="Times New Roman" pitchFamily="18" charset="0"/>
                <a:cs typeface="Times New Roman" pitchFamily="18" charset="0"/>
              </a:rPr>
              <a:t>: The &lt;</a:t>
            </a:r>
            <a:r>
              <a:rPr lang="en-GB" sz="1200" dirty="0" err="1">
                <a:latin typeface="Times New Roman" pitchFamily="18" charset="0"/>
                <a:cs typeface="Times New Roman" pitchFamily="18" charset="0"/>
              </a:rPr>
              <a:t>img</a:t>
            </a:r>
            <a:r>
              <a:rPr lang="en-GB" sz="1200" dirty="0">
                <a:latin typeface="Times New Roman" pitchFamily="18" charset="0"/>
                <a:cs typeface="Times New Roman" pitchFamily="18" charset="0"/>
              </a:rPr>
              <a:t>&gt; element is used to embed a profile picture, making the webpage more personal and visually appealing.</a:t>
            </a:r>
          </a:p>
          <a:p>
            <a:r>
              <a:rPr lang="en-GB" sz="1200" b="1" dirty="0">
                <a:latin typeface="Times New Roman" pitchFamily="18" charset="0"/>
                <a:cs typeface="Times New Roman" pitchFamily="18" charset="0"/>
              </a:rPr>
              <a:t>Hyperlinks</a:t>
            </a:r>
            <a:r>
              <a:rPr lang="en-GB" sz="1200" dirty="0">
                <a:latin typeface="Times New Roman" pitchFamily="18" charset="0"/>
                <a:cs typeface="Times New Roman" pitchFamily="18" charset="0"/>
              </a:rPr>
              <a:t>: &lt;a&gt; elements are used to create hyperlinks to the author's social media profiles and email, facilitating easy contact and exploration of additional information.</a:t>
            </a:r>
          </a:p>
          <a:p>
            <a:r>
              <a:rPr lang="en-GB" sz="1200" b="1" dirty="0">
                <a:latin typeface="Times New Roman" pitchFamily="18" charset="0"/>
                <a:cs typeface="Times New Roman" pitchFamily="18" charset="0"/>
              </a:rPr>
              <a:t>Lists</a:t>
            </a:r>
            <a:r>
              <a:rPr lang="en-GB" sz="1200" dirty="0">
                <a:latin typeface="Times New Roman" pitchFamily="18" charset="0"/>
                <a:cs typeface="Times New Roman" pitchFamily="18" charset="0"/>
              </a:rPr>
              <a:t>: The use of &lt;</a:t>
            </a:r>
            <a:r>
              <a:rPr lang="en-GB" sz="1200" dirty="0" err="1">
                <a:latin typeface="Times New Roman" pitchFamily="18" charset="0"/>
                <a:cs typeface="Times New Roman" pitchFamily="18" charset="0"/>
              </a:rPr>
              <a:t>ul</a:t>
            </a:r>
            <a:r>
              <a:rPr lang="en-GB" sz="1200" dirty="0">
                <a:latin typeface="Times New Roman" pitchFamily="18" charset="0"/>
                <a:cs typeface="Times New Roman" pitchFamily="18" charset="0"/>
              </a:rPr>
              <a:t>&gt; and &lt;li&gt; elements is employed to create lists of interests and experiences, making the information easier to read and understand.</a:t>
            </a:r>
          </a:p>
          <a:p>
            <a:r>
              <a:rPr lang="en-GB" sz="1200" b="1" dirty="0">
                <a:latin typeface="Times New Roman" pitchFamily="18" charset="0"/>
                <a:cs typeface="Times New Roman" pitchFamily="18" charset="0"/>
              </a:rPr>
              <a:t>CSS Features:</a:t>
            </a:r>
            <a:endParaRPr lang="en-GB" sz="1200" dirty="0">
              <a:latin typeface="Times New Roman" pitchFamily="18" charset="0"/>
              <a:cs typeface="Times New Roman" pitchFamily="18" charset="0"/>
            </a:endParaRPr>
          </a:p>
          <a:p>
            <a:r>
              <a:rPr lang="en-GB" sz="1200" b="1" dirty="0">
                <a:latin typeface="Times New Roman" pitchFamily="18" charset="0"/>
                <a:cs typeface="Times New Roman" pitchFamily="18" charset="0"/>
              </a:rPr>
              <a:t>CSS Variables (Custom Properties)</a:t>
            </a:r>
            <a:r>
              <a:rPr lang="en-GB" sz="1200" dirty="0">
                <a:latin typeface="Times New Roman" pitchFamily="18" charset="0"/>
                <a:cs typeface="Times New Roman" pitchFamily="18" charset="0"/>
              </a:rPr>
              <a:t>: Custom CSS variables (e.g., --primary-</a:t>
            </a:r>
            <a:r>
              <a:rPr lang="en-GB" sz="1200" dirty="0" err="1">
                <a:latin typeface="Times New Roman" pitchFamily="18" charset="0"/>
                <a:cs typeface="Times New Roman" pitchFamily="18" charset="0"/>
              </a:rPr>
              <a:t>color</a:t>
            </a:r>
            <a:r>
              <a:rPr lang="en-GB" sz="1200" dirty="0">
                <a:latin typeface="Times New Roman" pitchFamily="18" charset="0"/>
                <a:cs typeface="Times New Roman" pitchFamily="18" charset="0"/>
              </a:rPr>
              <a:t> and --text-</a:t>
            </a:r>
            <a:r>
              <a:rPr lang="en-GB" sz="1200" dirty="0" err="1">
                <a:latin typeface="Times New Roman" pitchFamily="18" charset="0"/>
                <a:cs typeface="Times New Roman" pitchFamily="18" charset="0"/>
              </a:rPr>
              <a:t>color</a:t>
            </a:r>
            <a:r>
              <a:rPr lang="en-GB" sz="1200" dirty="0">
                <a:latin typeface="Times New Roman" pitchFamily="18" charset="0"/>
                <a:cs typeface="Times New Roman" pitchFamily="18" charset="0"/>
              </a:rPr>
              <a:t>) are defined in the :root selector, allowing for easy and consistent </a:t>
            </a:r>
            <a:r>
              <a:rPr lang="en-GB" sz="1200" dirty="0" err="1">
                <a:latin typeface="Times New Roman" pitchFamily="18" charset="0"/>
                <a:cs typeface="Times New Roman" pitchFamily="18" charset="0"/>
              </a:rPr>
              <a:t>color</a:t>
            </a:r>
            <a:r>
              <a:rPr lang="en-GB" sz="1200" dirty="0">
                <a:latin typeface="Times New Roman" pitchFamily="18" charset="0"/>
                <a:cs typeface="Times New Roman" pitchFamily="18" charset="0"/>
              </a:rPr>
              <a:t> </a:t>
            </a:r>
            <a:r>
              <a:rPr lang="en-GB" sz="1200" dirty="0" err="1">
                <a:latin typeface="Times New Roman" pitchFamily="18" charset="0"/>
                <a:cs typeface="Times New Roman" pitchFamily="18" charset="0"/>
              </a:rPr>
              <a:t>theming</a:t>
            </a:r>
            <a:r>
              <a:rPr lang="en-GB" sz="1200" dirty="0">
                <a:latin typeface="Times New Roman" pitchFamily="18" charset="0"/>
                <a:cs typeface="Times New Roman" pitchFamily="18" charset="0"/>
              </a:rPr>
              <a:t> throughout the </a:t>
            </a:r>
            <a:r>
              <a:rPr lang="en-GB" sz="1200" dirty="0" err="1">
                <a:latin typeface="Times New Roman" pitchFamily="18" charset="0"/>
                <a:cs typeface="Times New Roman" pitchFamily="18" charset="0"/>
              </a:rPr>
              <a:t>stylesheet</a:t>
            </a:r>
            <a:r>
              <a:rPr lang="en-GB" sz="1200" dirty="0">
                <a:latin typeface="Times New Roman" pitchFamily="18" charset="0"/>
                <a:cs typeface="Times New Roman" pitchFamily="18" charset="0"/>
              </a:rPr>
              <a:t>.</a:t>
            </a:r>
          </a:p>
          <a:p>
            <a:r>
              <a:rPr lang="en-GB" sz="1200" b="1" dirty="0">
                <a:latin typeface="Times New Roman" pitchFamily="18" charset="0"/>
                <a:cs typeface="Times New Roman" pitchFamily="18" charset="0"/>
              </a:rPr>
              <a:t>CSS Resets</a:t>
            </a:r>
            <a:r>
              <a:rPr lang="en-GB" sz="1200" dirty="0">
                <a:latin typeface="Times New Roman" pitchFamily="18" charset="0"/>
                <a:cs typeface="Times New Roman" pitchFamily="18" charset="0"/>
              </a:rPr>
              <a:t>: The * selector is used to reset padding, margin, and box-sizing for all elements, ensuring a consistent starting point for styling.</a:t>
            </a:r>
          </a:p>
          <a:p>
            <a:r>
              <a:rPr lang="en-GB" sz="1200" b="1" dirty="0">
                <a:latin typeface="Times New Roman" pitchFamily="18" charset="0"/>
                <a:cs typeface="Times New Roman" pitchFamily="18" charset="0"/>
              </a:rPr>
              <a:t>Responsive Design</a:t>
            </a:r>
            <a:r>
              <a:rPr lang="en-GB" sz="1200" dirty="0">
                <a:latin typeface="Times New Roman" pitchFamily="18" charset="0"/>
                <a:cs typeface="Times New Roman" pitchFamily="18" charset="0"/>
              </a:rPr>
              <a:t>: Media queries (@media) are used to adjust the layout and styling of elements for screens with a maximum width of 760px, making the webpage responsive and mobile-friendly.</a:t>
            </a:r>
          </a:p>
          <a:p>
            <a:r>
              <a:rPr lang="en-GB" sz="1200" b="1" dirty="0">
                <a:latin typeface="Times New Roman" pitchFamily="18" charset="0"/>
                <a:cs typeface="Times New Roman" pitchFamily="18" charset="0"/>
              </a:rPr>
              <a:t>CSS Flexbox</a:t>
            </a:r>
            <a:r>
              <a:rPr lang="en-GB" sz="1200" dirty="0">
                <a:latin typeface="Times New Roman" pitchFamily="18" charset="0"/>
                <a:cs typeface="Times New Roman" pitchFamily="18" charset="0"/>
              </a:rPr>
              <a:t>: Flexbox is used to create flexible and responsive layouts within sections like the profile container, groups of interests, and education, making the design adaptive to different screen sizes.</a:t>
            </a:r>
          </a:p>
          <a:p>
            <a:r>
              <a:rPr lang="en-GB" sz="1200" b="1" dirty="0">
                <a:latin typeface="Times New Roman" pitchFamily="18" charset="0"/>
                <a:cs typeface="Times New Roman" pitchFamily="18" charset="0"/>
              </a:rPr>
              <a:t>Class Selectors</a:t>
            </a:r>
            <a:r>
              <a:rPr lang="en-GB" sz="1200" dirty="0">
                <a:latin typeface="Times New Roman" pitchFamily="18" charset="0"/>
                <a:cs typeface="Times New Roman" pitchFamily="18" charset="0"/>
              </a:rPr>
              <a:t>: Class selectors (e.g., .profile, .title, .description) are used extensively to target specific elements and apply styles consistently across the webpage, ensuring a cohesive design.</a:t>
            </a:r>
          </a:p>
          <a:p>
            <a:r>
              <a:rPr lang="en-GB" sz="1200" b="1" dirty="0">
                <a:latin typeface="Times New Roman" pitchFamily="18" charset="0"/>
                <a:cs typeface="Times New Roman" pitchFamily="18" charset="0"/>
              </a:rPr>
              <a:t>Font Styling</a:t>
            </a:r>
            <a:r>
              <a:rPr lang="en-GB" sz="1200" dirty="0">
                <a:latin typeface="Times New Roman" pitchFamily="18" charset="0"/>
                <a:cs typeface="Times New Roman" pitchFamily="18" charset="0"/>
              </a:rPr>
              <a:t>: Custom fonts from Google Fonts are imported and applied to elements for improved typography.</a:t>
            </a:r>
          </a:p>
          <a:p>
            <a:r>
              <a:rPr lang="en-GB" sz="1200" b="1" dirty="0">
                <a:latin typeface="Times New Roman" pitchFamily="18" charset="0"/>
                <a:cs typeface="Times New Roman" pitchFamily="18" charset="0"/>
              </a:rPr>
              <a:t>Hover Effects</a:t>
            </a:r>
            <a:r>
              <a:rPr lang="en-GB" sz="1200" dirty="0">
                <a:latin typeface="Times New Roman" pitchFamily="18" charset="0"/>
                <a:cs typeface="Times New Roman" pitchFamily="18" charset="0"/>
              </a:rPr>
              <a:t>: Hover effects are implemented (e.g., changing text </a:t>
            </a:r>
            <a:r>
              <a:rPr lang="en-GB" sz="1200" dirty="0" err="1">
                <a:latin typeface="Times New Roman" pitchFamily="18" charset="0"/>
                <a:cs typeface="Times New Roman" pitchFamily="18" charset="0"/>
              </a:rPr>
              <a:t>color</a:t>
            </a:r>
            <a:r>
              <a:rPr lang="en-GB" sz="1200" dirty="0">
                <a:latin typeface="Times New Roman" pitchFamily="18" charset="0"/>
                <a:cs typeface="Times New Roman" pitchFamily="18" charset="0"/>
              </a:rPr>
              <a:t> on hover) to provide interactivity and visual feedback.</a:t>
            </a:r>
          </a:p>
          <a:p>
            <a:r>
              <a:rPr lang="en-GB" sz="1200" b="1" dirty="0">
                <a:latin typeface="Times New Roman" pitchFamily="18" charset="0"/>
                <a:cs typeface="Times New Roman" pitchFamily="18" charset="0"/>
              </a:rPr>
              <a:t>Backgrounds and Margins</a:t>
            </a:r>
            <a:r>
              <a:rPr lang="en-GB" sz="1200" dirty="0">
                <a:latin typeface="Times New Roman" pitchFamily="18" charset="0"/>
                <a:cs typeface="Times New Roman" pitchFamily="18" charset="0"/>
              </a:rPr>
              <a:t>: Background </a:t>
            </a:r>
            <a:r>
              <a:rPr lang="en-GB" sz="1200" dirty="0" err="1">
                <a:latin typeface="Times New Roman" pitchFamily="18" charset="0"/>
                <a:cs typeface="Times New Roman" pitchFamily="18" charset="0"/>
              </a:rPr>
              <a:t>colors</a:t>
            </a:r>
            <a:r>
              <a:rPr lang="en-GB" sz="1200" dirty="0">
                <a:latin typeface="Times New Roman" pitchFamily="18" charset="0"/>
                <a:cs typeface="Times New Roman" pitchFamily="18" charset="0"/>
              </a:rPr>
              <a:t>, padding, and margins are used effectively to create visual separation between different sections of the resume.</a:t>
            </a:r>
          </a:p>
          <a:p>
            <a:r>
              <a:rPr lang="en-GB" sz="1200" dirty="0">
                <a:latin typeface="Times New Roman" pitchFamily="18" charset="0"/>
                <a:cs typeface="Times New Roman" pitchFamily="18" charset="0"/>
              </a:rPr>
              <a:t>These features collectively address the problem statement by creating a well-structured, visually appealing, and responsive online resume that effectively showcases the author's qualifications, interests, and contact information.</a:t>
            </a:r>
          </a:p>
          <a:p>
            <a:endParaRPr lang="en-US" sz="1000" dirty="0">
              <a:latin typeface="Times New Roman" pitchFamily="18" charset="0"/>
              <a:cs typeface="Times New Roman" pitchFamily="18" charset="0"/>
            </a:endParaRPr>
          </a:p>
        </p:txBody>
      </p:sp>
    </p:spTree>
  </p:cSld>
  <p:clrMapOvr>
    <a:masterClrMapping/>
  </p:clrMapOvr>
  <p:transition advTm="4000">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954107"/>
          </a:xfrm>
          <a:prstGeom prst="rect">
            <a:avLst/>
          </a:prstGeom>
        </p:spPr>
        <p:txBody>
          <a:bodyPr wrap="square">
            <a:spAutoFit/>
          </a:bodyPr>
          <a:lstStyle/>
          <a:p>
            <a:r>
              <a:rPr lang="en-IN" sz="1200" dirty="0">
                <a:latin typeface="Times New Roman" pitchFamily="18" charset="0"/>
                <a:cs typeface="Times New Roman" pitchFamily="18" charset="0"/>
              </a:rPr>
              <a:t>The code snippets for the project are shown as below:</a:t>
            </a:r>
            <a:br>
              <a:rPr lang="en-IN" sz="1200" dirty="0">
                <a:latin typeface="Times New Roman" pitchFamily="18" charset="0"/>
                <a:cs typeface="Times New Roman" pitchFamily="18" charset="0"/>
              </a:rPr>
            </a:br>
            <a:r>
              <a:rPr lang="en-IN" sz="1200" b="1" dirty="0">
                <a:latin typeface="Times New Roman" pitchFamily="18" charset="0"/>
                <a:cs typeface="Times New Roman" pitchFamily="18" charset="0"/>
              </a:rPr>
              <a:t>The webpage view:</a:t>
            </a:r>
          </a:p>
          <a:p>
            <a:endParaRPr lang="en-US" sz="32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552EB8A8-F698-F48A-2A85-230778BA1BE8}"/>
              </a:ext>
            </a:extLst>
          </p:cNvPr>
          <p:cNvPicPr>
            <a:picLocks noChangeAspect="1"/>
          </p:cNvPicPr>
          <p:nvPr/>
        </p:nvPicPr>
        <p:blipFill>
          <a:blip r:embed="rId2"/>
          <a:stretch>
            <a:fillRect/>
          </a:stretch>
        </p:blipFill>
        <p:spPr>
          <a:xfrm>
            <a:off x="-15767" y="1916832"/>
            <a:ext cx="9144000" cy="4680520"/>
          </a:xfrm>
          <a:prstGeom prst="rect">
            <a:avLst/>
          </a:prstGeom>
        </p:spPr>
      </p:pic>
    </p:spTree>
  </p:cSld>
  <p:clrMapOvr>
    <a:masterClrMapping/>
  </p:clrMapOvr>
  <p:transition advTm="4000">
    <p:wipe dir="r"/>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1093</TotalTime>
  <Words>2455</Words>
  <Application>Microsoft Office PowerPoint</Application>
  <PresentationFormat>On-screen Show (4:3)</PresentationFormat>
  <Paragraphs>181</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Black</vt:lpstr>
      <vt:lpstr>Calibri</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Highlights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Krish Singla</cp:lastModifiedBy>
  <cp:revision>66</cp:revision>
  <dcterms:created xsi:type="dcterms:W3CDTF">2022-12-12T14:14:34Z</dcterms:created>
  <dcterms:modified xsi:type="dcterms:W3CDTF">2023-12-07T09:41:08Z</dcterms:modified>
</cp:coreProperties>
</file>