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Lato" panose="020B0604020202020204" charset="0"/>
      <p:regular r:id="rId40"/>
      <p:bold r:id="rId41"/>
      <p:italic r:id="rId42"/>
      <p:boldItalic r:id="rId43"/>
    </p:embeddedFont>
    <p:embeddedFont>
      <p:font typeface="Raleway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gIKsDfwfsFOM4Wnm3/1lgmT442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4536f7c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e4536f7c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4536f6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4536f6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3ecee87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3ecee87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3ecee87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3ecee87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3ecee87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3ecee87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3ecee87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3ecee87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3ecee87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e3ecee87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3ecee87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3ecee87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3ecee87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3ecee87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e3ecee87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e3ecee87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e3ecee87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e3ecee87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4536f7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5e4536f7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e46d33f41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e46d33f41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3f69afc2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5e3f69afc2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e46d33f4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e46d33f4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3ecee87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e3ecee87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e46d33f4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e46d33f4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46d33f4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46d33f4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e46d33f4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e46d33f4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e46d33f4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e46d33f4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e46d33f4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e46d33f4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3ecee8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3ecee87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7" name="Google Shape;2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7950" y="1406400"/>
            <a:ext cx="76881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Unicorn Prediction &amp;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Startup - Investor RS 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727950" y="4181350"/>
            <a:ext cx="82377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Prathamesh</a:t>
            </a:r>
            <a:r>
              <a:rPr lang="en-US" sz="16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Karve</a:t>
            </a:r>
            <a:r>
              <a:rPr lang="en-US" sz="16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	</a:t>
            </a:r>
            <a:r>
              <a:rPr lang="en-US" sz="16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Nithin</a:t>
            </a:r>
            <a:r>
              <a:rPr lang="en-US" sz="16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Gollanapally</a:t>
            </a:r>
            <a:r>
              <a:rPr lang="en-US" sz="16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   Pranav Dixit    Sagar </a:t>
            </a:r>
            <a:r>
              <a:rPr lang="en-US" sz="16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Bonde</a:t>
            </a:r>
            <a:endParaRPr sz="16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3165300" y="3269100"/>
            <a:ext cx="14067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Lato"/>
                <a:ea typeface="Lato"/>
                <a:cs typeface="Lato"/>
                <a:sym typeface="Lato"/>
              </a:rPr>
              <a:t>Group 12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4536f7cc_1_10"/>
          <p:cNvSpPr txBox="1">
            <a:spLocks noGrp="1"/>
          </p:cNvSpPr>
          <p:nvPr>
            <p:ph type="body" idx="1"/>
          </p:nvPr>
        </p:nvSpPr>
        <p:spPr>
          <a:xfrm>
            <a:off x="727650" y="1546450"/>
            <a:ext cx="76887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15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MultiLabelBinarizer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Investors list was collected in the form of lists from cleaned raw data.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g5e4536f7cc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25" y="2461250"/>
            <a:ext cx="5232200" cy="2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4536f61a_0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Unicorn Prediction</a:t>
            </a:r>
            <a:endParaRPr/>
          </a:p>
        </p:txBody>
      </p:sp>
      <p:sp>
        <p:nvSpPr>
          <p:cNvPr id="144" name="Google Shape;144;g5e4536f61a_0_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 of startups depend on the following factors-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5e4536f61a_0_0"/>
          <p:cNvSpPr/>
          <p:nvPr/>
        </p:nvSpPr>
        <p:spPr>
          <a:xfrm>
            <a:off x="1788175" y="3114225"/>
            <a:ext cx="1215600" cy="823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Uniqueness of idea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g5e4536f61a_0_0"/>
          <p:cNvSpPr/>
          <p:nvPr/>
        </p:nvSpPr>
        <p:spPr>
          <a:xfrm>
            <a:off x="4064425" y="3114225"/>
            <a:ext cx="1215600" cy="823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Funding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g5e4536f61a_0_0"/>
          <p:cNvSpPr/>
          <p:nvPr/>
        </p:nvSpPr>
        <p:spPr>
          <a:xfrm>
            <a:off x="6340675" y="3114225"/>
            <a:ext cx="1215600" cy="823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Popularity and Marketing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3ecee876_0_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Startup categories</a:t>
            </a:r>
            <a:endParaRPr/>
          </a:p>
        </p:txBody>
      </p:sp>
      <p:sp>
        <p:nvSpPr>
          <p:cNvPr id="153" name="Google Shape;153;g5e3ecee876_0_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Crunchbase provides each startup with categories or domains in which the startup is working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eg- </a:t>
            </a:r>
            <a:r>
              <a:rPr lang="en-US" b="1"/>
              <a:t>Saas, E-commerce, Bitcoin, Biotechnology</a:t>
            </a:r>
            <a:r>
              <a:rPr lang="en-US"/>
              <a:t> etc.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Tf-Idf is used on these categories to get a vector for each startup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Cosine similarity is used to find the similarity between one startup with all the other startups in the database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Average of each startup’s similarity with all other is taken as the general similarity index.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Let N = total number of startups , x = startup whose similarity index is to be found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g5e3ecee876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700" y="3939700"/>
            <a:ext cx="38766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3ecee876_0_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Funding amount</a:t>
            </a:r>
            <a:endParaRPr/>
          </a:p>
        </p:txBody>
      </p:sp>
      <p:sp>
        <p:nvSpPr>
          <p:cNvPr id="160" name="Google Shape;160;g5e3ecee876_0_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weightage of funding amount depends on the time duration in which it was secured.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 startup securing a $10 Million is 2 years is impressive that a startup which collects the same money in 10 years.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Decay function is used to normalize the funding amount.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Let x be the funding amount and t be the time duration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g5e3ecee876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3403575"/>
            <a:ext cx="32194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3ecee876_0_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of Articles</a:t>
            </a:r>
            <a:endParaRPr/>
          </a:p>
        </p:txBody>
      </p:sp>
      <p:sp>
        <p:nvSpPr>
          <p:cNvPr id="167" name="Google Shape;167;g5e3ecee876_0_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number of articles published related to a startup define the popularity of the startup. It can be used to generate a popularity index.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x be the number of articles published for a startup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g5e3ecee876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25" y="3162025"/>
            <a:ext cx="44386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3ecee876_0_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scaling</a:t>
            </a:r>
            <a:endParaRPr/>
          </a:p>
        </p:txBody>
      </p:sp>
      <p:sp>
        <p:nvSpPr>
          <p:cNvPr id="174" name="Google Shape;174;g5e3ecee876_0_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Similarity index is in the range of 0-1 while funding amount is in dollars and can have any value above 0. So Feature scaling required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MinMaxScaler used to scale all the values of data in the range of 1 to 10.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g5e3ecee876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988" y="3023875"/>
            <a:ext cx="6478029" cy="18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Modeling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e3ecee876_0_7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Unicorn Prediction</a:t>
            </a:r>
            <a:endParaRPr/>
          </a:p>
        </p:txBody>
      </p:sp>
      <p:sp>
        <p:nvSpPr>
          <p:cNvPr id="186" name="Google Shape;186;g5e3ecee876_0_7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It uses a hybrid approach for predicting unicorns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Approach similar to content based recommendation system is used to get similarity index of each startup. Inverse of similarity index generates uniqueness index.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 custom ranking function is used to rank the startups based on their probability of becoming unicorn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e3ecee876_0_5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Unicorn Prediction</a:t>
            </a:r>
            <a:endParaRPr/>
          </a:p>
        </p:txBody>
      </p:sp>
      <p:sp>
        <p:nvSpPr>
          <p:cNvPr id="192" name="Google Shape;192;g5e3ecee876_0_5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 of startups depend on the following factors-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e3ecee876_0_53"/>
          <p:cNvSpPr/>
          <p:nvPr/>
        </p:nvSpPr>
        <p:spPr>
          <a:xfrm>
            <a:off x="1788175" y="3114225"/>
            <a:ext cx="1215600" cy="823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Uniqueness of idea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g5e3ecee876_0_53"/>
          <p:cNvSpPr/>
          <p:nvPr/>
        </p:nvSpPr>
        <p:spPr>
          <a:xfrm>
            <a:off x="4064425" y="3114225"/>
            <a:ext cx="1215600" cy="823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Funding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g5e3ecee876_0_53"/>
          <p:cNvSpPr/>
          <p:nvPr/>
        </p:nvSpPr>
        <p:spPr>
          <a:xfrm>
            <a:off x="6340675" y="3114225"/>
            <a:ext cx="1215600" cy="823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Popularity and Marketing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e3ecee876_0_6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Unicorn Prediction</a:t>
            </a:r>
            <a:endParaRPr/>
          </a:p>
        </p:txBody>
      </p:sp>
      <p:sp>
        <p:nvSpPr>
          <p:cNvPr id="201" name="Google Shape;201;g5e3ecee876_0_6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 of startups depend on the following factors-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5e3ecee876_0_61"/>
          <p:cNvSpPr/>
          <p:nvPr/>
        </p:nvSpPr>
        <p:spPr>
          <a:xfrm>
            <a:off x="1788175" y="3114225"/>
            <a:ext cx="1215600" cy="823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Uniqueness of idea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g5e3ecee876_0_61"/>
          <p:cNvSpPr/>
          <p:nvPr/>
        </p:nvSpPr>
        <p:spPr>
          <a:xfrm>
            <a:off x="4064425" y="3114225"/>
            <a:ext cx="1215600" cy="823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Funding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g5e3ecee876_0_61"/>
          <p:cNvSpPr/>
          <p:nvPr/>
        </p:nvSpPr>
        <p:spPr>
          <a:xfrm>
            <a:off x="6340675" y="3114225"/>
            <a:ext cx="1215600" cy="823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Popularity and Marketing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g5e3ecee876_0_61"/>
          <p:cNvSpPr txBox="1"/>
          <p:nvPr/>
        </p:nvSpPr>
        <p:spPr>
          <a:xfrm>
            <a:off x="1687700" y="4018350"/>
            <a:ext cx="15369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Similarity Index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g5e3ecee876_0_61"/>
          <p:cNvSpPr txBox="1"/>
          <p:nvPr/>
        </p:nvSpPr>
        <p:spPr>
          <a:xfrm>
            <a:off x="3893725" y="4018350"/>
            <a:ext cx="15369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Normalized Amount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g5e3ecee876_0_61"/>
          <p:cNvSpPr txBox="1"/>
          <p:nvPr/>
        </p:nvSpPr>
        <p:spPr>
          <a:xfrm>
            <a:off x="6210250" y="4018350"/>
            <a:ext cx="15369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Popularity Index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The Problem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Predict Future Unicorns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Recommend potential startups to investors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Recommend potential investors to startups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e3ecee876_0_7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Unicorn Prediction Index</a:t>
            </a:r>
            <a:endParaRPr/>
          </a:p>
        </p:txBody>
      </p:sp>
      <p:pic>
        <p:nvPicPr>
          <p:cNvPr id="213" name="Google Shape;213;g5e3ecee876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175" y="2156950"/>
            <a:ext cx="31432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3ecee876_0_8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Unicorn Prediction Index</a:t>
            </a:r>
            <a:endParaRPr/>
          </a:p>
        </p:txBody>
      </p:sp>
      <p:pic>
        <p:nvPicPr>
          <p:cNvPr id="219" name="Google Shape;219;g5e3ecee876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47350"/>
            <a:ext cx="5212100" cy="23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4536f7cc_1_0"/>
          <p:cNvSpPr txBox="1">
            <a:spLocks noGrp="1"/>
          </p:cNvSpPr>
          <p:nvPr>
            <p:ph type="title"/>
          </p:nvPr>
        </p:nvSpPr>
        <p:spPr>
          <a:xfrm>
            <a:off x="727650" y="1186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Startup/Investor Recommendation</a:t>
            </a:r>
            <a:endParaRPr/>
          </a:p>
        </p:txBody>
      </p:sp>
      <p:sp>
        <p:nvSpPr>
          <p:cNvPr id="225" name="Google Shape;225;g5e4536f7cc_1_0"/>
          <p:cNvSpPr txBox="1"/>
          <p:nvPr/>
        </p:nvSpPr>
        <p:spPr>
          <a:xfrm>
            <a:off x="823775" y="2477863"/>
            <a:ext cx="31242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Phase -1 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g5e4536f7cc_1_0"/>
          <p:cNvSpPr txBox="1"/>
          <p:nvPr/>
        </p:nvSpPr>
        <p:spPr>
          <a:xfrm>
            <a:off x="366575" y="3033500"/>
            <a:ext cx="4538700" cy="1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Collaborative filtering with rows as Startups and Investors as columns.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User -User  Based Similarity for Investors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User -User  Based Similarity for Startups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g5e4536f7cc_1_0"/>
          <p:cNvSpPr txBox="1"/>
          <p:nvPr/>
        </p:nvSpPr>
        <p:spPr>
          <a:xfrm>
            <a:off x="823775" y="1918800"/>
            <a:ext cx="7688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We are using pipelined hybrid recommendation system.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g5e4536f7cc_1_0"/>
          <p:cNvSpPr txBox="1"/>
          <p:nvPr/>
        </p:nvSpPr>
        <p:spPr>
          <a:xfrm>
            <a:off x="5623525" y="2514488"/>
            <a:ext cx="31242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Phase -2 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g5e4536f7cc_1_0"/>
          <p:cNvSpPr txBox="1"/>
          <p:nvPr/>
        </p:nvSpPr>
        <p:spPr>
          <a:xfrm>
            <a:off x="5210075" y="3033500"/>
            <a:ext cx="3642300" cy="1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Go - No go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Thus generating  a [Startup * Investor]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e46d33f41_1_17"/>
          <p:cNvSpPr txBox="1">
            <a:spLocks noGrp="1"/>
          </p:cNvSpPr>
          <p:nvPr>
            <p:ph type="title"/>
          </p:nvPr>
        </p:nvSpPr>
        <p:spPr>
          <a:xfrm>
            <a:off x="727650" y="5767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Startup/Investor Recommendation</a:t>
            </a:r>
            <a:endParaRPr/>
          </a:p>
        </p:txBody>
      </p:sp>
      <p:sp>
        <p:nvSpPr>
          <p:cNvPr id="235" name="Google Shape;235;g5e46d33f41_1_17"/>
          <p:cNvSpPr txBox="1"/>
          <p:nvPr/>
        </p:nvSpPr>
        <p:spPr>
          <a:xfrm>
            <a:off x="873471" y="1487263"/>
            <a:ext cx="31242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Lato"/>
                <a:ea typeface="Lato"/>
                <a:cs typeface="Lato"/>
                <a:sym typeface="Lato"/>
              </a:rPr>
              <a:t>Phase -1 :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g5e46d33f41_1_17"/>
          <p:cNvSpPr txBox="1"/>
          <p:nvPr/>
        </p:nvSpPr>
        <p:spPr>
          <a:xfrm>
            <a:off x="137975" y="1890500"/>
            <a:ext cx="4551000" cy="1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Collaborative filtering with K - Nearest Neighbour Algorithm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Pearson Baseline is used as a Distance Function for finding similarity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Say For investors we have chosen User- Based Similarity,  where items being the Startups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The Ratings score  generated by parameters like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Funding Raised, No. of Funding Rounds &amp; Popularity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g5e46d33f41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975" y="1059250"/>
            <a:ext cx="4341351" cy="40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e3f69afc2_2_9"/>
          <p:cNvSpPr txBox="1">
            <a:spLocks noGrp="1"/>
          </p:cNvSpPr>
          <p:nvPr>
            <p:ph type="title"/>
          </p:nvPr>
        </p:nvSpPr>
        <p:spPr>
          <a:xfrm>
            <a:off x="500850" y="116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Startup/Investor Recommendation</a:t>
            </a:r>
            <a:endParaRPr/>
          </a:p>
        </p:txBody>
      </p:sp>
      <p:pic>
        <p:nvPicPr>
          <p:cNvPr id="243" name="Google Shape;243;g5e3f69afc2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25" y="2244625"/>
            <a:ext cx="8401050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5e3f69afc2_2_9"/>
          <p:cNvSpPr txBox="1"/>
          <p:nvPr/>
        </p:nvSpPr>
        <p:spPr>
          <a:xfrm>
            <a:off x="577050" y="1757463"/>
            <a:ext cx="31242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Phase -2 :   GO - NO Approach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g5e3f69afc2_2_9"/>
          <p:cNvSpPr txBox="1"/>
          <p:nvPr/>
        </p:nvSpPr>
        <p:spPr>
          <a:xfrm>
            <a:off x="566050" y="4582000"/>
            <a:ext cx="8223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Multiplying both phase-1 matrix and phase-2 matrix gives our desired result.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Model Evaluation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e46d33f41_1_0"/>
          <p:cNvSpPr txBox="1">
            <a:spLocks noGrp="1"/>
          </p:cNvSpPr>
          <p:nvPr>
            <p:ph type="title"/>
          </p:nvPr>
        </p:nvSpPr>
        <p:spPr>
          <a:xfrm>
            <a:off x="727650" y="689900"/>
            <a:ext cx="7688700" cy="535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Startup-Investor Recommender System </a:t>
            </a:r>
            <a:endParaRPr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Evaluation: RMSE value</a:t>
            </a:r>
            <a:endParaRPr sz="2400"/>
          </a:p>
        </p:txBody>
      </p:sp>
      <p:pic>
        <p:nvPicPr>
          <p:cNvPr id="256" name="Google Shape;256;g5e46d33f4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50" y="2010150"/>
            <a:ext cx="3193850" cy="10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5e46d33f41_1_0"/>
          <p:cNvSpPr txBox="1"/>
          <p:nvPr/>
        </p:nvSpPr>
        <p:spPr>
          <a:xfrm>
            <a:off x="6844825" y="1594500"/>
            <a:ext cx="10452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K = 5</a:t>
            </a:r>
            <a:endParaRPr sz="1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g5e46d33f41_1_0"/>
          <p:cNvSpPr txBox="1"/>
          <p:nvPr/>
        </p:nvSpPr>
        <p:spPr>
          <a:xfrm>
            <a:off x="6857225" y="3184675"/>
            <a:ext cx="10452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K = 2</a:t>
            </a:r>
            <a:endParaRPr sz="1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g5e46d33f41_1_0"/>
          <p:cNvSpPr txBox="1"/>
          <p:nvPr/>
        </p:nvSpPr>
        <p:spPr>
          <a:xfrm>
            <a:off x="1770950" y="3260875"/>
            <a:ext cx="10452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K = 10</a:t>
            </a:r>
            <a:endParaRPr sz="1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g5e46d33f4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825" y="2010150"/>
            <a:ext cx="33813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5e46d33f41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2700" y="3696600"/>
            <a:ext cx="4284415" cy="12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5e46d33f41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3694975"/>
            <a:ext cx="3732275" cy="13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e3ecee876_0_9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Unicorn Prediction - Confusion matrix</a:t>
            </a:r>
            <a:endParaRPr/>
          </a:p>
        </p:txBody>
      </p:sp>
      <p:pic>
        <p:nvPicPr>
          <p:cNvPr id="268" name="Google Shape;268;g5e3ecee876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75" y="2016300"/>
            <a:ext cx="307657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5e3ecee876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825" y="3834600"/>
            <a:ext cx="46101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5e3ecee876_0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6375" y="2794475"/>
            <a:ext cx="26670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Deployment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e46d33f41_0_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2-stage Prediction Server</a:t>
            </a:r>
            <a:endParaRPr/>
          </a:p>
        </p:txBody>
      </p:sp>
      <p:sp>
        <p:nvSpPr>
          <p:cNvPr id="281" name="Google Shape;281;g5e46d33f41_0_13"/>
          <p:cNvSpPr txBox="1"/>
          <p:nvPr/>
        </p:nvSpPr>
        <p:spPr>
          <a:xfrm>
            <a:off x="729450" y="2275200"/>
            <a:ext cx="74406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Offline processing</a:t>
            </a:r>
            <a:endParaRPr sz="2000" u="sng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u="sng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Runs as a nightly cron job. Does all the heavy-lifting</a:t>
            </a: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u="sng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U * U Similarity matrix and list of top-N generated </a:t>
            </a: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Unicorn prediction model </a:t>
            </a: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Data collection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e46d33f41_0_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2-stage Prediction Server</a:t>
            </a:r>
            <a:endParaRPr/>
          </a:p>
        </p:txBody>
      </p:sp>
      <p:sp>
        <p:nvSpPr>
          <p:cNvPr id="287" name="Google Shape;287;g5e46d33f41_0_4"/>
          <p:cNvSpPr txBox="1"/>
          <p:nvPr/>
        </p:nvSpPr>
        <p:spPr>
          <a:xfrm>
            <a:off x="729450" y="2017475"/>
            <a:ext cx="7481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Online processing</a:t>
            </a:r>
            <a:endParaRPr sz="2000" u="sng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u="sng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‘Add to Portfolio’ action captured as positive feedback</a:t>
            </a: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Cookies used to track which startups are added in this session</a:t>
            </a: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Re-computes top-N using already computed similarity scores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e46d33f41_0_29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</a:t>
            </a:r>
            <a:endParaRPr/>
          </a:p>
        </p:txBody>
      </p:sp>
      <p:pic>
        <p:nvPicPr>
          <p:cNvPr id="293" name="Google Shape;293;g5e46d33f41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622" y="2078875"/>
            <a:ext cx="5479324" cy="25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e46d33f41_0_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RS Explanations</a:t>
            </a:r>
            <a:endParaRPr/>
          </a:p>
        </p:txBody>
      </p:sp>
      <p:sp>
        <p:nvSpPr>
          <p:cNvPr id="299" name="Google Shape;299;g5e46d33f41_0_18"/>
          <p:cNvSpPr txBox="1"/>
          <p:nvPr/>
        </p:nvSpPr>
        <p:spPr>
          <a:xfrm>
            <a:off x="729450" y="2017475"/>
            <a:ext cx="7481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Handled by Online processing module</a:t>
            </a: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Responsiveness - Recommend startups based on recent choices</a:t>
            </a:r>
            <a:b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When user adds a startup to portfolio, startups similar to it are recommended</a:t>
            </a: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Trustworthiness - Recommend based on user’s location</a:t>
            </a:r>
            <a:endParaRPr sz="20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e46d33f41_0_23"/>
          <p:cNvSpPr txBox="1">
            <a:spLocks noGrp="1"/>
          </p:cNvSpPr>
          <p:nvPr>
            <p:ph type="title"/>
          </p:nvPr>
        </p:nvSpPr>
        <p:spPr>
          <a:xfrm>
            <a:off x="727650" y="561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305" name="Google Shape;305;g5e46d33f41_0_23"/>
          <p:cNvSpPr txBox="1">
            <a:spLocks noGrp="1"/>
          </p:cNvSpPr>
          <p:nvPr>
            <p:ph type="body" idx="1"/>
          </p:nvPr>
        </p:nvSpPr>
        <p:spPr>
          <a:xfrm>
            <a:off x="729450" y="1319100"/>
            <a:ext cx="33096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Unicorn Prediction - Confusion Matrix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Offline Recommendation System - RMSE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Recommendation System 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Leave-One_Out Cross Validation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Hit Rate = 0.7352</a:t>
            </a:r>
            <a:endParaRPr/>
          </a:p>
        </p:txBody>
      </p:sp>
      <p:pic>
        <p:nvPicPr>
          <p:cNvPr id="306" name="Google Shape;306;g5e46d33f4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875" y="1441825"/>
            <a:ext cx="4692851" cy="31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Direct data was not available so web scraping was used for data collection. BeautifulSoup used for it.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names and basic information of startups was scraped from seeddb.com and angel.co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More information of each startup (like funding, location, investors) were scraped from cruncbase.com and angel.co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These websites prevent data scraping by automated scripts. So we had to manually save html pages and scrape them locally</a:t>
            </a:r>
            <a:endParaRPr/>
          </a:p>
          <a:p>
            <a:pPr marL="285750" lvl="0" indent="-203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Web scraping</a:t>
            </a:r>
            <a:endParaRPr/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1957299"/>
            <a:ext cx="7412636" cy="292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3ecee876_0_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attributes</a:t>
            </a:r>
            <a:endParaRPr/>
          </a:p>
        </p:txBody>
      </p:sp>
      <p:sp>
        <p:nvSpPr>
          <p:cNvPr id="117" name="Google Shape;117;g5e3ecee876_0_1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the data scrapped following are the important attributes which are used for prediction and evaluation-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Startup location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Funding amount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Domain of the startup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Number of articles citing the startup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Data cleaning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727650" y="21391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Scrapped data had many inconsistencies and missing values. Data cleaning necessary.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Drop data which have missing attribute values.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Removing unnecessary punctuations and characters from the attributes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Data preprocessing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On-screen Show (16:9)</PresentationFormat>
  <Paragraphs>138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Raleway</vt:lpstr>
      <vt:lpstr>Calibri</vt:lpstr>
      <vt:lpstr>Lato</vt:lpstr>
      <vt:lpstr>Arial</vt:lpstr>
      <vt:lpstr>Streamline</vt:lpstr>
      <vt:lpstr>Unicorn Prediction &amp; Startup - Investor RS </vt:lpstr>
      <vt:lpstr>The Problem</vt:lpstr>
      <vt:lpstr>Data collection</vt:lpstr>
      <vt:lpstr>Web scraping</vt:lpstr>
      <vt:lpstr>Web scraping</vt:lpstr>
      <vt:lpstr>Data attributes</vt:lpstr>
      <vt:lpstr>Data cleaning</vt:lpstr>
      <vt:lpstr>PowerPoint Presentation</vt:lpstr>
      <vt:lpstr>Data preprocessing</vt:lpstr>
      <vt:lpstr>PowerPoint Presentation</vt:lpstr>
      <vt:lpstr>Unicorn Prediction</vt:lpstr>
      <vt:lpstr>Startup categories</vt:lpstr>
      <vt:lpstr>Funding amount</vt:lpstr>
      <vt:lpstr>Number of Articles</vt:lpstr>
      <vt:lpstr>Feature scaling</vt:lpstr>
      <vt:lpstr>Modeling</vt:lpstr>
      <vt:lpstr>Unicorn Prediction</vt:lpstr>
      <vt:lpstr>Unicorn Prediction</vt:lpstr>
      <vt:lpstr>Unicorn Prediction</vt:lpstr>
      <vt:lpstr>Unicorn Prediction Index</vt:lpstr>
      <vt:lpstr>Unicorn Prediction Index</vt:lpstr>
      <vt:lpstr>Startup/Investor Recommendation</vt:lpstr>
      <vt:lpstr>Startup/Investor Recommendation</vt:lpstr>
      <vt:lpstr>Startup/Investor Recommendation</vt:lpstr>
      <vt:lpstr>Model Evaluation</vt:lpstr>
      <vt:lpstr>Startup-Investor Recommender System  Evaluation: RMSE value</vt:lpstr>
      <vt:lpstr>Unicorn Prediction - Confusion matrix</vt:lpstr>
      <vt:lpstr>Deployment</vt:lpstr>
      <vt:lpstr>2-stage Prediction Server</vt:lpstr>
      <vt:lpstr>2-stage Prediction Server</vt:lpstr>
      <vt:lpstr>Website</vt:lpstr>
      <vt:lpstr>RS Explanations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Prediction &amp; Startup - Investor RS </dc:title>
  <cp:lastModifiedBy>Pranav Sudhir Dixit</cp:lastModifiedBy>
  <cp:revision>1</cp:revision>
  <dcterms:modified xsi:type="dcterms:W3CDTF">2019-08-09T17:29:02Z</dcterms:modified>
</cp:coreProperties>
</file>