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73" r:id="rId6"/>
    <p:sldId id="272" r:id="rId7"/>
    <p:sldId id="274" r:id="rId8"/>
    <p:sldId id="278" r:id="rId9"/>
    <p:sldId id="279" r:id="rId10"/>
    <p:sldId id="281" r:id="rId11"/>
    <p:sldId id="280" r:id="rId12"/>
    <p:sldId id="259" r:id="rId13"/>
    <p:sldId id="267" r:id="rId14"/>
    <p:sldId id="268" r:id="rId15"/>
    <p:sldId id="261" r:id="rId16"/>
    <p:sldId id="262" r:id="rId17"/>
    <p:sldId id="263" r:id="rId18"/>
    <p:sldId id="264" r:id="rId19"/>
    <p:sldId id="265" r:id="rId20"/>
    <p:sldId id="266" r:id="rId21"/>
    <p:sldId id="269" r:id="rId22"/>
    <p:sldId id="270" r:id="rId23"/>
    <p:sldId id="271" r:id="rId24"/>
    <p:sldId id="277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number of Missing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0229111986001748"/>
          <c:y val="0.17171296296296298"/>
          <c:w val="0.55448665791776031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Sheet1!$A$1:$A$16</c:f>
              <c:strCache>
                <c:ptCount val="16"/>
                <c:pt idx="0">
                  <c:v>DAYS_LAST_PHONE_CHANGE</c:v>
                </c:pt>
                <c:pt idx="1">
                  <c:v>CNT_FAM_MEMBERS</c:v>
                </c:pt>
                <c:pt idx="2">
                  <c:v>AMT_ANNUITY</c:v>
                </c:pt>
                <c:pt idx="3">
                  <c:v>AMT_GOODS_PRICE</c:v>
                </c:pt>
                <c:pt idx="4">
                  <c:v>DEF_60_CNT_SOCIAL_CIRCLE</c:v>
                </c:pt>
                <c:pt idx="5">
                  <c:v>OBS_60_CNT_SOCIAL_CIRCLE</c:v>
                </c:pt>
                <c:pt idx="6">
                  <c:v>DEF_30_CNT_SOCIAL_CIRCLE</c:v>
                </c:pt>
                <c:pt idx="7">
                  <c:v>OBS_30_CNT_SOCIAL_CIRCLE</c:v>
                </c:pt>
                <c:pt idx="8">
                  <c:v>NAME_TYPE_SUITE</c:v>
                </c:pt>
                <c:pt idx="9">
                  <c:v>AMT_REQ_CREDIT_BUREAU_QRT</c:v>
                </c:pt>
                <c:pt idx="10">
                  <c:v>AMT_REQ_CREDIT_BUREAU_HOUR</c:v>
                </c:pt>
                <c:pt idx="11">
                  <c:v>AMT_REQ_CREDIT_BUREAU_DAY</c:v>
                </c:pt>
                <c:pt idx="12">
                  <c:v>AMT_REQ_CREDIT_BUREAU_WEEK</c:v>
                </c:pt>
                <c:pt idx="13">
                  <c:v>AMT_REQ_CREDIT_BUREAU_MON</c:v>
                </c:pt>
                <c:pt idx="14">
                  <c:v>AMT_REQ_CREDIT_BUREAU_YEAR</c:v>
                </c:pt>
                <c:pt idx="15">
                  <c:v>OCCUPATION_TYPE</c:v>
                </c:pt>
              </c:strCache>
            </c:strRef>
          </c:cat>
          <c:val>
            <c:numRef>
              <c:f>Sheet1!$B$1:$B$16</c:f>
              <c:numCache>
                <c:formatCode>General</c:formatCode>
                <c:ptCount val="16"/>
                <c:pt idx="0">
                  <c:v>3.2499999999999999E-4</c:v>
                </c:pt>
                <c:pt idx="1">
                  <c:v>6.4999999999999997E-4</c:v>
                </c:pt>
                <c:pt idx="2">
                  <c:v>3.9020000000000001E-3</c:v>
                </c:pt>
                <c:pt idx="3">
                  <c:v>9.0402999999999997E-2</c:v>
                </c:pt>
                <c:pt idx="4">
                  <c:v>0.33202100000000001</c:v>
                </c:pt>
                <c:pt idx="5">
                  <c:v>0.33202100000000001</c:v>
                </c:pt>
                <c:pt idx="6">
                  <c:v>0.33202100000000001</c:v>
                </c:pt>
                <c:pt idx="7">
                  <c:v>0.33202100000000001</c:v>
                </c:pt>
                <c:pt idx="8">
                  <c:v>0.42014800000000002</c:v>
                </c:pt>
                <c:pt idx="9">
                  <c:v>13.501631</c:v>
                </c:pt>
                <c:pt idx="10">
                  <c:v>13.501631</c:v>
                </c:pt>
                <c:pt idx="11">
                  <c:v>13.501631</c:v>
                </c:pt>
                <c:pt idx="12">
                  <c:v>13.501631</c:v>
                </c:pt>
                <c:pt idx="13">
                  <c:v>13.501631</c:v>
                </c:pt>
                <c:pt idx="14">
                  <c:v>13.501631</c:v>
                </c:pt>
                <c:pt idx="15">
                  <c:v>31.345545000000001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7-4044-A28F-B0ED1DBF2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32574175"/>
        <c:axId val="1432572095"/>
      </c:barChart>
      <c:catAx>
        <c:axId val="14325741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572095"/>
        <c:crosses val="autoZero"/>
        <c:auto val="1"/>
        <c:lblAlgn val="ctr"/>
        <c:lblOffset val="100"/>
        <c:noMultiLvlLbl val="0"/>
      </c:catAx>
      <c:valAx>
        <c:axId val="143257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574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D724-9290-4612-C7FF-F23CEA1A1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1628E-54BA-EC93-FC88-F82C6C04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57F08-6B0D-73D8-7FA7-DA8A73E5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BBAF-7DAA-5D6D-60A8-E8AB384E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497C-EB06-1A53-9ED7-85F672FD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8F4A-103B-4C64-9050-CEE81BCB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7BA2E-5C0F-0BC0-3B4D-2732AF64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8B3E5-F231-6BB5-B62D-DFFBCAA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ECFC-AC44-9A7F-32AF-3C4A7C96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D849-C2AE-D647-C2FC-F7062A26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2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C06B3-C8AB-C702-763B-F03727F57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F8031-C6FB-37C6-8260-A20E855D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6CB4-6140-5FA8-5F43-453BC163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EE4C-8250-704C-D511-2A32959A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F7A14-BC99-D66D-70CF-2EB8C130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9A27-A2FE-2698-6E49-C944BF00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59B3-1CA1-48D2-0FAB-90DFB33E5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6399B-7FAF-2782-1AF9-1DED2A29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AD89-3FAC-7024-CDC3-F2C7737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E3388-CA4E-49AF-FB9F-6C80C08F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5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D4FF-EFF8-9A32-8188-6C602C73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AAEED-D25D-366C-AB39-6F23BAEDD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BD4A-C815-3317-60B7-B1AA89E8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5E872-DED9-DFC9-EE13-57F70D50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FF85-DCB2-4021-16E1-B81C4846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8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3385-F209-AC88-E6DE-9744E91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9E9C-484D-02AC-9F41-3B3645E4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7DA52-BA0A-468D-AD16-7AE59518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26A4-6F66-2B80-23B3-865B7A45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0F8FC-4254-7C63-C5AB-62356D07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4DA62-33F1-077B-F5D3-273F2C4B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D679-BBCE-94CB-A86D-439737DE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0D72D-5D07-F556-CA88-6555399D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16765-D47B-F3AB-D3D8-E70D2C96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FF561-464A-1CF0-7508-91FD39C04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89D79-AEED-C3DC-90ED-49A8FF30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74B85-E2E1-D7DC-6FAC-1C3AACF3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C08E-EF34-6CEB-94DF-C524B756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9D6D5-EAE0-DFE4-F5AE-ACCB698E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9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6965-42F3-A1CB-73E8-F0ACE92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A992A-729C-FF68-B606-15AB87F2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2BEDB-3CA0-D4C9-8EFB-05344351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88208-E0B3-216D-8C82-91146EEF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0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C9E90-DC89-95AC-AF3D-870F7D82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D6BC-1B2E-E059-A641-71801F7D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995E4-10E6-3120-836A-2E2032CC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13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0039-520E-5F9B-0F42-C0977BA74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BF3E-1B27-146D-8444-18755DB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41B02-0A07-1CF0-76B6-D53D9993B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F2837-DFAA-A03D-C1DB-DCAEDFCC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AC515-4AC4-3945-4494-BD6647A4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F3E3-D60A-8CF4-FA2C-E59BDAED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563C-76CF-2962-E577-D5C118E7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41C1B-CD48-9133-6A4C-75E0F71BD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07ED1-8722-03DA-6CC5-02C92AF18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1C4B-919F-B5D7-338A-AEC1EA6E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7B6AD-2847-BB62-FB59-7C9762F4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F732-8370-B5B3-A1EF-A501C2CE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27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3034-03EB-33C1-DC13-86A9AF94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9448-7D7E-DAB0-75DC-CFC11D30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7E6D-2210-1D23-4F03-04C4B909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807E8-B037-412F-A437-5CA52A52BBDC}" type="datetimeFigureOut">
              <a:rPr lang="en-IN" smtClean="0"/>
              <a:t>20-01-2023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7100-626D-535F-FD25-CA639F100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6385-D643-3103-26D4-EA9E560B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744BD-9652-484F-9946-FEDAE827C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 on a notebook">
            <a:extLst>
              <a:ext uri="{FF2B5EF4-FFF2-40B4-BE49-F238E27FC236}">
                <a16:creationId xmlns:a16="http://schemas.microsoft.com/office/drawing/2014/main" id="{A902F8C8-7E1E-C6E4-C77E-988779D3A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151D3-DF79-177F-B35B-03ADD7729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IN" sz="6600" b="1" i="0">
                <a:effectLst/>
                <a:latin typeface="Nunito" pitchFamily="2" charset="0"/>
              </a:rPr>
              <a:t>Bank Loan Case Study</a:t>
            </a:r>
            <a:br>
              <a:rPr lang="en-IN" sz="6600" b="1" i="0">
                <a:effectLst/>
                <a:latin typeface="Nunito" pitchFamily="2" charset="0"/>
              </a:rPr>
            </a:br>
            <a:endParaRPr lang="en-IN" sz="6600" b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99929-AE1F-FFA0-EC5E-AE0A3C5FB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Email: kbarman1015@gmail.com</a:t>
            </a:r>
          </a:p>
        </p:txBody>
      </p:sp>
    </p:spTree>
    <p:extLst>
      <p:ext uri="{BB962C8B-B14F-4D97-AF65-F5344CB8AC3E}">
        <p14:creationId xmlns:p14="http://schemas.microsoft.com/office/powerpoint/2010/main" val="2767881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5FF9507-1040-1537-E3D0-A56A46050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4" t="13698" r="12392" b="7344"/>
          <a:stretch/>
        </p:blipFill>
        <p:spPr>
          <a:xfrm>
            <a:off x="989043" y="457200"/>
            <a:ext cx="1021391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0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44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26382-A856-8153-6CF5-5C4421B8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Some Profile alert and overview</a:t>
            </a:r>
          </a:p>
        </p:txBody>
      </p:sp>
      <p:sp>
        <p:nvSpPr>
          <p:cNvPr id="80" name="Rectangle 46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C896A32-46E4-7E88-3B86-325277308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3" t="12351" r="10520" b="6481"/>
          <a:stretch/>
        </p:blipFill>
        <p:spPr>
          <a:xfrm>
            <a:off x="6539071" y="95044"/>
            <a:ext cx="5468473" cy="3086319"/>
          </a:xfrm>
          <a:prstGeom prst="rect">
            <a:avLst/>
          </a:prstGeom>
        </p:spPr>
      </p:pic>
      <p:sp>
        <p:nvSpPr>
          <p:cNvPr id="101" name="Rectangle 7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86C82C-0D91-7DD8-CF35-9222C3637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0" t="10745" r="10842" b="4694"/>
          <a:stretch/>
        </p:blipFill>
        <p:spPr>
          <a:xfrm>
            <a:off x="749204" y="3389323"/>
            <a:ext cx="5586942" cy="3308673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147CDB-6EB5-69A3-BB23-DCAB27FC6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6" t="10745" r="11228" b="4694"/>
          <a:stretch/>
        </p:blipFill>
        <p:spPr>
          <a:xfrm>
            <a:off x="6479838" y="3371165"/>
            <a:ext cx="5586942" cy="33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E2A2-6D27-91EE-6C5F-040B2771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Deal with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A1648-A328-0B72-C53E-408B7EAC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DAYS_LAST_PHONE_CHANGE          0.000325</a:t>
            </a:r>
          </a:p>
          <a:p>
            <a:r>
              <a:rPr lang="en-IN" dirty="0"/>
              <a:t>CNT_FAM_MEMBERS                 0.000650</a:t>
            </a:r>
          </a:p>
          <a:p>
            <a:r>
              <a:rPr lang="en-IN" dirty="0"/>
              <a:t>AMT_ANNUITY                     0.003902</a:t>
            </a:r>
          </a:p>
          <a:p>
            <a:r>
              <a:rPr lang="en-IN" dirty="0"/>
              <a:t>AMT_GOODS_PRICE                 0.090403</a:t>
            </a:r>
          </a:p>
          <a:p>
            <a:r>
              <a:rPr lang="en-IN" dirty="0"/>
              <a:t>DEF_60_CNT_SOCIAL_CIRCLE        0.332021</a:t>
            </a:r>
          </a:p>
          <a:p>
            <a:r>
              <a:rPr lang="en-IN" dirty="0"/>
              <a:t>OBS_60_CNT_SOCIAL_CIRCLE        0.332021</a:t>
            </a:r>
          </a:p>
          <a:p>
            <a:r>
              <a:rPr lang="en-IN" dirty="0"/>
              <a:t>DEF_30_CNT_SOCIAL_CIRCLE        0.332021</a:t>
            </a:r>
          </a:p>
          <a:p>
            <a:r>
              <a:rPr lang="en-IN" dirty="0"/>
              <a:t>OBS_30_CNT_SOCIAL_CIRCLE        0.332021</a:t>
            </a:r>
          </a:p>
          <a:p>
            <a:r>
              <a:rPr lang="en-IN" dirty="0"/>
              <a:t>NAME_TYPE_SUITE                 0.420148</a:t>
            </a:r>
          </a:p>
          <a:p>
            <a:r>
              <a:rPr lang="en-IN" dirty="0"/>
              <a:t>AMT_REQ_CREDIT_BUREAU_QRT      13.501631</a:t>
            </a:r>
          </a:p>
          <a:p>
            <a:r>
              <a:rPr lang="en-IN" dirty="0"/>
              <a:t>AMT_REQ_CREDIT_BUREAU_HOUR     13.501631</a:t>
            </a:r>
          </a:p>
          <a:p>
            <a:r>
              <a:rPr lang="en-IN" dirty="0"/>
              <a:t>AMT_REQ_CREDIT_BUREAU_DAY      13.501631</a:t>
            </a:r>
          </a:p>
          <a:p>
            <a:r>
              <a:rPr lang="en-IN" dirty="0"/>
              <a:t>AMT_REQ_CREDIT_BUREAU_WEEK     13.501631</a:t>
            </a:r>
          </a:p>
          <a:p>
            <a:r>
              <a:rPr lang="en-IN" dirty="0"/>
              <a:t>AMT_REQ_CREDIT_BUREAU_MON      13.501631</a:t>
            </a:r>
          </a:p>
          <a:p>
            <a:r>
              <a:rPr lang="en-IN" dirty="0"/>
              <a:t>AMT_REQ_CREDIT_BUREAU_YEAR     13.501631</a:t>
            </a:r>
          </a:p>
          <a:p>
            <a:r>
              <a:rPr lang="en-IN" dirty="0"/>
              <a:t>OCCUPATION_TYPE                31.345545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2CF3A-854A-CD0B-ECFD-650F7B1E3D0B}"/>
              </a:ext>
            </a:extLst>
          </p:cNvPr>
          <p:cNvSpPr/>
          <p:nvPr/>
        </p:nvSpPr>
        <p:spPr>
          <a:xfrm>
            <a:off x="9305364" y="2381249"/>
            <a:ext cx="2758888" cy="1709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Percentage of missing values of different columns, others has no missing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3A663-4331-5B45-A8CA-275D70029A99}"/>
              </a:ext>
            </a:extLst>
          </p:cNvPr>
          <p:cNvSpPr txBox="1"/>
          <p:nvPr/>
        </p:nvSpPr>
        <p:spPr>
          <a:xfrm>
            <a:off x="6158753" y="4500282"/>
            <a:ext cx="3980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numerical columns are filled with </a:t>
            </a:r>
            <a:r>
              <a:rPr lang="en-IN" dirty="0" err="1"/>
              <a:t>mean,median</a:t>
            </a:r>
            <a:r>
              <a:rPr lang="en-IN" dirty="0"/>
              <a:t> or mode according the statistic of that particular columns. The categorical columns are filled with </a:t>
            </a:r>
            <a:r>
              <a:rPr lang="en-IN" dirty="0" err="1"/>
              <a:t>most_frequent</a:t>
            </a:r>
            <a:r>
              <a:rPr lang="en-IN" dirty="0"/>
              <a:t> values. And all the columns are filled.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ACF8FA-2A09-2451-3BE4-263C5B65F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920821"/>
              </p:ext>
            </p:extLst>
          </p:nvPr>
        </p:nvGraphicFramePr>
        <p:xfrm>
          <a:off x="4733364" y="17570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544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C1BD-DD4B-7BEB-2113-F850D8B7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Density plots for different columns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77838E6-9959-DD5E-8D72-7E73B94DEE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03" y="1690688"/>
            <a:ext cx="8757172" cy="4502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7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B1B0-93AD-AF02-27F7-DA2C2A38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previous 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87D6-979A-46B7-57FC-2F2A3529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 Most of the </a:t>
            </a:r>
            <a:r>
              <a:rPr lang="en-US" dirty="0" err="1"/>
              <a:t>repayers</a:t>
            </a:r>
            <a:r>
              <a:rPr lang="en-US" dirty="0"/>
              <a:t> are in the range in 1 </a:t>
            </a:r>
            <a:r>
              <a:rPr lang="en-US" dirty="0" err="1"/>
              <a:t>milloin</a:t>
            </a:r>
            <a:r>
              <a:rPr lang="en-US" dirty="0"/>
              <a:t> of income.</a:t>
            </a:r>
          </a:p>
          <a:p>
            <a:r>
              <a:rPr lang="en-US" dirty="0"/>
              <a:t>2. The price of the goods(AMT_GOODS_PRICE) are mostly 0 - 1 million</a:t>
            </a:r>
          </a:p>
          <a:p>
            <a:r>
              <a:rPr lang="en-US" dirty="0"/>
              <a:t>3. And so the amount credit(AMT_CREDIT ) is also mostly 0 - 1 million.</a:t>
            </a:r>
          </a:p>
          <a:p>
            <a:pPr marL="0" indent="0">
              <a:buNone/>
            </a:pPr>
            <a:r>
              <a:rPr lang="en-US" dirty="0"/>
              <a:t>4.  Most of the </a:t>
            </a:r>
            <a:r>
              <a:rPr lang="en-US" dirty="0" err="1"/>
              <a:t>customurs</a:t>
            </a:r>
            <a:r>
              <a:rPr lang="en-US" dirty="0"/>
              <a:t> are paying annuity(AMT_ANNUITY) between 0 - 50000.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59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BFD5-21D1-B2A0-2B38-42B05765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15502"/>
            <a:ext cx="10515600" cy="764427"/>
          </a:xfrm>
        </p:spPr>
        <p:txBody>
          <a:bodyPr/>
          <a:lstStyle/>
          <a:p>
            <a:r>
              <a:rPr lang="en-IN" dirty="0"/>
              <a:t>Insights from the different columns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AE248FC-7AF6-45B4-F25B-56C8955A0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29" y="942974"/>
            <a:ext cx="7103652" cy="5357813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279A8-84E5-5279-A1F9-D8B0A4E47E55}"/>
              </a:ext>
            </a:extLst>
          </p:cNvPr>
          <p:cNvSpPr/>
          <p:nvPr/>
        </p:nvSpPr>
        <p:spPr>
          <a:xfrm>
            <a:off x="7727577" y="1021976"/>
            <a:ext cx="4303058" cy="427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LOAN_TYPE :-</a:t>
            </a:r>
          </a:p>
          <a:p>
            <a:r>
              <a:rPr lang="en-US" dirty="0"/>
              <a:t>1. The number of cash loan taker is higher than the Revolving loan taker.</a:t>
            </a:r>
          </a:p>
          <a:p>
            <a:r>
              <a:rPr lang="en-US" dirty="0"/>
              <a:t>	And also the </a:t>
            </a:r>
            <a:r>
              <a:rPr lang="en-US" dirty="0" err="1"/>
              <a:t>nomber</a:t>
            </a:r>
            <a:r>
              <a:rPr lang="en-US" dirty="0"/>
              <a:t> of defaulter is high in case of cash loan taker</a:t>
            </a:r>
          </a:p>
          <a:p>
            <a:endParaRPr lang="en-US" dirty="0"/>
          </a:p>
          <a:p>
            <a:r>
              <a:rPr lang="en-US" dirty="0"/>
              <a:t>CODE_GENDER :-</a:t>
            </a:r>
          </a:p>
          <a:p>
            <a:r>
              <a:rPr lang="en-US" dirty="0"/>
              <a:t>2. Female loan takers are higher and also the percentage of female [8%] defaulter is </a:t>
            </a:r>
          </a:p>
          <a:p>
            <a:r>
              <a:rPr lang="en-US" dirty="0"/>
              <a:t>	less than male[10%] loan takers.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82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BFD5-21D1-B2A0-2B38-42B05765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15502"/>
            <a:ext cx="10515600" cy="764427"/>
          </a:xfrm>
        </p:spPr>
        <p:txBody>
          <a:bodyPr/>
          <a:lstStyle/>
          <a:p>
            <a:r>
              <a:rPr lang="en-IN" dirty="0"/>
              <a:t>Insights from the different columns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279A8-84E5-5279-A1F9-D8B0A4E47E55}"/>
              </a:ext>
            </a:extLst>
          </p:cNvPr>
          <p:cNvSpPr/>
          <p:nvPr/>
        </p:nvSpPr>
        <p:spPr>
          <a:xfrm>
            <a:off x="6969760" y="1595998"/>
            <a:ext cx="5060875" cy="427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NAME_TYPE_SUIT :-</a:t>
            </a:r>
          </a:p>
          <a:p>
            <a:r>
              <a:rPr lang="en-US" dirty="0"/>
              <a:t>3. </a:t>
            </a:r>
            <a:r>
              <a:rPr lang="en-US" dirty="0" err="1"/>
              <a:t>MOst</a:t>
            </a:r>
            <a:r>
              <a:rPr lang="en-US" dirty="0"/>
              <a:t> of the time </a:t>
            </a:r>
            <a:r>
              <a:rPr lang="en-US" dirty="0" err="1"/>
              <a:t>unacompanied</a:t>
            </a:r>
            <a:r>
              <a:rPr lang="en-US" dirty="0"/>
              <a:t> people are taking loans and the default rate is 8.5%</a:t>
            </a:r>
          </a:p>
          <a:p>
            <a:r>
              <a:rPr lang="en-US" dirty="0"/>
              <a:t>which is still ok.</a:t>
            </a:r>
          </a:p>
          <a:p>
            <a:endParaRPr lang="en-US" dirty="0"/>
          </a:p>
          <a:p>
            <a:r>
              <a:rPr lang="en-US" dirty="0"/>
              <a:t>NAME_INCOME_TYPE :-</a:t>
            </a:r>
          </a:p>
          <a:p>
            <a:r>
              <a:rPr lang="en-US" dirty="0"/>
              <a:t>4. Most of the loans are given to the 'working' </a:t>
            </a:r>
            <a:r>
              <a:rPr lang="en-US" dirty="0" err="1"/>
              <a:t>profesionals</a:t>
            </a:r>
            <a:r>
              <a:rPr lang="en-US" dirty="0"/>
              <a:t> followed by 'commercial associate</a:t>
            </a:r>
          </a:p>
          <a:p>
            <a:r>
              <a:rPr lang="en-US" dirty="0"/>
              <a:t>and '</a:t>
            </a:r>
            <a:r>
              <a:rPr lang="en-US" dirty="0" err="1"/>
              <a:t>pentioners</a:t>
            </a:r>
            <a:r>
              <a:rPr lang="en-US" dirty="0"/>
              <a:t>' and also their defaulter rate is also low.</a:t>
            </a:r>
          </a:p>
          <a:p>
            <a:endParaRPr lang="en-IN" dirty="0"/>
          </a:p>
        </p:txBody>
      </p:sp>
      <p:pic>
        <p:nvPicPr>
          <p:cNvPr id="8" name="Content Placeholder 7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A2673108-CAAC-77D1-9799-1246500C1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54" y="1520825"/>
            <a:ext cx="6449304" cy="4351338"/>
          </a:xfrm>
        </p:spPr>
      </p:pic>
    </p:spTree>
    <p:extLst>
      <p:ext uri="{BB962C8B-B14F-4D97-AF65-F5344CB8AC3E}">
        <p14:creationId xmlns:p14="http://schemas.microsoft.com/office/powerpoint/2010/main" val="193359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BFD5-21D1-B2A0-2B38-42B05765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15502"/>
            <a:ext cx="10515600" cy="764427"/>
          </a:xfrm>
        </p:spPr>
        <p:txBody>
          <a:bodyPr/>
          <a:lstStyle/>
          <a:p>
            <a:r>
              <a:rPr lang="en-IN" dirty="0"/>
              <a:t>Insights from the different columns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279A8-84E5-5279-A1F9-D8B0A4E47E55}"/>
              </a:ext>
            </a:extLst>
          </p:cNvPr>
          <p:cNvSpPr/>
          <p:nvPr/>
        </p:nvSpPr>
        <p:spPr>
          <a:xfrm>
            <a:off x="7496175" y="1595998"/>
            <a:ext cx="4534460" cy="427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NAME_EDUCATION_TYPE :-</a:t>
            </a:r>
          </a:p>
          <a:p>
            <a:r>
              <a:rPr lang="en-US" dirty="0"/>
              <a:t>5. Most of the loans are given for the secondary and higher </a:t>
            </a:r>
            <a:r>
              <a:rPr lang="en-US" dirty="0" err="1"/>
              <a:t>eduction</a:t>
            </a:r>
            <a:r>
              <a:rPr lang="en-US" dirty="0"/>
              <a:t>. The default rate for higher education [5%] is less than secondary education loan [9%]. So higher EDUCATIONIS SAFER TO give loans.</a:t>
            </a:r>
          </a:p>
          <a:p>
            <a:endParaRPr lang="en-US" dirty="0"/>
          </a:p>
          <a:p>
            <a:r>
              <a:rPr lang="en-US" dirty="0"/>
              <a:t>NAME_FAMILY_STATUS :-</a:t>
            </a:r>
          </a:p>
          <a:p>
            <a:r>
              <a:rPr lang="en-US" dirty="0"/>
              <a:t>6. Most of the loans are given to the married people and also their defaulter rate is less than 8% , which is quite acceptable.</a:t>
            </a:r>
            <a:endParaRPr lang="en-IN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3B69635-4CF7-E5E3-29D7-6375DA730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" y="1238250"/>
            <a:ext cx="7183574" cy="5681666"/>
          </a:xfrm>
        </p:spPr>
      </p:pic>
    </p:spTree>
    <p:extLst>
      <p:ext uri="{BB962C8B-B14F-4D97-AF65-F5344CB8AC3E}">
        <p14:creationId xmlns:p14="http://schemas.microsoft.com/office/powerpoint/2010/main" val="265103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BFD5-21D1-B2A0-2B38-42B05765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15502"/>
            <a:ext cx="10515600" cy="764427"/>
          </a:xfrm>
        </p:spPr>
        <p:txBody>
          <a:bodyPr/>
          <a:lstStyle/>
          <a:p>
            <a:r>
              <a:rPr lang="en-IN" dirty="0"/>
              <a:t>Insights from the different columns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279A8-84E5-5279-A1F9-D8B0A4E47E55}"/>
              </a:ext>
            </a:extLst>
          </p:cNvPr>
          <p:cNvSpPr/>
          <p:nvPr/>
        </p:nvSpPr>
        <p:spPr>
          <a:xfrm>
            <a:off x="7496175" y="1595998"/>
            <a:ext cx="4534460" cy="427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NAME_HOUSING_TYPE :-</a:t>
            </a:r>
          </a:p>
          <a:p>
            <a:r>
              <a:rPr lang="en-US" dirty="0"/>
              <a:t>7. People </a:t>
            </a:r>
            <a:r>
              <a:rPr lang="en-US" dirty="0" err="1"/>
              <a:t>havbing</a:t>
            </a:r>
            <a:r>
              <a:rPr lang="en-US" dirty="0"/>
              <a:t> own house are safer to give the loan with the defaulter rate of 8%.</a:t>
            </a:r>
          </a:p>
          <a:p>
            <a:endParaRPr lang="en-US" dirty="0"/>
          </a:p>
          <a:p>
            <a:r>
              <a:rPr lang="en-US" dirty="0"/>
              <a:t>OCCUPATION_TYPE :-</a:t>
            </a:r>
          </a:p>
          <a:p>
            <a:r>
              <a:rPr lang="en-US" dirty="0"/>
              <a:t>8. Low-skilled </a:t>
            </a:r>
            <a:r>
              <a:rPr lang="en-US" dirty="0" err="1"/>
              <a:t>laboureres</a:t>
            </a:r>
            <a:r>
              <a:rPr lang="en-US" dirty="0"/>
              <a:t> and drivers are highest defaulter. Accountants are less </a:t>
            </a:r>
            <a:r>
              <a:rPr lang="en-US" dirty="0" err="1"/>
              <a:t>defaulters.Number</a:t>
            </a:r>
            <a:r>
              <a:rPr lang="en-US" dirty="0"/>
              <a:t> of </a:t>
            </a:r>
            <a:r>
              <a:rPr lang="en-US" dirty="0" err="1"/>
              <a:t>Labours</a:t>
            </a:r>
            <a:r>
              <a:rPr lang="en-US" dirty="0"/>
              <a:t>, core-stuff, </a:t>
            </a:r>
            <a:r>
              <a:rPr lang="en-US" dirty="0" err="1"/>
              <a:t>manegers</a:t>
            </a:r>
            <a:r>
              <a:rPr lang="en-US" dirty="0"/>
              <a:t> are high and also their default rate </a:t>
            </a:r>
            <a:r>
              <a:rPr lang="en-US" dirty="0" err="1"/>
              <a:t>arein</a:t>
            </a:r>
            <a:r>
              <a:rPr lang="en-US" dirty="0"/>
              <a:t> safer side.</a:t>
            </a:r>
            <a:endParaRPr lang="en-IN" dirty="0"/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3706B93A-26DE-8F40-DC07-CB463E4F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" y="945962"/>
            <a:ext cx="7120477" cy="5435788"/>
          </a:xfrm>
        </p:spPr>
      </p:pic>
    </p:spTree>
    <p:extLst>
      <p:ext uri="{BB962C8B-B14F-4D97-AF65-F5344CB8AC3E}">
        <p14:creationId xmlns:p14="http://schemas.microsoft.com/office/powerpoint/2010/main" val="406810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BFD5-21D1-B2A0-2B38-42B05765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15502"/>
            <a:ext cx="10515600" cy="764427"/>
          </a:xfrm>
        </p:spPr>
        <p:txBody>
          <a:bodyPr/>
          <a:lstStyle/>
          <a:p>
            <a:r>
              <a:rPr lang="en-IN" dirty="0"/>
              <a:t>Insights from the different columns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279A8-84E5-5279-A1F9-D8B0A4E47E55}"/>
              </a:ext>
            </a:extLst>
          </p:cNvPr>
          <p:cNvSpPr/>
          <p:nvPr/>
        </p:nvSpPr>
        <p:spPr>
          <a:xfrm>
            <a:off x="7496175" y="1595998"/>
            <a:ext cx="4534460" cy="427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WEEKDAY_APPRVAL_PROCESS_START :-</a:t>
            </a:r>
          </a:p>
          <a:p>
            <a:r>
              <a:rPr lang="en-US" dirty="0"/>
              <a:t>9. This data will be make not that much </a:t>
            </a:r>
            <a:r>
              <a:rPr lang="en-US" dirty="0" err="1"/>
              <a:t>sence</a:t>
            </a:r>
            <a:r>
              <a:rPr lang="en-US" dirty="0"/>
              <a:t> so we are ignoring this column.</a:t>
            </a:r>
          </a:p>
          <a:p>
            <a:endParaRPr lang="en-US" dirty="0"/>
          </a:p>
          <a:p>
            <a:r>
              <a:rPr lang="en-US" dirty="0"/>
              <a:t>ORGANISTAION_TYPE :-</a:t>
            </a:r>
          </a:p>
          <a:p>
            <a:r>
              <a:rPr lang="en-US" dirty="0"/>
              <a:t>10. Highest defaulter - Transport type -3 [</a:t>
            </a:r>
            <a:r>
              <a:rPr lang="en-US" dirty="0" err="1"/>
              <a:t>nuber</a:t>
            </a:r>
            <a:r>
              <a:rPr lang="en-US" dirty="0"/>
              <a:t> is very less] XNA are the safest as their number is high and default rate is also less. </a:t>
            </a:r>
            <a:r>
              <a:rPr lang="en-US" dirty="0" err="1"/>
              <a:t>Bussiness</a:t>
            </a:r>
            <a:r>
              <a:rPr lang="en-US" dirty="0"/>
              <a:t> entity 3 , self employed and other also in good number and </a:t>
            </a:r>
            <a:r>
              <a:rPr lang="en-US" dirty="0" err="1"/>
              <a:t>comperatively</a:t>
            </a:r>
            <a:r>
              <a:rPr lang="en-US" dirty="0"/>
              <a:t> safe to give loan.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413BA6E-BB6A-13FD-EE43-BE9B2D101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2" y="923924"/>
            <a:ext cx="7209013" cy="5860799"/>
          </a:xfrm>
        </p:spPr>
      </p:pic>
    </p:spTree>
    <p:extLst>
      <p:ext uri="{BB962C8B-B14F-4D97-AF65-F5344CB8AC3E}">
        <p14:creationId xmlns:p14="http://schemas.microsoft.com/office/powerpoint/2010/main" val="73961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F49A-0555-4C30-08EF-5D7C1E5B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531F-BDB4-C36E-CAC9-FA9A26EED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IN" sz="2000" dirty="0"/>
              <a:t>The data set is huge, So to visualize the data set and to get insights from the data set I have used python (</a:t>
            </a:r>
            <a:r>
              <a:rPr lang="en-IN" sz="2000" dirty="0" err="1"/>
              <a:t>jupyter</a:t>
            </a:r>
            <a:r>
              <a:rPr lang="en-IN" sz="2000" dirty="0"/>
              <a:t> notebook) for EDA of this data. Python libraries like pandas, </a:t>
            </a:r>
            <a:r>
              <a:rPr lang="en-IN" sz="2000" dirty="0" err="1"/>
              <a:t>numpy</a:t>
            </a:r>
            <a:r>
              <a:rPr lang="en-IN" sz="2000" dirty="0"/>
              <a:t>, seaborn and </a:t>
            </a:r>
            <a:r>
              <a:rPr lang="en-IN" sz="2000" dirty="0" err="1"/>
              <a:t>klib</a:t>
            </a:r>
            <a:r>
              <a:rPr lang="en-IN" sz="2000" dirty="0"/>
              <a:t> etc. </a:t>
            </a:r>
          </a:p>
        </p:txBody>
      </p:sp>
      <p:pic>
        <p:nvPicPr>
          <p:cNvPr id="13" name="Picture 4" descr="Computer script on a screen">
            <a:extLst>
              <a:ext uri="{FF2B5EF4-FFF2-40B4-BE49-F238E27FC236}">
                <a16:creationId xmlns:a16="http://schemas.microsoft.com/office/drawing/2014/main" id="{DF2CDE7A-66DF-BED5-E20D-2E4FA3B65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" r="47326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4D3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0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6A4CD-E3D9-2D93-5827-2AFA9A36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plots between columns (bivariate analysis)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683B71-31EB-58D4-99CB-783E2D6BD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04" y="1805828"/>
            <a:ext cx="6181413" cy="377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693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2C86237-0E16-19CA-DFA2-CA1F4F80C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4118"/>
            <a:ext cx="10772775" cy="651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19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9E27-8129-0CB6-3158-C7954169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bi 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F55D-F19A-544A-D5DC-8FF7D409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AMT_CREDIT and AMT_GOODS_PRICE are nearly co-related. If the amount credit increases the number</a:t>
            </a:r>
          </a:p>
          <a:p>
            <a:r>
              <a:rPr lang="en-US" dirty="0"/>
              <a:t>	of defaulter decreases.</a:t>
            </a:r>
          </a:p>
          <a:p>
            <a:r>
              <a:rPr lang="en-US" dirty="0"/>
              <a:t>2. The people with less annual income (1 </a:t>
            </a:r>
            <a:r>
              <a:rPr lang="en-US" dirty="0" err="1"/>
              <a:t>milion</a:t>
            </a:r>
            <a:r>
              <a:rPr lang="en-US" dirty="0"/>
              <a:t>) are more likely to take loans , out of which </a:t>
            </a:r>
          </a:p>
          <a:p>
            <a:r>
              <a:rPr lang="en-US" dirty="0"/>
              <a:t>	who are given loans less than 1.5 million are likely to be defaulter.</a:t>
            </a:r>
          </a:p>
          <a:p>
            <a:r>
              <a:rPr lang="en-US" dirty="0"/>
              <a:t>3. Most number of loans are given to the people who have a annuity amount of 100k or less than that.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96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95FD-535B-11DF-F371-EE7BBC84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969"/>
          </a:xfrm>
        </p:spPr>
        <p:txBody>
          <a:bodyPr/>
          <a:lstStyle/>
          <a:p>
            <a:r>
              <a:rPr lang="en-IN" dirty="0"/>
              <a:t>From the previous application data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2417862-CAD8-0458-3EC2-5C6395B677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1174750"/>
            <a:ext cx="11172824" cy="538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850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AD48-B7E8-C59D-E1D0-11B5EFE5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6EA9-A36F-A49C-C209-5717FAC8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seen that most of the applications was coming from the XNA and XNP reason, Those applications are most approved and also more refused than the other  causes.</a:t>
            </a:r>
          </a:p>
        </p:txBody>
      </p:sp>
    </p:spTree>
    <p:extLst>
      <p:ext uri="{BB962C8B-B14F-4D97-AF65-F5344CB8AC3E}">
        <p14:creationId xmlns:p14="http://schemas.microsoft.com/office/powerpoint/2010/main" val="227939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576A-D9C1-FC3B-B8A5-F98AE83C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0F782-3DDD-830D-0D46-043108B9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dataset was a huge to </a:t>
            </a:r>
            <a:r>
              <a:rPr lang="en-IN" dirty="0" err="1"/>
              <a:t>analyze</a:t>
            </a:r>
            <a:r>
              <a:rPr lang="en-IN" dirty="0"/>
              <a:t>, but many information were extracted from the dataset. Many  characteristic about the defaulters and </a:t>
            </a:r>
            <a:r>
              <a:rPr lang="en-IN" dirty="0" err="1"/>
              <a:t>repayers</a:t>
            </a:r>
            <a:r>
              <a:rPr lang="en-IN" dirty="0"/>
              <a:t> like,  who are safer to give loans, who are not safer to give loans. And many more </a:t>
            </a:r>
            <a:r>
              <a:rPr lang="en-IN" dirty="0" err="1"/>
              <a:t>inshights</a:t>
            </a:r>
            <a:r>
              <a:rPr lang="en-IN" dirty="0"/>
              <a:t> are given.</a:t>
            </a:r>
          </a:p>
        </p:txBody>
      </p:sp>
    </p:spTree>
    <p:extLst>
      <p:ext uri="{BB962C8B-B14F-4D97-AF65-F5344CB8AC3E}">
        <p14:creationId xmlns:p14="http://schemas.microsoft.com/office/powerpoint/2010/main" val="24297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83F0-17CF-2F8F-192A-F7D2197C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 corelation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A363F-08BC-7EB5-E0FC-289DAA0368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898085" cy="478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31883C-71E9-88B1-F58E-C93235717092}"/>
              </a:ext>
            </a:extLst>
          </p:cNvPr>
          <p:cNvSpPr/>
          <p:nvPr/>
        </p:nvSpPr>
        <p:spPr>
          <a:xfrm>
            <a:off x="7898085" y="1773331"/>
            <a:ext cx="3295650" cy="349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Flag columns are very less corelated so we can ignore these columns.  </a:t>
            </a:r>
          </a:p>
          <a:p>
            <a:pPr algn="ctr"/>
            <a:r>
              <a:rPr lang="en-IN" dirty="0"/>
              <a:t>I have removed these </a:t>
            </a:r>
            <a:r>
              <a:rPr lang="en-IN" dirty="0" err="1"/>
              <a:t>colums</a:t>
            </a:r>
            <a:r>
              <a:rPr lang="en-IN" dirty="0"/>
              <a:t> from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03761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5C79-52A2-0691-DE99-AE430CD0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columns ignored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1A2949-66EC-21EE-5DC1-BCCA595FB9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9" y="2188757"/>
            <a:ext cx="5282539" cy="32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256BC-5A08-C31A-EA29-FE9134724CA2}"/>
              </a:ext>
            </a:extLst>
          </p:cNvPr>
          <p:cNvSpPr/>
          <p:nvPr/>
        </p:nvSpPr>
        <p:spPr>
          <a:xfrm>
            <a:off x="7639050" y="2657475"/>
            <a:ext cx="2952750" cy="184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EXT_SOURCE_2 and EXT_SOURCE_3 are also ignored.</a:t>
            </a:r>
          </a:p>
        </p:txBody>
      </p:sp>
    </p:spTree>
    <p:extLst>
      <p:ext uri="{BB962C8B-B14F-4D97-AF65-F5344CB8AC3E}">
        <p14:creationId xmlns:p14="http://schemas.microsoft.com/office/powerpoint/2010/main" val="331034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2DFA-0D4E-09ED-B18A-ADA844E54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2225"/>
            <a:ext cx="10515600" cy="1325563"/>
          </a:xfrm>
        </p:spPr>
        <p:txBody>
          <a:bodyPr/>
          <a:lstStyle/>
          <a:p>
            <a:r>
              <a:rPr lang="en-IN" dirty="0"/>
              <a:t>Most corelated numerical columns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322DD5-C3D0-E915-9F63-AE14BED20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23951"/>
            <a:ext cx="9048263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F0DA0-0545-11F9-9D5D-37BA32E5DD7A}"/>
              </a:ext>
            </a:extLst>
          </p:cNvPr>
          <p:cNvSpPr/>
          <p:nvPr/>
        </p:nvSpPr>
        <p:spPr>
          <a:xfrm>
            <a:off x="9726706" y="2160494"/>
            <a:ext cx="2169459" cy="1685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whole Dataset</a:t>
            </a:r>
          </a:p>
        </p:txBody>
      </p:sp>
    </p:spTree>
    <p:extLst>
      <p:ext uri="{BB962C8B-B14F-4D97-AF65-F5344CB8AC3E}">
        <p14:creationId xmlns:p14="http://schemas.microsoft.com/office/powerpoint/2010/main" val="380209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157CA9-5F32-3B8D-803A-273A0C8F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9172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19600B-C7D6-4C3E-32D1-D2D82F61D897}"/>
              </a:ext>
            </a:extLst>
          </p:cNvPr>
          <p:cNvSpPr/>
          <p:nvPr/>
        </p:nvSpPr>
        <p:spPr>
          <a:xfrm>
            <a:off x="10130118" y="1714500"/>
            <a:ext cx="1804707" cy="25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defaulters</a:t>
            </a:r>
          </a:p>
        </p:txBody>
      </p:sp>
    </p:spTree>
    <p:extLst>
      <p:ext uri="{BB962C8B-B14F-4D97-AF65-F5344CB8AC3E}">
        <p14:creationId xmlns:p14="http://schemas.microsoft.com/office/powerpoint/2010/main" val="80616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19600B-C7D6-4C3E-32D1-D2D82F61D897}"/>
              </a:ext>
            </a:extLst>
          </p:cNvPr>
          <p:cNvSpPr/>
          <p:nvPr/>
        </p:nvSpPr>
        <p:spPr>
          <a:xfrm>
            <a:off x="10130118" y="1714500"/>
            <a:ext cx="1804707" cy="2524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</a:t>
            </a:r>
            <a:r>
              <a:rPr lang="en-IN" dirty="0" err="1"/>
              <a:t>repayers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075F39-FAB1-85C8-16DC-4F568ADB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4"/>
            <a:ext cx="9511963" cy="607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41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7EA67-B1A2-F136-415E-C7AB17F3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Columns with most co_relations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508348-1896-5133-6223-41C4A366B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176294"/>
              </p:ext>
            </p:extLst>
          </p:nvPr>
        </p:nvGraphicFramePr>
        <p:xfrm>
          <a:off x="5194300" y="1323201"/>
          <a:ext cx="6513605" cy="4180875"/>
        </p:xfrm>
        <a:graphic>
          <a:graphicData uri="http://schemas.openxmlformats.org/drawingml/2006/table">
            <a:tbl>
              <a:tblPr/>
              <a:tblGrid>
                <a:gridCol w="2834036">
                  <a:extLst>
                    <a:ext uri="{9D8B030D-6E8A-4147-A177-3AD203B41FA5}">
                      <a16:colId xmlns:a16="http://schemas.microsoft.com/office/drawing/2014/main" val="3880710283"/>
                    </a:ext>
                  </a:extLst>
                </a:gridCol>
                <a:gridCol w="2823593">
                  <a:extLst>
                    <a:ext uri="{9D8B030D-6E8A-4147-A177-3AD203B41FA5}">
                      <a16:colId xmlns:a16="http://schemas.microsoft.com/office/drawing/2014/main" val="1560452172"/>
                    </a:ext>
                  </a:extLst>
                </a:gridCol>
                <a:gridCol w="855976">
                  <a:extLst>
                    <a:ext uri="{9D8B030D-6E8A-4147-A177-3AD203B41FA5}">
                      <a16:colId xmlns:a16="http://schemas.microsoft.com/office/drawing/2014/main" val="1953452286"/>
                    </a:ext>
                  </a:extLst>
                </a:gridCol>
              </a:tblGrid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OBS_60_CNT_SOCIAL_CIRCLE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OBS_30_CNT_SOCIAL_CIRCLE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0.99849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814390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AMT_GOODS_PRICE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AMT_CREDIT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0.986734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741080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REGION_RATING_CLIENT_W_CITY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REGION_RATING_CLIENT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0.950842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804545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CNT_FAM_MEMBERS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CNT_CHILDREN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0.87916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2091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LIVE_REGION_NOT_WORK_REGION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REG_REGION_NOT_WORK_REGION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0.860627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83375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DEF_60_CNT_SOCIAL_CIRCLE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DEF_30_CNT_SOCIAL_CIRCLE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0.860517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490807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LIVE_CITY_NOT_WORK_CITY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REG_CITY_NOT_WORK_CITY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0.825575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856751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AMT_GOODS_PRICE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AMT_ANNUITY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0.774836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940312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AMT_ANNUITY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AMT_CREDIT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0.770127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34745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DAYS_EMPLOYED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DAYS_BIRTH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0.623941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176735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REGION_RATING_CLIENT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REGION_POPULATION_RELATIVE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0.532877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353657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REGION_RATING_CLIENT_W_CITY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REGION_POPULATION_RELATIVE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0.531535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491652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REG_REGION_NOT_WORK_REGION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REG_REGION_NOT_LIVE_REGION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0.450804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159595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REG_CITY_NOT_WORK_CITY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REG_CITY_NOT_LIVE_CITY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0.440409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47052"/>
                  </a:ext>
                </a:extLst>
              </a:tr>
              <a:tr h="278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REG_CITY_NOT_LIVE_CITY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REG_REGION_NOT_LIVE_REGION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0.339232</a:t>
                      </a:r>
                    </a:p>
                  </a:txBody>
                  <a:tcPr marL="10026" marR="10026" marT="1002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725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0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DC44D-B267-E5F3-4BB7-9CB3374D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Missing value columns with more than 40% missing values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93C40B-51C3-1B28-E1A5-0A93C800A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52181"/>
              </p:ext>
            </p:extLst>
          </p:nvPr>
        </p:nvGraphicFramePr>
        <p:xfrm>
          <a:off x="5095875" y="247650"/>
          <a:ext cx="6886575" cy="6393738"/>
        </p:xfrm>
        <a:graphic>
          <a:graphicData uri="http://schemas.openxmlformats.org/drawingml/2006/table">
            <a:tbl>
              <a:tblPr>
                <a:solidFill>
                  <a:srgbClr val="404040"/>
                </a:solidFill>
              </a:tblPr>
              <a:tblGrid>
                <a:gridCol w="3487655">
                  <a:extLst>
                    <a:ext uri="{9D8B030D-6E8A-4147-A177-3AD203B41FA5}">
                      <a16:colId xmlns:a16="http://schemas.microsoft.com/office/drawing/2014/main" val="2073193794"/>
                    </a:ext>
                  </a:extLst>
                </a:gridCol>
                <a:gridCol w="3398920">
                  <a:extLst>
                    <a:ext uri="{9D8B030D-6E8A-4147-A177-3AD203B41FA5}">
                      <a16:colId xmlns:a16="http://schemas.microsoft.com/office/drawing/2014/main" val="2085528129"/>
                    </a:ext>
                  </a:extLst>
                </a:gridCol>
              </a:tblGrid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More than 40% missing data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27399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OWN_CAR_AGE',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'FLOORSMIN_MODE',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471894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'EXT_SOURCE_1',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'LANDAREA_MODE',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95982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'APARTMENTS_AVG',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'LIVINGAPARTMENTS_MODE',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84492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'BASEMENTAREA_AVG',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'LIVINGAREA_MODE',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255732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'YEARS_BEGINEXPLUATATION_AVG',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'NONLIVINGAPARTMENTS_MODE',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485068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'YEARS_BUILD_AVG',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'NONLIVINGAREA_MODE',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08249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'COMMONAREA_AVG',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'APARTMENTS_MEDI',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2434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'ELEVATORS_AVG',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'BASEMENTAREA_MEDI',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17993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'ENTRANCES_AVG',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'YEARS_BEGINEXPLUATATION_MEDI',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921800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'FLOORSMAX_AVG',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'YEARS_BUILD_MEDI',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48443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'FLOORSMIN_AVG',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'COMMONAREA_MEDI',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74948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'LANDAREA_AVG',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'ELEVATORS_MEDI',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37110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'LIVINGAPARTMENTS_AVG',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'ENTRANCES_MEDI',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67917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'LIVINGAREA_AVG',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'FLOORSMAX_MEDI',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37056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'NONLIVINGAPARTMENTS_AVG',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'FLOORSMIN_MEDI',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704222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'NONLIVINGAREA_AVG',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'LANDAREA_MEDI',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846955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'APARTMENTS_MODE',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'LIVINGAPARTMENTS_MEDI',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062605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'BASEMENTAREA_MODE',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'LIVINGAREA_MEDI',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89765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'YEARS_BEGINEXPLUATATION_MODE',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'NONLIVINGAPARTMENTS_MEDI',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64787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'YEARS_BUILD_MODE',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'NONLIVINGAREA_MEDI',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60596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'COMMONAREA_MODE',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'FONDKAPREMONT_MODE',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8820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'ELEVATORS_MODE',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'HOUSETYPE_MODE',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29588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'ENTRANCES_MODE',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'TOTALAREA_MODE',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755001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'FLOORSMAX_MODE',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'WALLSMATERIAL_MODE',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60190"/>
                  </a:ext>
                </a:extLst>
              </a:tr>
              <a:tr h="24105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'EME+I27:I50RGENCYSTATE_MODE'</a:t>
                      </a:r>
                    </a:p>
                  </a:txBody>
                  <a:tcPr marL="1347" marR="1347" marT="6303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675476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B42205E-9B24-839D-C56B-93D2AAC28F5D}"/>
              </a:ext>
            </a:extLst>
          </p:cNvPr>
          <p:cNvSpPr/>
          <p:nvPr/>
        </p:nvSpPr>
        <p:spPr>
          <a:xfrm>
            <a:off x="1214717" y="4909297"/>
            <a:ext cx="2424954" cy="1640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 these columns are not taken for any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52401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1473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Nunito</vt:lpstr>
      <vt:lpstr>Office Theme</vt:lpstr>
      <vt:lpstr>Bank Loan Case Study </vt:lpstr>
      <vt:lpstr>Approach</vt:lpstr>
      <vt:lpstr>Flag corelation</vt:lpstr>
      <vt:lpstr>More columns ignored</vt:lpstr>
      <vt:lpstr>Most corelated numerical columns</vt:lpstr>
      <vt:lpstr>PowerPoint Presentation</vt:lpstr>
      <vt:lpstr>PowerPoint Presentation</vt:lpstr>
      <vt:lpstr>Columns with most co_relations</vt:lpstr>
      <vt:lpstr>Missing value columns with more than 40% missing values</vt:lpstr>
      <vt:lpstr>PowerPoint Presentation</vt:lpstr>
      <vt:lpstr>Some Profile alert and overview</vt:lpstr>
      <vt:lpstr>Deal with missing values</vt:lpstr>
      <vt:lpstr>Density plots for different columns</vt:lpstr>
      <vt:lpstr>Insights from previous univariate analysis</vt:lpstr>
      <vt:lpstr>Insights from the different columns</vt:lpstr>
      <vt:lpstr>Insights from the different columns</vt:lpstr>
      <vt:lpstr>Insights from the different columns</vt:lpstr>
      <vt:lpstr>Insights from the different columns</vt:lpstr>
      <vt:lpstr>Insights from the different columns</vt:lpstr>
      <vt:lpstr>Scatter plots between columns (bivariate analysis)</vt:lpstr>
      <vt:lpstr>PowerPoint Presentation</vt:lpstr>
      <vt:lpstr>Insights from bi variate analysis</vt:lpstr>
      <vt:lpstr>From the previous application data</vt:lpstr>
      <vt:lpstr>PowerPoint Presentation</vt:lpstr>
      <vt:lpstr>Analysis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Study </dc:title>
  <dc:creator>KRISHNENDU BARMAN</dc:creator>
  <cp:lastModifiedBy>KRISHNENDU BARMAN</cp:lastModifiedBy>
  <cp:revision>3</cp:revision>
  <dcterms:created xsi:type="dcterms:W3CDTF">2022-12-29T18:44:29Z</dcterms:created>
  <dcterms:modified xsi:type="dcterms:W3CDTF">2023-01-20T13:21:07Z</dcterms:modified>
</cp:coreProperties>
</file>