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ersonal\SQL%20projects\4th\Statistic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ersonal\SQL%20projects\4th\Statistic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ersonal\SQL%20projects\4th\Statistic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ersonal\SQL%20projects\4th\Statistic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[Statistics.csv]Sheet1!PivotTable5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Count of Department wise number of employees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Sheet1!$A$4:$A$12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9"/>
                <c:pt idx="0">
                  <c:v>288</c:v>
                </c:pt>
                <c:pt idx="1">
                  <c:v>172</c:v>
                </c:pt>
                <c:pt idx="2">
                  <c:v>97</c:v>
                </c:pt>
                <c:pt idx="3">
                  <c:v>325</c:v>
                </c:pt>
                <c:pt idx="4">
                  <c:v>2771</c:v>
                </c:pt>
                <c:pt idx="5">
                  <c:v>380</c:v>
                </c:pt>
                <c:pt idx="6">
                  <c:v>333</c:v>
                </c:pt>
                <c:pt idx="7">
                  <c:v>747</c:v>
                </c:pt>
                <c:pt idx="8">
                  <c:v>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8E-4FBB-8C4A-36AFC3B0C5F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270067503"/>
        <c:axId val="1270064591"/>
      </c:barChart>
      <c:catAx>
        <c:axId val="12700675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64591"/>
        <c:crosses val="autoZero"/>
        <c:auto val="1"/>
        <c:lblAlgn val="ctr"/>
        <c:lblOffset val="100"/>
        <c:noMultiLvlLbl val="0"/>
      </c:catAx>
      <c:valAx>
        <c:axId val="12700645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67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[Statistics.csv]Sheet1!PivotTable5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07-44E9-A004-CF0CF7D032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07-44E9-A004-CF0CF7D032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07-44E9-A004-CF0CF7D032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07-44E9-A004-CF0CF7D032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A07-44E9-A004-CF0CF7D0321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A07-44E9-A004-CF0CF7D0321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A07-44E9-A004-CF0CF7D0321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A07-44E9-A004-CF0CF7D0321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A07-44E9-A004-CF0CF7D032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Sheet1!$A$4:$A$12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9"/>
                <c:pt idx="0">
                  <c:v>288</c:v>
                </c:pt>
                <c:pt idx="1">
                  <c:v>172</c:v>
                </c:pt>
                <c:pt idx="2">
                  <c:v>97</c:v>
                </c:pt>
                <c:pt idx="3">
                  <c:v>325</c:v>
                </c:pt>
                <c:pt idx="4">
                  <c:v>2771</c:v>
                </c:pt>
                <c:pt idx="5">
                  <c:v>380</c:v>
                </c:pt>
                <c:pt idx="6">
                  <c:v>333</c:v>
                </c:pt>
                <c:pt idx="7">
                  <c:v>747</c:v>
                </c:pt>
                <c:pt idx="8">
                  <c:v>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A07-44E9-A004-CF0CF7D0321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[Statistics.csv]Sheet5!PivotTable12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Post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Sheet5!$A$4:$A$19</c:f>
              <c:strCache>
                <c:ptCount val="16"/>
                <c:pt idx="0">
                  <c:v>-</c:v>
                </c:pt>
                <c:pt idx="1">
                  <c:v>b9</c:v>
                </c:pt>
                <c:pt idx="2">
                  <c:v>c-10</c:v>
                </c:pt>
                <c:pt idx="3">
                  <c:v>c5</c:v>
                </c:pt>
                <c:pt idx="4">
                  <c:v>c8</c:v>
                </c:pt>
                <c:pt idx="5">
                  <c:v>c9</c:v>
                </c:pt>
                <c:pt idx="6">
                  <c:v>i1</c:v>
                </c:pt>
                <c:pt idx="7">
                  <c:v>i4</c:v>
                </c:pt>
                <c:pt idx="8">
                  <c:v>i5</c:v>
                </c:pt>
                <c:pt idx="9">
                  <c:v>i6</c:v>
                </c:pt>
                <c:pt idx="10">
                  <c:v>i7</c:v>
                </c:pt>
                <c:pt idx="11">
                  <c:v>m6</c:v>
                </c:pt>
                <c:pt idx="12">
                  <c:v>m7</c:v>
                </c:pt>
                <c:pt idx="13">
                  <c:v>n10</c:v>
                </c:pt>
                <c:pt idx="14">
                  <c:v>n6</c:v>
                </c:pt>
                <c:pt idx="15">
                  <c:v>n9</c:v>
                </c:pt>
              </c:strCache>
            </c:strRef>
          </c:cat>
          <c:val>
            <c:numRef>
              <c:f>Sheet5!$B$4:$B$19</c:f>
              <c:numCache>
                <c:formatCode>General</c:formatCode>
                <c:ptCount val="16"/>
                <c:pt idx="0">
                  <c:v>1</c:v>
                </c:pt>
                <c:pt idx="1">
                  <c:v>463</c:v>
                </c:pt>
                <c:pt idx="2">
                  <c:v>232</c:v>
                </c:pt>
                <c:pt idx="3">
                  <c:v>1747</c:v>
                </c:pt>
                <c:pt idx="4">
                  <c:v>320</c:v>
                </c:pt>
                <c:pt idx="5">
                  <c:v>1792</c:v>
                </c:pt>
                <c:pt idx="6">
                  <c:v>222</c:v>
                </c:pt>
                <c:pt idx="7">
                  <c:v>88</c:v>
                </c:pt>
                <c:pt idx="8">
                  <c:v>787</c:v>
                </c:pt>
                <c:pt idx="9">
                  <c:v>527</c:v>
                </c:pt>
                <c:pt idx="10">
                  <c:v>982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5E-46F0-BA69-0BCD1BCF18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0776591"/>
        <c:axId val="1280774095"/>
      </c:barChart>
      <c:catAx>
        <c:axId val="128077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774095"/>
        <c:crosses val="autoZero"/>
        <c:auto val="1"/>
        <c:lblAlgn val="ctr"/>
        <c:lblOffset val="100"/>
        <c:noMultiLvlLbl val="0"/>
      </c:catAx>
      <c:valAx>
        <c:axId val="128077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77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[Statistics.csv]Sheet5!PivotTable12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 of Post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B4-4A11-9446-DB9893239BE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B4-4A11-9446-DB9893239B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B4-4A11-9446-DB9893239BE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B4-4A11-9446-DB9893239BE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B4-4A11-9446-DB9893239BE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5B4-4A11-9446-DB9893239BE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5B4-4A11-9446-DB9893239BE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5B4-4A11-9446-DB9893239BE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5B4-4A11-9446-DB9893239BE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5B4-4A11-9446-DB9893239BE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5B4-4A11-9446-DB9893239BE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45B4-4A11-9446-DB9893239BE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45B4-4A11-9446-DB9893239BE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45B4-4A11-9446-DB9893239BE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45B4-4A11-9446-DB9893239BE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45B4-4A11-9446-DB9893239B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Sheet5!$A$4:$A$19</c:f>
              <c:strCache>
                <c:ptCount val="16"/>
                <c:pt idx="0">
                  <c:v>-</c:v>
                </c:pt>
                <c:pt idx="1">
                  <c:v>b9</c:v>
                </c:pt>
                <c:pt idx="2">
                  <c:v>c-10</c:v>
                </c:pt>
                <c:pt idx="3">
                  <c:v>c5</c:v>
                </c:pt>
                <c:pt idx="4">
                  <c:v>c8</c:v>
                </c:pt>
                <c:pt idx="5">
                  <c:v>c9</c:v>
                </c:pt>
                <c:pt idx="6">
                  <c:v>i1</c:v>
                </c:pt>
                <c:pt idx="7">
                  <c:v>i4</c:v>
                </c:pt>
                <c:pt idx="8">
                  <c:v>i5</c:v>
                </c:pt>
                <c:pt idx="9">
                  <c:v>i6</c:v>
                </c:pt>
                <c:pt idx="10">
                  <c:v>i7</c:v>
                </c:pt>
                <c:pt idx="11">
                  <c:v>m6</c:v>
                </c:pt>
                <c:pt idx="12">
                  <c:v>m7</c:v>
                </c:pt>
                <c:pt idx="13">
                  <c:v>n10</c:v>
                </c:pt>
                <c:pt idx="14">
                  <c:v>n6</c:v>
                </c:pt>
                <c:pt idx="15">
                  <c:v>n9</c:v>
                </c:pt>
              </c:strCache>
            </c:strRef>
          </c:cat>
          <c:val>
            <c:numRef>
              <c:f>Sheet5!$B$4:$B$19</c:f>
              <c:numCache>
                <c:formatCode>General</c:formatCode>
                <c:ptCount val="16"/>
                <c:pt idx="0">
                  <c:v>1</c:v>
                </c:pt>
                <c:pt idx="1">
                  <c:v>463</c:v>
                </c:pt>
                <c:pt idx="2">
                  <c:v>232</c:v>
                </c:pt>
                <c:pt idx="3">
                  <c:v>1747</c:v>
                </c:pt>
                <c:pt idx="4">
                  <c:v>320</c:v>
                </c:pt>
                <c:pt idx="5">
                  <c:v>1792</c:v>
                </c:pt>
                <c:pt idx="6">
                  <c:v>222</c:v>
                </c:pt>
                <c:pt idx="7">
                  <c:v>88</c:v>
                </c:pt>
                <c:pt idx="8">
                  <c:v>787</c:v>
                </c:pt>
                <c:pt idx="9">
                  <c:v>527</c:v>
                </c:pt>
                <c:pt idx="10">
                  <c:v>982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5B4-4A11-9446-DB9893239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EEA1-481B-9585-5208-783BE518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FC5BA-5A7D-6265-2645-A41327C8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FCC9-5A3E-470E-0A6B-D344030A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F212-C255-07E7-07A4-BD77C69D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AAD2-BAF2-F8A2-A79C-85E3058C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F2C3-7F36-C696-0DAB-84F78C10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457D0-B528-F85A-0105-254F15E9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835C-79B5-A30E-8463-3CB09450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6450-8B62-386A-D766-932ECA52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4D5B-3D39-4601-B6D1-D7ACB9BB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8F4EF-DAA3-A22D-1365-EDD02FAEF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39C6F-AC1E-5273-5163-1A278F9C3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0387-81C9-2019-EC40-BDB2A60F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6D6D-B6C9-F5D3-7002-CBF6217A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357C-5879-FBE2-3A3F-65BCAE8A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A3EC-9BD3-FFF5-EBD4-21B06BB8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E26E-8D08-5A32-BE6F-B0D488DB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B13F-F021-6AC1-8202-2DA8A421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60C96-88C7-DE78-0755-91A57B24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CAA4-C372-F212-E65E-94A9058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1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2E89-7CDC-D448-B34B-666DB63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AAF4-1D05-C6A0-7BA8-C1468E26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B1B9-CA37-17A2-813B-23BB737D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EEF7-993A-2A2A-0D20-E38B1184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D938-CC92-8EA5-5E8E-263362B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1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0D5E-6F9E-12EC-16B9-99E5E0F5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2E60-444A-7C85-1AEE-B9CAD2DEC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746E-36A7-4C8D-8941-4A905B18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70AA2-48A6-18A4-BDAB-D2590A9B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3A43-97B5-6C37-328A-FB2996A7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897F-3697-E741-9072-DEE1998A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3786-78E2-89B7-7262-79D8B2AB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427DA-8226-B6EC-D537-D7318AE5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B26D6-8BCE-C6CF-1121-9A47A520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5A2B9-1D42-0CC8-45F3-56A50E163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D9D37-AE1C-F37A-AD91-8E2D86FFE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C055-E8BD-A952-1686-DFFBA305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74F5F-B50B-FD9E-5083-306DDAE1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799AC-3455-E135-D6A2-ADCAAAA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DF1E-F5DF-5D22-9294-FFC3DDA9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436D1-45FF-ADC1-37ED-A4A2D3AB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6CB0B-53D4-754C-B313-B31E08F5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AC61C-DCB0-3D51-693A-3F105B82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4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59E-0540-20D6-2709-9206CA3E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CBAB7-4A23-B2CB-5D11-51DFBDD4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1AA66-E1B0-22CE-6C00-6E16D5AC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7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635B-72AF-7AC4-B4D5-6F3EA1B4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CB02-FFB6-07EF-B3C9-67548F91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132A8-13AB-8684-ABE7-8521053D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8D0C2-A808-5B02-4F6D-A2B6FB92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3392F-0675-B229-1004-0DFD1E9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20E4-E2DB-0091-0082-4532DDAE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B6A3-4C72-0380-D588-3A8BA2A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441A4-461F-BC6C-34B5-F361212A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272E-3014-7320-E1DF-05B594F97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F0C6-2E37-785B-6A81-04C1809B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C5C5A-8246-298F-8DD5-2D86349A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1C5D-47B0-5FE2-C622-984675E8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2A95D-E793-C44C-03F7-4E0801D1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3039-3699-507A-0369-7C1DD7E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AA1E-FE60-7C1D-BB99-1537A323E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FA21-E1BB-4D3D-8F64-DE13EEC2F353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27F-7BA1-E2D3-65CF-6A0B4829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B610-A595-BC06-C1CA-330FEE49D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EB94-273E-47AD-B207-D87B35CC7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CAE83-CA69-90A2-1394-ADBD0EC65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400" b="1" i="0">
                <a:effectLst/>
                <a:latin typeface="Nunito" pitchFamily="2" charset="0"/>
              </a:rPr>
              <a:t>Hiring Process Analytics</a:t>
            </a:r>
            <a:br>
              <a:rPr lang="en-IN" sz="5400" b="1" i="0">
                <a:effectLst/>
                <a:latin typeface="Nunito" pitchFamily="2" charset="0"/>
              </a:rPr>
            </a:b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917D1-F3D6-A9C4-685C-F02894355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IN"/>
              <a:t>Krishnendu Barman</a:t>
            </a:r>
          </a:p>
          <a:p>
            <a:pPr algn="l"/>
            <a:r>
              <a:rPr lang="en-IN"/>
              <a:t>Email: kbarman1015@gmail.com</a:t>
            </a:r>
            <a:endParaRPr lang="en-IN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EE3AC028-C521-8D2B-62FF-EDDC84D9B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7" r="2942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154CF-5A5D-A0E2-4911-363C4C6D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many Males and Females are there?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5BFE85-E40F-6691-6BB3-BA0B93971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96508"/>
              </p:ext>
            </p:extLst>
          </p:nvPr>
        </p:nvGraphicFramePr>
        <p:xfrm>
          <a:off x="4038600" y="421930"/>
          <a:ext cx="7188200" cy="24293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31765">
                  <a:extLst>
                    <a:ext uri="{9D8B030D-6E8A-4147-A177-3AD203B41FA5}">
                      <a16:colId xmlns:a16="http://schemas.microsoft.com/office/drawing/2014/main" val="2584779240"/>
                    </a:ext>
                  </a:extLst>
                </a:gridCol>
                <a:gridCol w="1959485">
                  <a:extLst>
                    <a:ext uri="{9D8B030D-6E8A-4147-A177-3AD203B41FA5}">
                      <a16:colId xmlns:a16="http://schemas.microsoft.com/office/drawing/2014/main" val="2591375506"/>
                    </a:ext>
                  </a:extLst>
                </a:gridCol>
                <a:gridCol w="1891091">
                  <a:extLst>
                    <a:ext uri="{9D8B030D-6E8A-4147-A177-3AD203B41FA5}">
                      <a16:colId xmlns:a16="http://schemas.microsoft.com/office/drawing/2014/main" val="560754693"/>
                    </a:ext>
                  </a:extLst>
                </a:gridCol>
                <a:gridCol w="1705859">
                  <a:extLst>
                    <a:ext uri="{9D8B030D-6E8A-4147-A177-3AD203B41FA5}">
                      <a16:colId xmlns:a16="http://schemas.microsoft.com/office/drawing/2014/main" val="621452645"/>
                    </a:ext>
                  </a:extLst>
                </a:gridCol>
              </a:tblGrid>
              <a:tr h="143353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 not know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Blank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14823"/>
                  </a:ext>
                </a:extLst>
              </a:tr>
              <a:tr h="995815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4085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2675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10363" marR="246218" marT="246218" marB="24621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295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D94208-4ABA-06B3-AD67-19D20C055832}"/>
              </a:ext>
            </a:extLst>
          </p:cNvPr>
          <p:cNvSpPr/>
          <p:nvPr/>
        </p:nvSpPr>
        <p:spPr>
          <a:xfrm>
            <a:off x="4038600" y="3305175"/>
            <a:ext cx="7324725" cy="309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This results are obtained from the statistical analysis using  COUNTIF function keeping the range as D </a:t>
            </a:r>
            <a:r>
              <a:rPr lang="en-IN" sz="2400" dirty="0" err="1"/>
              <a:t>coloumn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66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65862-7400-D968-00D7-3999B5E4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Salary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0D492-F91B-DB8A-CA21-2F8F203FF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004155"/>
              </p:ext>
            </p:extLst>
          </p:nvPr>
        </p:nvGraphicFramePr>
        <p:xfrm>
          <a:off x="4400551" y="523874"/>
          <a:ext cx="6924674" cy="2117426"/>
        </p:xfrm>
        <a:graphic>
          <a:graphicData uri="http://schemas.openxmlformats.org/drawingml/2006/table">
            <a:tbl>
              <a:tblPr firstRow="1" bandRow="1"/>
              <a:tblGrid>
                <a:gridCol w="4292201">
                  <a:extLst>
                    <a:ext uri="{9D8B030D-6E8A-4147-A177-3AD203B41FA5}">
                      <a16:colId xmlns:a16="http://schemas.microsoft.com/office/drawing/2014/main" val="4256451294"/>
                    </a:ext>
                  </a:extLst>
                </a:gridCol>
                <a:gridCol w="2632473">
                  <a:extLst>
                    <a:ext uri="{9D8B030D-6E8A-4147-A177-3AD203B41FA5}">
                      <a16:colId xmlns:a16="http://schemas.microsoft.com/office/drawing/2014/main" val="3443503833"/>
                    </a:ext>
                  </a:extLst>
                </a:gridCol>
              </a:tblGrid>
              <a:tr h="1000454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the employees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7168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44523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salary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3.6E+08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82292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salary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49976.1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2019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C95741-0EDC-919A-E3B1-C211DBC1296A}"/>
              </a:ext>
            </a:extLst>
          </p:cNvPr>
          <p:cNvSpPr/>
          <p:nvPr/>
        </p:nvSpPr>
        <p:spPr>
          <a:xfrm>
            <a:off x="4257675" y="3028950"/>
            <a:ext cx="7153275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result is obtained using the COUNT , SUM and Divided by the no. of employees .</a:t>
            </a:r>
          </a:p>
          <a:p>
            <a:pPr algn="ctr"/>
            <a:r>
              <a:rPr lang="en-IN" dirty="0"/>
              <a:t>We can also use the AVG function on the salary to find this.</a:t>
            </a:r>
          </a:p>
        </p:txBody>
      </p:sp>
    </p:spTree>
    <p:extLst>
      <p:ext uri="{BB962C8B-B14F-4D97-AF65-F5344CB8AC3E}">
        <p14:creationId xmlns:p14="http://schemas.microsoft.com/office/powerpoint/2010/main" val="281982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DC8B6-BD4A-C9FE-7129-BD996534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Highest and Lowest salary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C6AD1B-758B-548F-FCB3-FA6A34BBA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92323"/>
              </p:ext>
            </p:extLst>
          </p:nvPr>
        </p:nvGraphicFramePr>
        <p:xfrm>
          <a:off x="5207934" y="935935"/>
          <a:ext cx="4186079" cy="2276856"/>
        </p:xfrm>
        <a:graphic>
          <a:graphicData uri="http://schemas.openxmlformats.org/drawingml/2006/table">
            <a:tbl>
              <a:tblPr firstRow="1" bandRow="1"/>
              <a:tblGrid>
                <a:gridCol w="2089983">
                  <a:extLst>
                    <a:ext uri="{9D8B030D-6E8A-4147-A177-3AD203B41FA5}">
                      <a16:colId xmlns:a16="http://schemas.microsoft.com/office/drawing/2014/main" val="2051137648"/>
                    </a:ext>
                  </a:extLst>
                </a:gridCol>
                <a:gridCol w="2096096">
                  <a:extLst>
                    <a:ext uri="{9D8B030D-6E8A-4147-A177-3AD203B41FA5}">
                      <a16:colId xmlns:a16="http://schemas.microsoft.com/office/drawing/2014/main" val="1565497952"/>
                    </a:ext>
                  </a:extLst>
                </a:gridCol>
              </a:tblGrid>
              <a:tr h="113842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salary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98721"/>
                  </a:ext>
                </a:extLst>
              </a:tr>
              <a:tr h="113842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Lowest Salary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31664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452A88-EC34-2BD0-BDC0-8F5DC5EFF3A6}"/>
              </a:ext>
            </a:extLst>
          </p:cNvPr>
          <p:cNvSpPr/>
          <p:nvPr/>
        </p:nvSpPr>
        <p:spPr>
          <a:xfrm>
            <a:off x="5324475" y="4082863"/>
            <a:ext cx="4319429" cy="1842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obtained by using MAX and MIN function on Salary offered</a:t>
            </a:r>
          </a:p>
        </p:txBody>
      </p:sp>
    </p:spTree>
    <p:extLst>
      <p:ext uri="{BB962C8B-B14F-4D97-AF65-F5344CB8AC3E}">
        <p14:creationId xmlns:p14="http://schemas.microsoft.com/office/powerpoint/2010/main" val="162905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FEB7F-5B27-5C7A-A7AA-5D982CAD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 dirty="0">
                <a:solidFill>
                  <a:srgbClr val="FFFFFF"/>
                </a:solidFill>
              </a:rPr>
              <a:t>Department wise employees number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11A757-000E-D54B-2FB7-622488BE4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121601"/>
              </p:ext>
            </p:extLst>
          </p:nvPr>
        </p:nvGraphicFramePr>
        <p:xfrm>
          <a:off x="4229100" y="275894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BAF1AB-4ACE-F892-DA0C-D99EE654FAC4}"/>
              </a:ext>
            </a:extLst>
          </p:cNvPr>
          <p:cNvSpPr/>
          <p:nvPr/>
        </p:nvSpPr>
        <p:spPr>
          <a:xfrm>
            <a:off x="4229100" y="4881770"/>
            <a:ext cx="7315200" cy="1709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analysis is done using pivot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385817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2B9C10-B740-703A-A8C9-C76EC005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Department wise employees number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A2EBA4-BF6F-CBA0-CCC2-ED75177B3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0492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282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81198-3960-FC10-F7ED-72FE078C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 dirty="0"/>
              <a:t>Different tier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31E145-652A-232D-14D7-C2D3EB7F9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62026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46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2285E-EF82-35CC-EC0F-8D527931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Different tier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31E145-652A-232D-14D7-C2D3EB7F9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699941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129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3F5A-8806-E50C-AE92-92429A07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6A56-D8C7-FDCE-74AE-C4335C87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these analysis are done using </a:t>
            </a:r>
            <a:r>
              <a:rPr lang="en-IN" dirty="0" err="1"/>
              <a:t>Exel</a:t>
            </a:r>
            <a:r>
              <a:rPr lang="en-IN" dirty="0"/>
              <a:t> and different functions mentioned in every problem.</a:t>
            </a:r>
          </a:p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561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Nunito</vt:lpstr>
      <vt:lpstr>Office Theme</vt:lpstr>
      <vt:lpstr>Hiring Process Analytics </vt:lpstr>
      <vt:lpstr>How many Males and Females are there?</vt:lpstr>
      <vt:lpstr>Average Salary</vt:lpstr>
      <vt:lpstr>Highest and Lowest salary</vt:lpstr>
      <vt:lpstr>Department wise employees number</vt:lpstr>
      <vt:lpstr>Department wise employees number</vt:lpstr>
      <vt:lpstr>Different tier analysis</vt:lpstr>
      <vt:lpstr>Different tier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 </dc:title>
  <dc:creator>KRISHNENDU BARMAN</dc:creator>
  <cp:lastModifiedBy>KRISHNENDU BARMAN</cp:lastModifiedBy>
  <cp:revision>1</cp:revision>
  <dcterms:created xsi:type="dcterms:W3CDTF">2022-12-08T18:12:56Z</dcterms:created>
  <dcterms:modified xsi:type="dcterms:W3CDTF">2022-12-08T19:03:09Z</dcterms:modified>
</cp:coreProperties>
</file>