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84356" y="1045028"/>
            <a:ext cx="663593" cy="966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060704"/>
            <a:ext cx="621792" cy="67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450" y="2946980"/>
            <a:ext cx="10037499" cy="3762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483172" y="6301522"/>
            <a:ext cx="1285384" cy="418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71570" y="6264946"/>
            <a:ext cx="370985" cy="454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692640" y="214942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5225">
            <a:solidFill>
              <a:srgbClr val="2F38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3286" y="1682092"/>
            <a:ext cx="7751826" cy="115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233452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50" y="1060703"/>
            <a:ext cx="627017" cy="684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450" y="5716306"/>
            <a:ext cx="418011" cy="1003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619026" y="1045028"/>
            <a:ext cx="757645" cy="470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337329" y="1060703"/>
            <a:ext cx="721069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752881" y="1692946"/>
            <a:ext cx="3819579" cy="44152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6583680" y="6421700"/>
            <a:ext cx="1881051" cy="323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528873" y="3033894"/>
            <a:ext cx="0" cy="1386840"/>
          </a:xfrm>
          <a:custGeom>
            <a:avLst/>
            <a:gdLst/>
            <a:ahLst/>
            <a:cxnLst/>
            <a:rect l="l" t="t" r="r" b="b"/>
            <a:pathLst>
              <a:path h="1386839">
                <a:moveTo>
                  <a:pt x="0" y="1386625"/>
                </a:moveTo>
                <a:lnTo>
                  <a:pt x="0" y="0"/>
                </a:lnTo>
              </a:path>
            </a:pathLst>
          </a:custGeom>
          <a:ln w="26085">
            <a:solidFill>
              <a:srgbClr val="9CD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75487" y="1045028"/>
            <a:ext cx="8731213" cy="267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909636"/>
            <a:ext cx="877824" cy="809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6364223" y="6019364"/>
            <a:ext cx="1024127" cy="700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400031" y="1060703"/>
            <a:ext cx="647917" cy="684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676964" y="4373444"/>
            <a:ext cx="370985" cy="1896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7511143" y="6320298"/>
            <a:ext cx="0" cy="397510"/>
          </a:xfrm>
          <a:custGeom>
            <a:avLst/>
            <a:gdLst/>
            <a:ahLst/>
            <a:cxnLst/>
            <a:rect l="l" t="t" r="r" b="b"/>
            <a:pathLst>
              <a:path h="397509">
                <a:moveTo>
                  <a:pt x="0" y="396977"/>
                </a:moveTo>
                <a:lnTo>
                  <a:pt x="0" y="0"/>
                </a:lnTo>
              </a:path>
            </a:pathLst>
          </a:custGeom>
          <a:ln w="5225">
            <a:solidFill>
              <a:srgbClr val="383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843" y="1673821"/>
            <a:ext cx="8278713" cy="588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249" y="2828505"/>
            <a:ext cx="8275900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mailto:remail@freepik.com" TargetMode="External"/><Relationship Id="rId8" Type="http://schemas.openxmlformats.org/officeDocument/2006/relationships/image" Target="../media/image58.jpeg"/><Relationship Id="rId7" Type="http://schemas.openxmlformats.org/officeDocument/2006/relationships/image" Target="../media/image57.jpeg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8.jpeg"/><Relationship Id="rId2" Type="http://schemas.openxmlformats.org/officeDocument/2006/relationships/image" Target="../media/image22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37.jpeg"/><Relationship Id="rId3" Type="http://schemas.openxmlformats.org/officeDocument/2006/relationships/image" Target="../media/image8.jpeg"/><Relationship Id="rId2" Type="http://schemas.openxmlformats.org/officeDocument/2006/relationships/image" Target="../media/image36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jpeg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0416" y="-28757"/>
            <a:ext cx="3208237" cy="53714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98965" y="5334000"/>
            <a:ext cx="559435" cy="1348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71799" y="2289874"/>
            <a:ext cx="106108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58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0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1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3124200"/>
            <a:ext cx="8922385" cy="701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10160">
              <a:lnSpc>
                <a:spcPct val="97000"/>
              </a:lnSpc>
            </a:pPr>
            <a:r>
              <a:rPr lang="en-IN" sz="3150" spc="12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Topic:-</a:t>
            </a:r>
            <a:r>
              <a:rPr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Basic of </a:t>
            </a:r>
            <a:r>
              <a:rPr sz="3150" spc="10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3150" spc="-14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3150" spc="1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c</a:t>
            </a:r>
            <a:r>
              <a:rPr sz="3150" spc="21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3150" spc="18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o</a:t>
            </a:r>
            <a:r>
              <a:rPr sz="3150" spc="229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co</a:t>
            </a:r>
            <a:r>
              <a:rPr sz="3150" spc="17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3150" spc="12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trol</a:t>
            </a:r>
            <a:r>
              <a:rPr sz="3150" spc="1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l</a:t>
            </a:r>
            <a:r>
              <a:rPr sz="3150" spc="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er</a:t>
            </a:r>
            <a:r>
              <a:rPr sz="3150" spc="114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endParaRPr sz="3150" spc="114" dirty="0">
              <a:solidFill>
                <a:srgbClr val="1D3459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marR="5080" indent="10160">
              <a:lnSpc>
                <a:spcPct val="97000"/>
              </a:lnSpc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Enrollment number:- T24012011137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Made by:- Krish P. Thakore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Subject :- Seminar (2HS1102)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0" y="-28321"/>
            <a:ext cx="621792" cy="67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3"/>
          <p:cNvSpPr/>
          <p:nvPr/>
        </p:nvSpPr>
        <p:spPr>
          <a:xfrm>
            <a:off x="-118455" y="2286416"/>
            <a:ext cx="318733" cy="1881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67970" y="1600200"/>
            <a:ext cx="6499225" cy="934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7000"/>
              </a:lnSpc>
            </a:pPr>
            <a:r>
              <a:rPr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IN"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U.V. Patel collage of engineering</a:t>
            </a:r>
            <a:endParaRPr sz="3150" spc="114" dirty="0">
              <a:solidFill>
                <a:srgbClr val="1D3459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0704"/>
            <a:ext cx="621792" cy="674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84356" y="1045028"/>
            <a:ext cx="663593" cy="966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3905" y="5340096"/>
            <a:ext cx="674043" cy="1379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61288" y="2146811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>
                <a:moveTo>
                  <a:pt x="0" y="0"/>
                </a:moveTo>
                <a:lnTo>
                  <a:pt x="397111" y="0"/>
                </a:lnTo>
              </a:path>
            </a:pathLst>
          </a:custGeom>
          <a:ln w="5225">
            <a:solidFill>
              <a:srgbClr val="3B48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01" rIns="0" bIns="0" rtlCol="0">
            <a:spAutoFit/>
          </a:bodyPr>
          <a:lstStyle/>
          <a:p>
            <a:pPr marL="13970">
              <a:lnSpc>
                <a:spcPts val="4640"/>
              </a:lnSpc>
            </a:pPr>
            <a:r>
              <a:rPr sz="3900" spc="434" dirty="0">
                <a:solidFill>
                  <a:srgbClr val="213452"/>
                </a:solidFill>
              </a:rPr>
              <a:t>Com</a:t>
            </a:r>
            <a:r>
              <a:rPr sz="3900" spc="690" dirty="0">
                <a:solidFill>
                  <a:srgbClr val="213452"/>
                </a:solidFill>
              </a:rPr>
              <a:t>m</a:t>
            </a:r>
            <a:r>
              <a:rPr sz="3900" spc="325" dirty="0">
                <a:solidFill>
                  <a:srgbClr val="213452"/>
                </a:solidFill>
              </a:rPr>
              <a:t>u</a:t>
            </a:r>
            <a:r>
              <a:rPr sz="3900" spc="270" dirty="0">
                <a:solidFill>
                  <a:srgbClr val="213452"/>
                </a:solidFill>
              </a:rPr>
              <a:t>n</a:t>
            </a:r>
            <a:r>
              <a:rPr sz="3900" spc="-10" dirty="0">
                <a:solidFill>
                  <a:srgbClr val="213452"/>
                </a:solidFill>
              </a:rPr>
              <a:t>i</a:t>
            </a:r>
            <a:r>
              <a:rPr sz="3900" spc="285" dirty="0">
                <a:solidFill>
                  <a:srgbClr val="213452"/>
                </a:solidFill>
              </a:rPr>
              <a:t>cati</a:t>
            </a:r>
            <a:r>
              <a:rPr sz="3900" spc="280" dirty="0">
                <a:solidFill>
                  <a:srgbClr val="213452"/>
                </a:solidFill>
              </a:rPr>
              <a:t>on</a:t>
            </a:r>
            <a:r>
              <a:rPr sz="3900" spc="100" dirty="0">
                <a:solidFill>
                  <a:srgbClr val="213452"/>
                </a:solidFill>
              </a:rPr>
              <a:t> </a:t>
            </a:r>
            <a:r>
              <a:rPr sz="3900" spc="-315" dirty="0">
                <a:solidFill>
                  <a:srgbClr val="213452"/>
                </a:solidFill>
              </a:rPr>
              <a:t>P</a:t>
            </a:r>
            <a:r>
              <a:rPr sz="3900" spc="-90" dirty="0">
                <a:solidFill>
                  <a:srgbClr val="213452"/>
                </a:solidFill>
              </a:rPr>
              <a:t>r</a:t>
            </a:r>
            <a:r>
              <a:rPr sz="3900" spc="190" dirty="0">
                <a:solidFill>
                  <a:srgbClr val="213452"/>
                </a:solidFill>
              </a:rPr>
              <a:t>otocols</a:t>
            </a:r>
            <a:endParaRPr sz="3900"/>
          </a:p>
        </p:txBody>
      </p:sp>
      <p:sp>
        <p:nvSpPr>
          <p:cNvPr id="7" name="object 7"/>
          <p:cNvSpPr txBox="1"/>
          <p:nvPr/>
        </p:nvSpPr>
        <p:spPr>
          <a:xfrm>
            <a:off x="880799" y="2587991"/>
            <a:ext cx="768032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101000"/>
              </a:lnSpc>
            </a:pPr>
            <a:r>
              <a:rPr sz="155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55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155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1550" spc="-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1550" spc="-2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vario</a:t>
            </a:r>
            <a:r>
              <a:rPr sz="1550" spc="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50" spc="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50" spc="-1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comm</a:t>
            </a:r>
            <a:r>
              <a:rPr sz="1550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50" spc="1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-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1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55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550" spc="-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550" spc="1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55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550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oco</a:t>
            </a:r>
            <a:r>
              <a:rPr sz="155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550" spc="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50" spc="-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550" spc="-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550" spc="-10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12</a:t>
            </a:r>
            <a:r>
              <a:rPr sz="1550" spc="-2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550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550" spc="-2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1550" spc="-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90" dirty="0">
                <a:solidFill>
                  <a:srgbClr val="4D527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550" spc="-260" dirty="0">
                <a:solidFill>
                  <a:srgbClr val="4D52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550" spc="-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UART</a:t>
            </a:r>
            <a:r>
              <a:rPr sz="1550" spc="-2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550" spc="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155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55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ange</a:t>
            </a:r>
            <a:r>
              <a:rPr sz="1550" spc="-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550" spc="-11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55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1550" spc="-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dev</a:t>
            </a:r>
            <a:r>
              <a:rPr sz="155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ces.</a:t>
            </a:r>
            <a:r>
              <a:rPr sz="155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Fami</a:t>
            </a:r>
            <a:r>
              <a:rPr sz="1550" spc="-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55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155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550" spc="-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550" spc="-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1550" spc="-2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550" spc="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550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50" spc="-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5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50" spc="-1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protocols</a:t>
            </a:r>
            <a:r>
              <a:rPr sz="155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550" spc="-1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essent</a:t>
            </a:r>
            <a:r>
              <a:rPr sz="155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550" spc="-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55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effective</a:t>
            </a:r>
            <a:r>
              <a:rPr sz="155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55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tegr</a:t>
            </a:r>
            <a:r>
              <a:rPr sz="155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tion</a:t>
            </a:r>
            <a:r>
              <a:rPr sz="1550" spc="-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-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3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55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commu</a:t>
            </a:r>
            <a:r>
              <a:rPr sz="1550" spc="11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catio</a:t>
            </a:r>
            <a:r>
              <a:rPr sz="1550" spc="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855" y="6140350"/>
            <a:ext cx="106362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58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0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62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75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574" y="3960190"/>
            <a:ext cx="2568575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ts val="2390"/>
              </a:lnSpc>
            </a:pPr>
            <a:r>
              <a:rPr sz="2000" b="1" spc="-1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2000" b="1" spc="7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9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Management</a:t>
            </a:r>
            <a:r>
              <a:rPr sz="2000" b="1" spc="4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Techn</a:t>
            </a:r>
            <a:r>
              <a:rPr sz="2000" b="1" spc="6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4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ques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30445" y="4330929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238"/>
                </a:lnTo>
              </a:path>
            </a:pathLst>
          </a:custGeom>
          <a:ln w="27659">
            <a:solidFill>
              <a:srgbClr val="E4E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69028" y="3953875"/>
            <a:ext cx="4482465" cy="79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102000"/>
              </a:lnSpc>
            </a:pPr>
            <a:r>
              <a:rPr sz="1300" spc="5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Effec</a:t>
            </a:r>
            <a:r>
              <a:rPr sz="1300" spc="5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300" spc="-5" dirty="0">
                <a:solidFill>
                  <a:srgbClr val="48546B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00" spc="1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1300" spc="-3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1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1300" b="1" spc="1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1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manage</a:t>
            </a:r>
            <a:r>
              <a:rPr sz="1300" b="1" spc="3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ment</a:t>
            </a:r>
            <a:r>
              <a:rPr sz="1300" b="1" spc="-3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4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00" spc="24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300" spc="8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cr</a:t>
            </a:r>
            <a:r>
              <a:rPr sz="1300" spc="-6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00" spc="6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tical</a:t>
            </a:r>
            <a:r>
              <a:rPr sz="1300" spc="-12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300" spc="3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8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300" spc="-6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00" spc="4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crocontroller</a:t>
            </a:r>
            <a:r>
              <a:rPr sz="130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applicat</a:t>
            </a:r>
            <a:r>
              <a:rPr sz="1300" spc="4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00" spc="1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ons,</a:t>
            </a:r>
            <a:r>
              <a:rPr sz="1300" spc="-4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espec</a:t>
            </a:r>
            <a:r>
              <a:rPr sz="1300" spc="3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ially</a:t>
            </a:r>
            <a:r>
              <a:rPr sz="1300" spc="-6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00" spc="18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300" spc="-204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1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300" spc="5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ortable</a:t>
            </a:r>
            <a:r>
              <a:rPr sz="1300" spc="3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devices.</a:t>
            </a:r>
            <a:r>
              <a:rPr sz="1300" spc="-7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10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300" spc="6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echni</a:t>
            </a:r>
            <a:r>
              <a:rPr sz="1300" spc="5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300" spc="7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ues</a:t>
            </a:r>
            <a:r>
              <a:rPr sz="1300" spc="-14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6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300" spc="-13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7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300" spc="-16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4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300" spc="-210" dirty="0">
                <a:solidFill>
                  <a:srgbClr val="A8AAB1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00" spc="-4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00" spc="7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300" spc="3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300" spc="13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300" spc="-14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modes</a:t>
            </a:r>
            <a:r>
              <a:rPr sz="1300" spc="-13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00" spc="-15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4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vo</a:t>
            </a:r>
            <a:r>
              <a:rPr sz="1300" spc="-2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00" spc="8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tage</a:t>
            </a:r>
            <a:r>
              <a:rPr sz="1300" spc="4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7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reg</a:t>
            </a:r>
            <a:r>
              <a:rPr sz="1300" spc="5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300" spc="-4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00" spc="6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ation</a:t>
            </a:r>
            <a:r>
              <a:rPr sz="1300" spc="-9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8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300" spc="-2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300" spc="13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300" spc="-19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3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300" spc="7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xt</a:t>
            </a:r>
            <a:r>
              <a:rPr sz="1300" spc="11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300" spc="10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nd</a:t>
            </a:r>
            <a:r>
              <a:rPr sz="1300" spc="-17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6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battery</a:t>
            </a:r>
            <a:r>
              <a:rPr sz="1300" spc="-4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life</a:t>
            </a:r>
            <a:r>
              <a:rPr sz="1300" spc="-20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7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300" spc="-7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2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improve</a:t>
            </a:r>
            <a:r>
              <a:rPr sz="1300" spc="-110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effic</a:t>
            </a:r>
            <a:r>
              <a:rPr sz="1300" spc="1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300" spc="6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enc</a:t>
            </a:r>
            <a:r>
              <a:rPr sz="1300" spc="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300" spc="85" dirty="0">
                <a:solidFill>
                  <a:srgbClr val="2836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5080" indent="-10795">
              <a:lnSpc>
                <a:spcPts val="2380"/>
              </a:lnSpc>
            </a:pPr>
            <a:r>
              <a:rPr spc="105" dirty="0"/>
              <a:t>Challe</a:t>
            </a:r>
            <a:r>
              <a:rPr spc="50" dirty="0"/>
              <a:t>n</a:t>
            </a:r>
            <a:r>
              <a:rPr spc="85" dirty="0"/>
              <a:t>ges</a:t>
            </a:r>
            <a:r>
              <a:rPr spc="90" dirty="0"/>
              <a:t> </a:t>
            </a:r>
            <a:r>
              <a:rPr spc="30" dirty="0"/>
              <a:t>i</a:t>
            </a:r>
            <a:r>
              <a:rPr spc="190" dirty="0"/>
              <a:t>n</a:t>
            </a:r>
            <a:r>
              <a:rPr spc="-100" dirty="0"/>
              <a:t> </a:t>
            </a:r>
            <a:r>
              <a:rPr spc="50" dirty="0"/>
              <a:t>M</a:t>
            </a:r>
            <a:r>
              <a:rPr spc="-125" dirty="0"/>
              <a:t>i</a:t>
            </a:r>
            <a:r>
              <a:rPr spc="140" dirty="0"/>
              <a:t>croco</a:t>
            </a:r>
            <a:r>
              <a:rPr spc="125" dirty="0"/>
              <a:t>n</a:t>
            </a:r>
            <a:r>
              <a:rPr spc="70" dirty="0"/>
              <a:t>troll</a:t>
            </a:r>
            <a:r>
              <a:rPr spc="200" dirty="0"/>
              <a:t>e</a:t>
            </a:r>
            <a:r>
              <a:rPr spc="30" dirty="0"/>
              <a:t>r</a:t>
            </a:r>
            <a:r>
              <a:rPr spc="25" dirty="0"/>
              <a:t> </a:t>
            </a:r>
            <a:r>
              <a:rPr spc="35" dirty="0"/>
              <a:t>Des</a:t>
            </a:r>
            <a:r>
              <a:rPr spc="-110" dirty="0"/>
              <a:t>i</a:t>
            </a:r>
            <a:r>
              <a:rPr spc="254" dirty="0"/>
              <a:t>g</a:t>
            </a:r>
            <a:r>
              <a:rPr spc="250" dirty="0"/>
              <a:t>n</a:t>
            </a:r>
            <a:endParaRPr spc="250" dirty="0"/>
          </a:p>
        </p:txBody>
      </p:sp>
      <p:sp>
        <p:nvSpPr>
          <p:cNvPr id="3" name="object 3"/>
          <p:cNvSpPr txBox="1"/>
          <p:nvPr/>
        </p:nvSpPr>
        <p:spPr>
          <a:xfrm>
            <a:off x="879409" y="2595692"/>
            <a:ext cx="4296410" cy="1075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98000"/>
              </a:lnSpc>
            </a:pPr>
            <a:r>
              <a:rPr sz="14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45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gning</a:t>
            </a:r>
            <a:r>
              <a:rPr sz="1450" spc="-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45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microco</a:t>
            </a:r>
            <a:r>
              <a:rPr sz="1450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1450" spc="-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50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pose</a:t>
            </a:r>
            <a:r>
              <a:rPr sz="145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alle</a:t>
            </a:r>
            <a:r>
              <a:rPr sz="145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ges</a:t>
            </a:r>
            <a:r>
              <a:rPr sz="1450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1450" spc="-1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45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reso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rce</a:t>
            </a:r>
            <a:r>
              <a:rPr sz="1450" spc="-1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lim</a:t>
            </a:r>
            <a:r>
              <a:rPr sz="145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tat</a:t>
            </a:r>
            <a:r>
              <a:rPr sz="145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15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-170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real-t</a:t>
            </a:r>
            <a:r>
              <a:rPr sz="145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constra</a:t>
            </a:r>
            <a:r>
              <a:rPr sz="1450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1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210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debugg</a:t>
            </a:r>
            <a:r>
              <a:rPr sz="145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50" spc="-1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204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5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145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ese</a:t>
            </a:r>
            <a:r>
              <a:rPr sz="1450" spc="-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45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nges</a:t>
            </a:r>
            <a:r>
              <a:rPr sz="1450" spc="-1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450" spc="-2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ess</a:t>
            </a:r>
            <a:r>
              <a:rPr sz="1450" spc="-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tial</a:t>
            </a:r>
            <a:r>
              <a:rPr sz="1450" spc="-1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5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-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ccessful</a:t>
            </a:r>
            <a:r>
              <a:rPr sz="1450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14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55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45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ec</a:t>
            </a:r>
            <a:r>
              <a:rPr sz="1450" spc="-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1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-1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145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develop</a:t>
            </a:r>
            <a:r>
              <a:rPr sz="145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45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ent.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9809" y="3824694"/>
            <a:ext cx="25463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">
              <a:lnSpc>
                <a:spcPts val="4795"/>
              </a:lnSpc>
            </a:pPr>
            <a:r>
              <a:rPr sz="4400" spc="105" dirty="0">
                <a:solidFill>
                  <a:srgbClr val="679AC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4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795"/>
              </a:lnSpc>
            </a:pPr>
            <a:r>
              <a:rPr sz="4400" spc="-1660" dirty="0">
                <a:solidFill>
                  <a:srgbClr val="679AC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6600" spc="157" baseline="-28000" dirty="0">
                <a:solidFill>
                  <a:srgbClr val="679AC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6600" baseline="-28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2852" y="1045027"/>
            <a:ext cx="726294" cy="3709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62655" y="5862610"/>
            <a:ext cx="747195" cy="465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98080" y="1374212"/>
            <a:ext cx="465037" cy="747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89074" y="5726756"/>
            <a:ext cx="1013677" cy="99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63456" y="1060703"/>
            <a:ext cx="684493" cy="684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13540" y="3203012"/>
            <a:ext cx="334409" cy="18810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2514" y="3144479"/>
            <a:ext cx="0" cy="1390015"/>
          </a:xfrm>
          <a:custGeom>
            <a:avLst/>
            <a:gdLst/>
            <a:ahLst/>
            <a:cxnLst/>
            <a:rect l="l" t="t" r="r" b="b"/>
            <a:pathLst>
              <a:path h="1390014">
                <a:moveTo>
                  <a:pt x="0" y="1389420"/>
                </a:moveTo>
                <a:lnTo>
                  <a:pt x="0" y="0"/>
                </a:lnTo>
              </a:path>
            </a:pathLst>
          </a:custGeom>
          <a:ln w="36576">
            <a:solidFill>
              <a:srgbClr val="97D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8706" y="1734164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>
                <a:moveTo>
                  <a:pt x="0" y="0"/>
                </a:moveTo>
                <a:lnTo>
                  <a:pt x="449361" y="0"/>
                </a:lnTo>
              </a:path>
            </a:pathLst>
          </a:custGeom>
          <a:ln w="5225">
            <a:solidFill>
              <a:srgbClr val="444B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0882" y="3640701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5">
                <a:moveTo>
                  <a:pt x="0" y="391753"/>
                </a:moveTo>
                <a:lnTo>
                  <a:pt x="0" y="0"/>
                </a:lnTo>
              </a:path>
            </a:pathLst>
          </a:custGeom>
          <a:ln w="26125">
            <a:solidFill>
              <a:srgbClr val="9CD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28155" y="6017342"/>
            <a:ext cx="0" cy="700405"/>
          </a:xfrm>
          <a:custGeom>
            <a:avLst/>
            <a:gdLst/>
            <a:ahLst/>
            <a:cxnLst/>
            <a:rect l="l" t="t" r="r" b="b"/>
            <a:pathLst>
              <a:path h="700404">
                <a:moveTo>
                  <a:pt x="0" y="699933"/>
                </a:moveTo>
                <a:lnTo>
                  <a:pt x="0" y="0"/>
                </a:lnTo>
              </a:path>
            </a:pathLst>
          </a:custGeom>
          <a:ln w="5225">
            <a:solidFill>
              <a:srgbClr val="444B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0119" y="2470194"/>
            <a:ext cx="246379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-1664" dirty="0">
                <a:solidFill>
                  <a:srgbClr val="679AC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6750" spc="112" baseline="-27000" dirty="0">
                <a:solidFill>
                  <a:srgbClr val="679AC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6750" baseline="-27000">
              <a:latin typeface="Arial" panose="020B0604020202020204"/>
              <a:cs typeface="Arial" panose="020B0604020202020204"/>
            </a:endParaRPr>
          </a:p>
          <a:p>
            <a:pPr marL="22860">
              <a:lnSpc>
                <a:spcPct val="100000"/>
              </a:lnSpc>
              <a:spcBef>
                <a:spcPts val="1095"/>
              </a:spcBef>
            </a:pPr>
            <a:r>
              <a:rPr sz="4500" spc="75" dirty="0">
                <a:solidFill>
                  <a:srgbClr val="679AC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7704" y="2691218"/>
            <a:ext cx="42564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Conclusion</a:t>
            </a:r>
            <a:r>
              <a:rPr sz="2200" b="1" spc="229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200" b="1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2200" b="1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Trends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8155" y="3577635"/>
            <a:ext cx="424497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" algn="ctr">
              <a:lnSpc>
                <a:spcPct val="101000"/>
              </a:lnSpc>
            </a:pPr>
            <a:r>
              <a:rPr sz="1200" spc="-9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2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200" spc="-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clusio</a:t>
            </a:r>
            <a:r>
              <a:rPr sz="12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200" spc="-1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12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200" spc="-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-1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tegral</a:t>
            </a:r>
            <a:r>
              <a:rPr sz="1200" spc="-1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12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tech</a:t>
            </a:r>
            <a:r>
              <a:rPr sz="12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1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00" spc="-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2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2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200" spc="-2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2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1200" spc="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00" spc="-1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00" spc="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1200" spc="-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towards</a:t>
            </a:r>
            <a:r>
              <a:rPr sz="12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3B4659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200" spc="-120" dirty="0">
                <a:solidFill>
                  <a:srgbClr val="3B46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creasing</a:t>
            </a:r>
            <a:r>
              <a:rPr sz="12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200" spc="-11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0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2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ected</a:t>
            </a:r>
            <a:r>
              <a:rPr sz="12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worl</a:t>
            </a:r>
            <a:r>
              <a:rPr sz="12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200" spc="-1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12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200" spc="-1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12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1200" spc="-1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200" spc="7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1200" spc="-1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200" spc="-1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12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1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200" spc="-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fut</a:t>
            </a:r>
            <a:r>
              <a:rPr sz="1200" spc="1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1200" spc="-1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-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novat</a:t>
            </a:r>
            <a:r>
              <a:rPr sz="12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2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1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-20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200" spc="-2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200" spc="-2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11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1200" spc="-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7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12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12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spc="225" dirty="0">
                <a:solidFill>
                  <a:srgbClr val="565D7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5028"/>
            <a:ext cx="684493" cy="7106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48932" y="1060704"/>
            <a:ext cx="1238358" cy="418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0884" y="3056708"/>
            <a:ext cx="710619" cy="1494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8724" y="4190564"/>
            <a:ext cx="1625019" cy="433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019364"/>
            <a:ext cx="1207008" cy="700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30323" y="1619794"/>
            <a:ext cx="747195" cy="4650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03089" y="2717074"/>
            <a:ext cx="344859" cy="1891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48164" y="5606578"/>
            <a:ext cx="1029353" cy="1112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38436" y="5902427"/>
            <a:ext cx="0" cy="815340"/>
          </a:xfrm>
          <a:custGeom>
            <a:avLst/>
            <a:gdLst/>
            <a:ahLst/>
            <a:cxnLst/>
            <a:rect l="l" t="t" r="r" b="b"/>
            <a:pathLst>
              <a:path h="815340">
                <a:moveTo>
                  <a:pt x="0" y="814848"/>
                </a:moveTo>
                <a:lnTo>
                  <a:pt x="0" y="0"/>
                </a:lnTo>
              </a:path>
            </a:pathLst>
          </a:custGeom>
          <a:ln w="10450">
            <a:solidFill>
              <a:srgbClr val="3F48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91249" y="1952135"/>
            <a:ext cx="298196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900"/>
              </a:lnSpc>
            </a:pPr>
            <a:r>
              <a:rPr sz="5800" b="1" spc="1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5800" b="1" spc="7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5800" b="1" spc="-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nks!</a:t>
            </a:r>
            <a:endParaRPr sz="5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0349" y="2985825"/>
            <a:ext cx="4153535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2100" b="1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2100" b="1" spc="-2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9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2100" b="1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100" b="1" spc="-2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100" b="1" spc="-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2100" b="1" spc="-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100" b="1" spc="-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2100" b="1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100" b="1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</a:t>
            </a:r>
            <a:r>
              <a:rPr sz="2100" b="1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100" b="1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NS?</a:t>
            </a:r>
            <a:endParaRPr sz="2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760"/>
              </a:lnSpc>
              <a:spcBef>
                <a:spcPts val="250"/>
              </a:spcBef>
            </a:pPr>
            <a:r>
              <a:rPr sz="155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yo</a:t>
            </a:r>
            <a:r>
              <a:rPr sz="1550" spc="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5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re</a:t>
            </a:r>
            <a:r>
              <a:rPr sz="1550" spc="-4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m</a:t>
            </a:r>
            <a:r>
              <a:rPr sz="155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a</a:t>
            </a:r>
            <a:r>
              <a:rPr sz="1550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i</a:t>
            </a:r>
            <a:r>
              <a:rPr sz="15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l</a:t>
            </a:r>
            <a:r>
              <a:rPr sz="155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@freep</a:t>
            </a:r>
            <a:r>
              <a:rPr sz="155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i</a:t>
            </a:r>
            <a:r>
              <a:rPr sz="1550" spc="-4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k</a:t>
            </a:r>
            <a:r>
              <a:rPr sz="1550" spc="-75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.</a:t>
            </a:r>
            <a:r>
              <a:rPr sz="155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9"/>
              </a:rPr>
              <a:t>com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17780">
              <a:lnSpc>
                <a:spcPts val="1480"/>
              </a:lnSpc>
            </a:pPr>
            <a:r>
              <a:rPr sz="1400" spc="75" dirty="0">
                <a:solidFill>
                  <a:srgbClr val="414966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1450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34</a:t>
            </a:r>
            <a:r>
              <a:rPr sz="145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654</a:t>
            </a:r>
            <a:r>
              <a:rPr sz="1450" spc="-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45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450" spc="9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45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432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85"/>
              </a:lnSpc>
            </a:pPr>
            <a:r>
              <a:rPr sz="155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yourwebsite</a:t>
            </a:r>
            <a:r>
              <a:rPr sz="1550" spc="-2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1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55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com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" y="6719606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63332" y="253"/>
            <a:ext cx="4295067" cy="5037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48495"/>
            <a:ext cx="1881051" cy="32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2300" spc="-70" dirty="0">
                <a:solidFill>
                  <a:srgbClr val="2B3B56"/>
                </a:solidFill>
              </a:rPr>
              <a:t>I</a:t>
            </a:r>
            <a:r>
              <a:rPr sz="2300" spc="30" dirty="0">
                <a:solidFill>
                  <a:srgbClr val="2B3B56"/>
                </a:solidFill>
              </a:rPr>
              <a:t>n</a:t>
            </a:r>
            <a:r>
              <a:rPr sz="2300" spc="135" dirty="0">
                <a:solidFill>
                  <a:srgbClr val="2B3B56"/>
                </a:solidFill>
              </a:rPr>
              <a:t>trod</a:t>
            </a:r>
            <a:r>
              <a:rPr sz="2300" spc="225" dirty="0">
                <a:solidFill>
                  <a:srgbClr val="2B3B56"/>
                </a:solidFill>
              </a:rPr>
              <a:t>u</a:t>
            </a:r>
            <a:r>
              <a:rPr sz="2300" spc="185" dirty="0">
                <a:solidFill>
                  <a:srgbClr val="2B3B56"/>
                </a:solidFill>
              </a:rPr>
              <a:t>ct</a:t>
            </a:r>
            <a:r>
              <a:rPr sz="2300" spc="10" dirty="0">
                <a:solidFill>
                  <a:srgbClr val="2B3B56"/>
                </a:solidFill>
              </a:rPr>
              <a:t>i</a:t>
            </a:r>
            <a:r>
              <a:rPr sz="2300" spc="165" dirty="0">
                <a:solidFill>
                  <a:srgbClr val="2B3B56"/>
                </a:solidFill>
              </a:rPr>
              <a:t>on</a:t>
            </a:r>
            <a:r>
              <a:rPr sz="2300" spc="-120" dirty="0">
                <a:solidFill>
                  <a:srgbClr val="2B3B56"/>
                </a:solidFill>
              </a:rPr>
              <a:t> </a:t>
            </a:r>
            <a:r>
              <a:rPr sz="2300" spc="150" dirty="0">
                <a:solidFill>
                  <a:srgbClr val="2B3B56"/>
                </a:solidFill>
              </a:rPr>
              <a:t>to</a:t>
            </a:r>
            <a:r>
              <a:rPr sz="2300" spc="114" dirty="0">
                <a:solidFill>
                  <a:srgbClr val="2B3B56"/>
                </a:solidFill>
              </a:rPr>
              <a:t> </a:t>
            </a:r>
            <a:r>
              <a:rPr sz="2300" spc="-30" dirty="0">
                <a:solidFill>
                  <a:srgbClr val="2B3B56"/>
                </a:solidFill>
              </a:rPr>
              <a:t>M</a:t>
            </a:r>
            <a:r>
              <a:rPr sz="2300" spc="-25" dirty="0">
                <a:solidFill>
                  <a:srgbClr val="2B3B56"/>
                </a:solidFill>
              </a:rPr>
              <a:t>i</a:t>
            </a:r>
            <a:r>
              <a:rPr sz="2300" spc="85" dirty="0">
                <a:solidFill>
                  <a:srgbClr val="2B3B56"/>
                </a:solidFill>
              </a:rPr>
              <a:t>crocontrollers</a:t>
            </a:r>
            <a:endParaRPr sz="2300"/>
          </a:p>
        </p:txBody>
      </p:sp>
      <p:sp>
        <p:nvSpPr>
          <p:cNvPr id="8" name="object 8"/>
          <p:cNvSpPr txBox="1"/>
          <p:nvPr/>
        </p:nvSpPr>
        <p:spPr>
          <a:xfrm>
            <a:off x="884626" y="2590210"/>
            <a:ext cx="3883025" cy="113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5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25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5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presentat</a:t>
            </a:r>
            <a:r>
              <a:rPr sz="125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5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pr</a:t>
            </a:r>
            <a:r>
              <a:rPr sz="1250" spc="-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5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25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25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25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5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5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25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125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50" spc="-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-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25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-1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2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5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5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5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5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125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2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5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25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25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50" spc="-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5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rs.</a:t>
            </a:r>
            <a:r>
              <a:rPr sz="1250" spc="-1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1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25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-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25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50" spc="2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5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exp</a:t>
            </a:r>
            <a:r>
              <a:rPr sz="1250" spc="-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5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ore</a:t>
            </a:r>
            <a:r>
              <a:rPr sz="1250" spc="-1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25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250" spc="-1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architectur</a:t>
            </a:r>
            <a:r>
              <a:rPr sz="125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-3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25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25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5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cation</a:t>
            </a:r>
            <a:r>
              <a:rPr sz="125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50" spc="7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250" spc="-24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spc="-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5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importance </a:t>
            </a:r>
            <a:r>
              <a:rPr sz="125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-2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1250" spc="-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tech</a:t>
            </a:r>
            <a:r>
              <a:rPr sz="125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olog</a:t>
            </a:r>
            <a:r>
              <a:rPr sz="125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250" spc="-1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125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5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dersta</a:t>
            </a:r>
            <a:r>
              <a:rPr sz="125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5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250" spc="-1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50" spc="-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125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25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crucial</a:t>
            </a:r>
            <a:r>
              <a:rPr sz="125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5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college</a:t>
            </a:r>
            <a:r>
              <a:rPr sz="125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stude</a:t>
            </a:r>
            <a:r>
              <a:rPr sz="12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1250" spc="-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5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rsu</a:t>
            </a:r>
            <a:r>
              <a:rPr sz="1250" spc="-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25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careers</a:t>
            </a:r>
            <a:r>
              <a:rPr sz="1250" spc="-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eng</a:t>
            </a:r>
            <a:r>
              <a:rPr sz="125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ee</a:t>
            </a:r>
            <a:r>
              <a:rPr sz="1250" spc="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250" spc="-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25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250" spc="-1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com</a:t>
            </a:r>
            <a:r>
              <a:rPr sz="12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50" spc="1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5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10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250" spc="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50" spc="1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25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25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7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250" spc="-19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spc="-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5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5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25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5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25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5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sys</a:t>
            </a:r>
            <a:r>
              <a:rPr sz="125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50" spc="1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5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50" spc="9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6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84356" y="1045028"/>
            <a:ext cx="663593" cy="9666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60704"/>
            <a:ext cx="621792" cy="674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50" y="2946980"/>
            <a:ext cx="10037499" cy="3772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92640" y="214942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59" y="0"/>
                </a:lnTo>
              </a:path>
            </a:pathLst>
          </a:custGeom>
          <a:ln w="5225">
            <a:solidFill>
              <a:srgbClr val="2F38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0799" y="1721615"/>
            <a:ext cx="3628390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 marR="5080" indent="-20955">
              <a:lnSpc>
                <a:spcPct val="102000"/>
              </a:lnSpc>
            </a:pPr>
            <a:r>
              <a:rPr sz="3450" b="1" spc="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50" b="1" spc="30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50" b="1" spc="-1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spc="4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50" b="1" spc="2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spc="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50" b="1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ic</a:t>
            </a:r>
            <a:r>
              <a:rPr sz="3450" b="1" spc="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50" b="1" spc="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ocont</a:t>
            </a:r>
            <a:r>
              <a:rPr sz="3450" b="1" spc="3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50" b="1" spc="-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oller?</a:t>
            </a:r>
            <a:endParaRPr sz="3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9028" y="1661276"/>
            <a:ext cx="4393565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000"/>
              </a:lnSpc>
            </a:pPr>
            <a:r>
              <a:rPr sz="1600" b="1" spc="-3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b="1" spc="-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600" b="1" spc="-2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17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b="1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b="1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b="1" spc="-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1600" b="1" spc="-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b="1" spc="-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450" spc="-1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compact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tegrat</a:t>
            </a:r>
            <a:r>
              <a:rPr sz="1450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1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-204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circuit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450" spc="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gn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450" spc="-1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50" spc="-1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vern</a:t>
            </a:r>
            <a:r>
              <a:rPr sz="1450" spc="-10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1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1450" spc="-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operat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-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3B4B6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50" dirty="0">
                <a:solidFill>
                  <a:srgbClr val="3B4B6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-254" dirty="0">
                <a:solidFill>
                  <a:srgbClr val="3B4B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450" spc="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em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edded</a:t>
            </a:r>
            <a:r>
              <a:rPr sz="1450" spc="-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yste</a:t>
            </a:r>
            <a:r>
              <a:rPr sz="1450" spc="1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450" spc="2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50" spc="-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-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typically</a:t>
            </a:r>
            <a:r>
              <a:rPr sz="1450" spc="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450" spc="-1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600" b="1" spc="-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600" b="1" spc="-2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7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600" b="1" spc="-1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r,</a:t>
            </a:r>
            <a:r>
              <a:rPr sz="1600" b="1" spc="-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1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1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ry,</a:t>
            </a:r>
            <a:r>
              <a:rPr sz="1600" b="1" spc="-1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50" spc="-7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t/output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perip</a:t>
            </a:r>
            <a:r>
              <a:rPr sz="1450" spc="-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era</a:t>
            </a:r>
            <a:r>
              <a:rPr sz="1450" spc="-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-1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mak</a:t>
            </a:r>
            <a:r>
              <a:rPr sz="1450" spc="-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1450" spc="-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tial</a:t>
            </a:r>
            <a:r>
              <a:rPr sz="1450" spc="-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50" spc="-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450" spc="-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troll</a:t>
            </a:r>
            <a:r>
              <a:rPr sz="1450" spc="7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50" spc="-2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devices</a:t>
            </a:r>
            <a:r>
              <a:rPr sz="1450" spc="-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1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5352" y="3371728"/>
            <a:ext cx="23749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5" dirty="0">
                <a:solidFill>
                  <a:srgbClr val="9AD3EB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4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0704"/>
            <a:ext cx="621792" cy="674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84356" y="1045028"/>
            <a:ext cx="663593" cy="966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3905" y="5340096"/>
            <a:ext cx="674043" cy="1379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61288" y="2146811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>
                <a:moveTo>
                  <a:pt x="0" y="0"/>
                </a:moveTo>
                <a:lnTo>
                  <a:pt x="397111" y="0"/>
                </a:lnTo>
              </a:path>
            </a:pathLst>
          </a:custGeom>
          <a:ln w="5225">
            <a:solidFill>
              <a:srgbClr val="3B48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592" rIns="0" bIns="0" rtlCol="0">
            <a:spAutoFit/>
          </a:bodyPr>
          <a:lstStyle/>
          <a:p>
            <a:pPr marL="29210">
              <a:lnSpc>
                <a:spcPts val="4520"/>
              </a:lnSpc>
            </a:pPr>
            <a:r>
              <a:rPr sz="3800" b="1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b="1" spc="-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ic</a:t>
            </a:r>
            <a:r>
              <a:rPr sz="3800" b="1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800" b="1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ocontroller</a:t>
            </a:r>
            <a:r>
              <a:rPr sz="3800" b="1" spc="4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-4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800" b="1" spc="-5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rchitectu</a:t>
            </a:r>
            <a:r>
              <a:rPr sz="3800" b="1" spc="4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800" b="1" spc="2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855" y="6140350"/>
            <a:ext cx="106362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58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0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62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75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574" y="2582845"/>
            <a:ext cx="7801609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 marR="5080" indent="-5715">
              <a:lnSpc>
                <a:spcPct val="94000"/>
              </a:lnSpc>
            </a:pPr>
            <a:r>
              <a:rPr sz="155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55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55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5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arc</a:t>
            </a:r>
            <a:r>
              <a:rPr sz="1550" spc="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550" spc="-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tecture</a:t>
            </a:r>
            <a:r>
              <a:rPr sz="1550" spc="-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55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-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microco</a:t>
            </a:r>
            <a:r>
              <a:rPr sz="1550" spc="-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troller </a:t>
            </a:r>
            <a:r>
              <a:rPr sz="1550" spc="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55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sists</a:t>
            </a:r>
            <a:r>
              <a:rPr sz="1550" spc="-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550" spc="-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vari</a:t>
            </a:r>
            <a:r>
              <a:rPr sz="1550" spc="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55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50" spc="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50" spc="-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components</a:t>
            </a:r>
            <a:r>
              <a:rPr sz="15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5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50" spc="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ch</a:t>
            </a:r>
            <a:r>
              <a:rPr sz="1550" spc="-2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550" spc="-1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550" spc="-1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600" b="1" spc="-1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600" b="1" spc="-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600" b="1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RA</a:t>
            </a:r>
            <a:r>
              <a:rPr sz="1600" b="1" spc="-1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1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b="1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b="1" spc="-229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b="1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55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1/0</a:t>
            </a:r>
            <a:r>
              <a:rPr sz="1600" b="1" spc="-2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b="1" spc="-2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750" b="1" spc="-1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750" b="1" spc="-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rt</a:t>
            </a:r>
            <a:r>
              <a:rPr sz="1750" b="1" spc="-1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750" b="1" spc="-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750" b="1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derstan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di</a:t>
            </a:r>
            <a:r>
              <a:rPr sz="155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1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550" spc="-2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1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550" spc="2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55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550" spc="-2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architecture</a:t>
            </a:r>
            <a:r>
              <a:rPr sz="155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55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elps</a:t>
            </a:r>
            <a:r>
              <a:rPr sz="1550" spc="-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550" spc="-2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55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55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550" spc="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550" spc="-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efficie</a:t>
            </a:r>
            <a:r>
              <a:rPr sz="155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229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155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550" spc="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icatio</a:t>
            </a:r>
            <a:r>
              <a:rPr sz="155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50" spc="-1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550" spc="-229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trou</a:t>
            </a:r>
            <a:r>
              <a:rPr sz="155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les</a:t>
            </a:r>
            <a:r>
              <a:rPr sz="155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550" spc="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ooti</a:t>
            </a:r>
            <a:r>
              <a:rPr sz="1550" spc="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550" spc="-1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ssues</a:t>
            </a:r>
            <a:r>
              <a:rPr sz="1550" spc="-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effect</a:t>
            </a:r>
            <a:r>
              <a:rPr sz="155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ive</a:t>
            </a:r>
            <a:r>
              <a:rPr sz="15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55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938" y="1703396"/>
            <a:ext cx="8710312" cy="20169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5935762"/>
            <a:ext cx="883049" cy="794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31428" y="6019364"/>
            <a:ext cx="919625" cy="71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00031" y="1060703"/>
            <a:ext cx="647917" cy="684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76964" y="4373444"/>
            <a:ext cx="370985" cy="1896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73567" y="3485077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>
                <a:moveTo>
                  <a:pt x="0" y="0"/>
                </a:moveTo>
                <a:lnTo>
                  <a:pt x="4113138" y="0"/>
                </a:lnTo>
              </a:path>
            </a:pathLst>
          </a:custGeom>
          <a:ln w="78295">
            <a:solidFill>
              <a:srgbClr val="384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94156" y="6308563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401121"/>
                </a:moveTo>
                <a:lnTo>
                  <a:pt x="0" y="0"/>
                </a:lnTo>
              </a:path>
            </a:pathLst>
          </a:custGeom>
          <a:ln w="10439">
            <a:solidFill>
              <a:srgbClr val="5B64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16396" y="629814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406331"/>
                </a:moveTo>
                <a:lnTo>
                  <a:pt x="0" y="0"/>
                </a:lnTo>
              </a:path>
            </a:pathLst>
          </a:custGeom>
          <a:ln w="10439">
            <a:solidFill>
              <a:srgbClr val="777C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8993" y="992662"/>
            <a:ext cx="4108450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3725" algn="r">
              <a:lnSpc>
                <a:spcPts val="6110"/>
              </a:lnSpc>
            </a:pPr>
            <a:r>
              <a:rPr sz="5200" i="1" spc="830" dirty="0">
                <a:solidFill>
                  <a:srgbClr val="576274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490"/>
              </a:lnSpc>
            </a:pPr>
            <a:r>
              <a:rPr sz="1350" spc="-130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1350" spc="-40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10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65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105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3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</a:t>
            </a:r>
            <a:r>
              <a:rPr sz="1350" spc="-4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75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11111111111111111111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3138" y="1279766"/>
            <a:ext cx="235585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75" dirty="0">
                <a:solidFill>
                  <a:srgbClr val="679AC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7952" y="1674164"/>
            <a:ext cx="277749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55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</a:t>
            </a:r>
            <a:r>
              <a:rPr sz="1350" spc="-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75" dirty="0">
                <a:solidFill>
                  <a:srgbClr val="855D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11111111111111111111111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4437" y="2831190"/>
            <a:ext cx="446468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1465"/>
              </a:lnSpc>
            </a:pPr>
            <a:r>
              <a:rPr sz="1400" spc="-170" dirty="0">
                <a:solidFill>
                  <a:srgbClr val="263B21"/>
                </a:solidFill>
                <a:latin typeface="Courier New" panose="02070309020205020404"/>
                <a:cs typeface="Courier New" panose="02070309020205020404"/>
              </a:rPr>
              <a:t>111111111111111111111111111111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885"/>
              </a:lnSpc>
              <a:tabLst>
                <a:tab pos="2966720" algn="l"/>
              </a:tabLst>
            </a:pPr>
            <a:r>
              <a:rPr sz="1750" spc="-5" dirty="0">
                <a:solidFill>
                  <a:srgbClr val="314D31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14D31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360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lll</a:t>
            </a:r>
            <a:r>
              <a:rPr sz="1750" spc="-54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750" spc="-484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llll</a:t>
            </a:r>
            <a:r>
              <a:rPr sz="1750" spc="-73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1750" spc="-130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Rl</a:t>
            </a:r>
            <a:r>
              <a:rPr sz="1750" spc="-31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750" spc="-484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!lll</a:t>
            </a:r>
            <a:r>
              <a:rPr sz="1750" spc="-73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750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!W</a:t>
            </a:r>
            <a:r>
              <a:rPr sz="1750" spc="-56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750" spc="-51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llll</a:t>
            </a:r>
            <a:r>
              <a:rPr sz="1750" spc="-60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750" spc="-28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llll</a:t>
            </a:r>
            <a:r>
              <a:rPr sz="1750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1750" spc="-200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_dl</a:t>
            </a:r>
            <a:r>
              <a:rPr sz="1750" spc="-810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750" spc="-740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839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451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6571" y="3001689"/>
            <a:ext cx="384937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90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..</a:t>
            </a:r>
            <a:r>
              <a:rPr sz="1750" spc="-75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-1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750" spc="575" dirty="0">
                <a:solidFill>
                  <a:srgbClr val="366E3A"/>
                </a:solidFill>
                <a:latin typeface="Courier New" panose="02070309020205020404"/>
                <a:cs typeface="Courier New" panose="02070309020205020404"/>
              </a:rPr>
              <a:t>M</a:t>
            </a:r>
            <a:endParaRPr sz="17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2293" y="3237522"/>
            <a:ext cx="388112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400" spc="-160" dirty="0">
                <a:solidFill>
                  <a:srgbClr val="263B21"/>
                </a:solidFill>
                <a:latin typeface="Courier New" panose="02070309020205020404"/>
                <a:cs typeface="Courier New" panose="02070309020205020404"/>
              </a:rPr>
              <a:t>1111111111111111111111111111111111111111111•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50" spc="-10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JJJ</a:t>
            </a:r>
            <a:r>
              <a:rPr sz="1250" spc="-57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7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llllllllllllll</a:t>
            </a:r>
            <a:r>
              <a:rPr sz="1250" spc="-42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23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250" spc="-5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16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lJ</a:t>
            </a:r>
            <a:r>
              <a:rPr sz="1250" spc="-5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114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ll</a:t>
            </a:r>
            <a:r>
              <a:rPr sz="1250" spc="2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250" spc="-8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llllllllllllllll</a:t>
            </a:r>
            <a:r>
              <a:rPr sz="1250" spc="-33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23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250" spc="-5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23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250" spc="-5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23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250" spc="-5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23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250" spc="-5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3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l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74608" y="3947964"/>
            <a:ext cx="4432935" cy="73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1200" spc="7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00" spc="-7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1200" spc="-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4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1200" spc="-6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200" spc="-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200" spc="-16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class</a:t>
            </a:r>
            <a:r>
              <a:rPr sz="1200" spc="-2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9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200" spc="4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9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200" spc="-13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-1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10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200" spc="-10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spc="-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spc="1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veral</a:t>
            </a:r>
            <a:r>
              <a:rPr sz="1200" spc="-13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200" spc="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00" spc="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es,</a:t>
            </a:r>
            <a:r>
              <a:rPr sz="1200" spc="-6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-1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9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200" spc="-2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00" spc="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00" spc="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00" spc="1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8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200" spc="4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8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8-</a:t>
            </a:r>
            <a:r>
              <a:rPr sz="1200" spc="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200" spc="13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8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00" spc="8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200" spc="-2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7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200" spc="1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1200" spc="1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200" spc="-1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200" spc="-1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8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t.</a:t>
            </a:r>
            <a:r>
              <a:rPr sz="1200" spc="-11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1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13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00" spc="-19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32-</a:t>
            </a:r>
            <a:r>
              <a:rPr sz="1200" spc="-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200" spc="-1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24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00" spc="-13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00" spc="-5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4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1200" spc="-2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4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troller</a:t>
            </a:r>
            <a:r>
              <a:rPr sz="1200" spc="1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spc="195" dirty="0">
                <a:solidFill>
                  <a:srgbClr val="54525D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20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200" spc="-18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1200" spc="-4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200" spc="3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200" spc="-7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114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1200" spc="-114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1200" spc="3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adva</a:t>
            </a:r>
            <a:r>
              <a:rPr sz="1200" spc="-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tages</a:t>
            </a:r>
            <a:r>
              <a:rPr sz="1200" spc="-7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7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spc="-1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suited</a:t>
            </a:r>
            <a:r>
              <a:rPr sz="1200" spc="-114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00" spc="-1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00" spc="-5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4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ff</a:t>
            </a:r>
            <a:r>
              <a:rPr sz="1200" spc="1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spc="10" dirty="0">
                <a:solidFill>
                  <a:srgbClr val="576274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200" spc="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00" spc="-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19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200" spc="-8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1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00" spc="10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00" spc="-1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00" spc="-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200" spc="-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4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1200" spc="-10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200" spc="-17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00" spc="3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processi</a:t>
            </a:r>
            <a:r>
              <a:rPr sz="1200" spc="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200" spc="-8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1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1200" spc="-4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4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3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00" spc="13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00" spc="-15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2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200" spc="-7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6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1200" spc="1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1200" spc="10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00" spc="-1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00" spc="3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rement</a:t>
            </a:r>
            <a:r>
              <a:rPr sz="1200" spc="8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00" spc="110" dirty="0">
                <a:solidFill>
                  <a:srgbClr val="54525D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5091" y="3959852"/>
            <a:ext cx="360299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Types</a:t>
            </a:r>
            <a:r>
              <a:rPr sz="2350" spc="7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spc="3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350" spc="204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50" spc="55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350" spc="-114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350" spc="90" dirty="0">
                <a:solidFill>
                  <a:srgbClr val="334159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23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0" y="106070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5716306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19026" y="1045028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52881" y="1060703"/>
            <a:ext cx="4305518" cy="5037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83680" y="6421700"/>
            <a:ext cx="1881051" cy="32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2300" b="1" spc="35" dirty="0">
                <a:latin typeface="Arial" panose="020B0604020202020204"/>
                <a:cs typeface="Arial" panose="020B0604020202020204"/>
              </a:rPr>
              <a:t>Progra</a:t>
            </a:r>
            <a:r>
              <a:rPr sz="2300" b="1" spc="170" dirty="0">
                <a:latin typeface="Arial" panose="020B0604020202020204"/>
                <a:cs typeface="Arial" panose="020B0604020202020204"/>
              </a:rPr>
              <a:t>m</a:t>
            </a:r>
            <a:r>
              <a:rPr sz="2300" b="1" spc="250" dirty="0">
                <a:latin typeface="Arial" panose="020B0604020202020204"/>
                <a:cs typeface="Arial" panose="020B0604020202020204"/>
              </a:rPr>
              <a:t>m</a:t>
            </a:r>
            <a:r>
              <a:rPr sz="2300" b="1" spc="20" dirty="0">
                <a:latin typeface="Arial" panose="020B0604020202020204"/>
                <a:cs typeface="Arial" panose="020B0604020202020204"/>
              </a:rPr>
              <a:t>ing</a:t>
            </a:r>
            <a:r>
              <a:rPr sz="2300" b="1" dirty="0">
                <a:latin typeface="Arial" panose="020B0604020202020204"/>
                <a:cs typeface="Arial" panose="020B0604020202020204"/>
              </a:rPr>
              <a:t> </a:t>
            </a:r>
            <a:r>
              <a:rPr sz="2300" b="1" spc="50" dirty="0">
                <a:latin typeface="Arial" panose="020B0604020202020204"/>
                <a:cs typeface="Arial" panose="020B0604020202020204"/>
              </a:rPr>
              <a:t>M</a:t>
            </a:r>
            <a:r>
              <a:rPr sz="2300" b="1" spc="-155" dirty="0">
                <a:latin typeface="Arial" panose="020B0604020202020204"/>
                <a:cs typeface="Arial" panose="020B0604020202020204"/>
              </a:rPr>
              <a:t>i</a:t>
            </a:r>
            <a:r>
              <a:rPr sz="2300" b="1" spc="-15" dirty="0">
                <a:latin typeface="Arial" panose="020B0604020202020204"/>
                <a:cs typeface="Arial" panose="020B0604020202020204"/>
              </a:rPr>
              <a:t>crocontroller</a:t>
            </a:r>
            <a:r>
              <a:rPr sz="2300" b="1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300" b="1" spc="-130" dirty="0">
                <a:latin typeface="Arial" panose="020B0604020202020204"/>
                <a:cs typeface="Arial" panose="020B0604020202020204"/>
              </a:rPr>
              <a:t>s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409" y="2590547"/>
            <a:ext cx="430657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96000"/>
              </a:lnSpc>
            </a:pPr>
            <a:r>
              <a:rPr sz="15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5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icroco</a:t>
            </a:r>
            <a:r>
              <a:rPr sz="15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15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-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500" spc="-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programmed</a:t>
            </a:r>
            <a:r>
              <a:rPr sz="15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1500" spc="-9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500" spc="-1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500" spc="-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ages</a:t>
            </a:r>
            <a:r>
              <a:rPr sz="15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li</a:t>
            </a:r>
            <a:r>
              <a:rPr sz="1500" spc="-9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5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550" spc="21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55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55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155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1550" spc="21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5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500" spc="-1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1600" b="1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b="1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19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1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600" b="1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600" b="1" spc="-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y.</a:t>
            </a:r>
            <a:r>
              <a:rPr sz="1600" b="1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Un</a:t>
            </a:r>
            <a:r>
              <a:rPr sz="15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5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erstan</a:t>
            </a:r>
            <a:r>
              <a:rPr sz="15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500" spc="-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500" spc="-2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5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15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enviro</a:t>
            </a:r>
            <a:r>
              <a:rPr sz="15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5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00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00" spc="2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500" spc="-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500" spc="-2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tools</a:t>
            </a:r>
            <a:r>
              <a:rPr sz="15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500" spc="-229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1500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5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15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5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developing</a:t>
            </a:r>
            <a:r>
              <a:rPr sz="1500" spc="-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15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5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icatio</a:t>
            </a:r>
            <a:r>
              <a:rPr sz="15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00" spc="-1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5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effectively</a:t>
            </a:r>
            <a:r>
              <a:rPr sz="150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tili</a:t>
            </a:r>
            <a:r>
              <a:rPr sz="15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1500" spc="1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5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5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feat</a:t>
            </a:r>
            <a:r>
              <a:rPr sz="1500" spc="1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5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res</a:t>
            </a:r>
            <a:r>
              <a:rPr sz="15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5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microco</a:t>
            </a:r>
            <a:r>
              <a:rPr sz="15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</a:t>
            </a:r>
            <a:r>
              <a:rPr sz="15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00" spc="2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0704"/>
            <a:ext cx="621792" cy="674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84356" y="1045028"/>
            <a:ext cx="663593" cy="966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3905" y="5340096"/>
            <a:ext cx="674043" cy="1379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61288" y="2146811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>
                <a:moveTo>
                  <a:pt x="0" y="0"/>
                </a:moveTo>
                <a:lnTo>
                  <a:pt x="397111" y="0"/>
                </a:lnTo>
              </a:path>
            </a:pathLst>
          </a:custGeom>
          <a:ln w="5225">
            <a:solidFill>
              <a:srgbClr val="3B48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79" rIns="0" bIns="0" rtlCol="0">
            <a:spAutoFit/>
          </a:bodyPr>
          <a:lstStyle/>
          <a:p>
            <a:pPr marL="13970">
              <a:lnSpc>
                <a:spcPts val="4700"/>
              </a:lnSpc>
            </a:pPr>
            <a:r>
              <a:rPr sz="3950" spc="325" dirty="0">
                <a:solidFill>
                  <a:srgbClr val="233452"/>
                </a:solidFill>
              </a:rPr>
              <a:t>Co</a:t>
            </a:r>
            <a:r>
              <a:rPr sz="3950" spc="585" dirty="0">
                <a:solidFill>
                  <a:srgbClr val="233452"/>
                </a:solidFill>
              </a:rPr>
              <a:t>m</a:t>
            </a:r>
            <a:r>
              <a:rPr sz="3950" spc="490" dirty="0">
                <a:solidFill>
                  <a:srgbClr val="233452"/>
                </a:solidFill>
              </a:rPr>
              <a:t>m</a:t>
            </a:r>
            <a:r>
              <a:rPr sz="3950" spc="325" dirty="0">
                <a:solidFill>
                  <a:srgbClr val="233452"/>
                </a:solidFill>
              </a:rPr>
              <a:t>on</a:t>
            </a:r>
            <a:r>
              <a:rPr sz="3950" spc="-145" dirty="0">
                <a:solidFill>
                  <a:srgbClr val="233452"/>
                </a:solidFill>
              </a:rPr>
              <a:t> </a:t>
            </a:r>
            <a:r>
              <a:rPr sz="3950" spc="114" dirty="0">
                <a:solidFill>
                  <a:srgbClr val="233452"/>
                </a:solidFill>
              </a:rPr>
              <a:t>Appl</a:t>
            </a:r>
            <a:r>
              <a:rPr sz="3950" spc="-750" dirty="0">
                <a:solidFill>
                  <a:srgbClr val="233452"/>
                </a:solidFill>
              </a:rPr>
              <a:t> </a:t>
            </a:r>
            <a:r>
              <a:rPr sz="3950" spc="-15" dirty="0">
                <a:solidFill>
                  <a:srgbClr val="233452"/>
                </a:solidFill>
              </a:rPr>
              <a:t>i</a:t>
            </a:r>
            <a:r>
              <a:rPr sz="3950" spc="330" dirty="0">
                <a:solidFill>
                  <a:srgbClr val="233452"/>
                </a:solidFill>
              </a:rPr>
              <a:t>cat</a:t>
            </a:r>
            <a:r>
              <a:rPr sz="3950" spc="114" dirty="0">
                <a:solidFill>
                  <a:srgbClr val="233452"/>
                </a:solidFill>
              </a:rPr>
              <a:t>i</a:t>
            </a:r>
            <a:r>
              <a:rPr sz="3950" spc="125" dirty="0">
                <a:solidFill>
                  <a:srgbClr val="233452"/>
                </a:solidFill>
              </a:rPr>
              <a:t>ons</a:t>
            </a:r>
            <a:endParaRPr sz="3950"/>
          </a:p>
        </p:txBody>
      </p:sp>
      <p:sp>
        <p:nvSpPr>
          <p:cNvPr id="7" name="object 7"/>
          <p:cNvSpPr txBox="1"/>
          <p:nvPr/>
        </p:nvSpPr>
        <p:spPr>
          <a:xfrm>
            <a:off x="880799" y="2572554"/>
            <a:ext cx="8083550" cy="68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95000"/>
              </a:lnSpc>
            </a:pPr>
            <a:r>
              <a:rPr sz="155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55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155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1550" spc="-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550" spc="-1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55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550" spc="-1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-1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variety</a:t>
            </a:r>
            <a:r>
              <a:rPr sz="1550" spc="-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55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55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55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icatio</a:t>
            </a:r>
            <a:r>
              <a:rPr sz="155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s,</a:t>
            </a:r>
            <a:r>
              <a:rPr sz="155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550" spc="-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55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udi</a:t>
            </a:r>
            <a:r>
              <a:rPr sz="155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1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55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au</a:t>
            </a:r>
            <a:r>
              <a:rPr sz="17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7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70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700" spc="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ot</a:t>
            </a:r>
            <a:r>
              <a:rPr sz="1700" spc="-1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700" spc="-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700" spc="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700" spc="-2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7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7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7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7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7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7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7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700" spc="-2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7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7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7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7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7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7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7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700" spc="-1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00" spc="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7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7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7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7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700" spc="-2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1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7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7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700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7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7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00" spc="2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7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700" spc="-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7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700" spc="-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7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700" spc="-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7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700" spc="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55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7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7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7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700" spc="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7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7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7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700" spc="1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55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550" spc="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55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versat</a:t>
            </a:r>
            <a:r>
              <a:rPr sz="1550" spc="1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55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1550" spc="-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ma</a:t>
            </a:r>
            <a:r>
              <a:rPr sz="1550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55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550" spc="-2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1550" spc="-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550" spc="-1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55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5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550" spc="-1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compo</a:t>
            </a:r>
            <a:r>
              <a:rPr sz="155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50" spc="-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229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155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25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550" spc="-2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many</a:t>
            </a:r>
            <a:r>
              <a:rPr sz="155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1550" spc="-2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50" spc="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techn</a:t>
            </a:r>
            <a:r>
              <a:rPr sz="155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olog</a:t>
            </a:r>
            <a:r>
              <a:rPr sz="155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55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55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55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5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0" y="106070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4804" y="5826034"/>
            <a:ext cx="1165206" cy="903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50" y="6411250"/>
            <a:ext cx="1504840" cy="318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66944" y="1060703"/>
            <a:ext cx="4791456" cy="504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2100" b="1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2100" b="1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Systems</a:t>
            </a:r>
            <a:r>
              <a:rPr sz="2100" b="1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Overv</a:t>
            </a:r>
            <a:r>
              <a:rPr sz="2100" b="1" spc="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100" b="1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ew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4626" y="2574571"/>
            <a:ext cx="4269105" cy="757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250" spc="-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125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25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is</a:t>
            </a:r>
            <a:r>
              <a:rPr sz="125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spc="-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comb</a:t>
            </a:r>
            <a:r>
              <a:rPr sz="125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nat</a:t>
            </a:r>
            <a:r>
              <a:rPr sz="125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5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250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25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ardware</a:t>
            </a:r>
            <a:r>
              <a:rPr sz="125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1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50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125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designed</a:t>
            </a:r>
            <a:r>
              <a:rPr sz="1250" spc="-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5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50" spc="-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5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ecif</a:t>
            </a:r>
            <a:r>
              <a:rPr sz="125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25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25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5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nct</a:t>
            </a:r>
            <a:r>
              <a:rPr sz="125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50" spc="17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25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25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1250" spc="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250" spc="-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50" spc="-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ay</a:t>
            </a:r>
            <a:r>
              <a:rPr sz="1250" spc="-9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25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1250" spc="-8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25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5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-204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125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systems,</a:t>
            </a:r>
            <a:r>
              <a:rPr sz="125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enab</a:t>
            </a:r>
            <a:r>
              <a:rPr sz="125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25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1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250" spc="-1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prec</a:t>
            </a:r>
            <a:r>
              <a:rPr sz="1250" spc="-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125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25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trol</a:t>
            </a:r>
            <a:r>
              <a:rPr sz="125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5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5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250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tomat</a:t>
            </a:r>
            <a:r>
              <a:rPr sz="125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25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2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var</a:t>
            </a:r>
            <a:r>
              <a:rPr sz="125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ous</a:t>
            </a:r>
            <a:r>
              <a:rPr sz="1250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-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25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25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ustr</a:t>
            </a:r>
            <a:r>
              <a:rPr sz="1250" spc="-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25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25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250" spc="9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8592" y="1176687"/>
            <a:ext cx="506730" cy="59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spc="555" dirty="0">
                <a:solidFill>
                  <a:srgbClr val="679ACF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4500" spc="75" dirty="0">
                <a:solidFill>
                  <a:srgbClr val="679ACF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574" y="1711870"/>
            <a:ext cx="3084830" cy="1106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115">
              <a:lnSpc>
                <a:spcPts val="4610"/>
              </a:lnSpc>
            </a:pPr>
            <a:r>
              <a:rPr sz="390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900" spc="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900" spc="1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te</a:t>
            </a:r>
            <a:r>
              <a:rPr sz="390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900" spc="2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900" spc="3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ac</a:t>
            </a:r>
            <a:r>
              <a:rPr sz="3900" spc="2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900" spc="1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900" spc="4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3900" spc="2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00" spc="3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900" spc="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900" spc="2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390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Senso</a:t>
            </a:r>
            <a:r>
              <a:rPr sz="3900" spc="3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900" spc="-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8060" marR="5080" indent="5080">
              <a:lnSpc>
                <a:spcPct val="98000"/>
              </a:lnSpc>
            </a:pPr>
            <a:r>
              <a:rPr spc="25" dirty="0"/>
              <a:t>Microcontrollers</a:t>
            </a:r>
            <a:r>
              <a:rPr spc="15" dirty="0"/>
              <a:t> </a:t>
            </a:r>
            <a:r>
              <a:rPr spc="50" dirty="0"/>
              <a:t>can</a:t>
            </a:r>
            <a:r>
              <a:rPr spc="-80" dirty="0"/>
              <a:t> </a:t>
            </a:r>
            <a:r>
              <a:rPr spc="35" dirty="0"/>
              <a:t>interface</a:t>
            </a:r>
            <a:r>
              <a:rPr spc="-165" dirty="0"/>
              <a:t> </a:t>
            </a:r>
            <a:r>
              <a:rPr spc="75" dirty="0"/>
              <a:t>with</a:t>
            </a:r>
            <a:r>
              <a:rPr spc="-145" dirty="0"/>
              <a:t> </a:t>
            </a:r>
            <a:r>
              <a:rPr spc="-40" dirty="0"/>
              <a:t>v</a:t>
            </a:r>
            <a:r>
              <a:rPr spc="25" dirty="0"/>
              <a:t>arious</a:t>
            </a:r>
            <a:r>
              <a:rPr spc="15" dirty="0"/>
              <a:t> </a:t>
            </a:r>
            <a:r>
              <a:rPr spc="50" dirty="0"/>
              <a:t>sensors</a:t>
            </a:r>
            <a:r>
              <a:rPr spc="-110" dirty="0"/>
              <a:t> </a:t>
            </a:r>
            <a:r>
              <a:rPr spc="100" dirty="0"/>
              <a:t>to</a:t>
            </a:r>
            <a:r>
              <a:rPr spc="-135" dirty="0"/>
              <a:t> </a:t>
            </a:r>
            <a:r>
              <a:rPr spc="60" dirty="0"/>
              <a:t>gat</a:t>
            </a:r>
            <a:r>
              <a:rPr spc="50" dirty="0"/>
              <a:t>h</a:t>
            </a:r>
            <a:r>
              <a:rPr spc="30" dirty="0"/>
              <a:t>er</a:t>
            </a:r>
            <a:r>
              <a:rPr spc="-110" dirty="0"/>
              <a:t> </a:t>
            </a:r>
            <a:r>
              <a:rPr spc="40" dirty="0"/>
              <a:t>d</a:t>
            </a:r>
            <a:r>
              <a:rPr spc="55" dirty="0"/>
              <a:t>ata</a:t>
            </a:r>
            <a:r>
              <a:rPr spc="-145" dirty="0"/>
              <a:t> </a:t>
            </a:r>
            <a:r>
              <a:rPr spc="45" dirty="0"/>
              <a:t>from</a:t>
            </a:r>
            <a:r>
              <a:rPr spc="-130" dirty="0"/>
              <a:t> </a:t>
            </a:r>
            <a:r>
              <a:rPr spc="105" dirty="0"/>
              <a:t>t</a:t>
            </a:r>
            <a:r>
              <a:rPr spc="150" dirty="0"/>
              <a:t>h</a:t>
            </a:r>
            <a:r>
              <a:rPr spc="75" dirty="0"/>
              <a:t>e</a:t>
            </a:r>
            <a:r>
              <a:rPr spc="-180" dirty="0"/>
              <a:t> </a:t>
            </a:r>
            <a:r>
              <a:rPr spc="25" dirty="0"/>
              <a:t>enviro</a:t>
            </a:r>
            <a:r>
              <a:rPr spc="90" dirty="0"/>
              <a:t>n</a:t>
            </a:r>
            <a:r>
              <a:rPr spc="60" dirty="0"/>
              <a:t>men</a:t>
            </a:r>
            <a:r>
              <a:rPr spc="40" dirty="0"/>
              <a:t>t</a:t>
            </a:r>
            <a:r>
              <a:rPr spc="125" dirty="0">
                <a:solidFill>
                  <a:srgbClr val="464D5D"/>
                </a:solidFill>
              </a:rPr>
              <a:t>. </a:t>
            </a:r>
            <a:r>
              <a:rPr spc="65" dirty="0"/>
              <a:t>U</a:t>
            </a:r>
            <a:r>
              <a:rPr spc="-75" dirty="0"/>
              <a:t>n</a:t>
            </a:r>
            <a:r>
              <a:rPr spc="35" dirty="0"/>
              <a:t>dersta</a:t>
            </a:r>
            <a:r>
              <a:rPr spc="75" dirty="0"/>
              <a:t>n</a:t>
            </a:r>
            <a:r>
              <a:rPr spc="45" dirty="0"/>
              <a:t>di</a:t>
            </a:r>
            <a:r>
              <a:rPr spc="10" dirty="0"/>
              <a:t>n</a:t>
            </a:r>
            <a:r>
              <a:rPr spc="120" dirty="0"/>
              <a:t>g</a:t>
            </a:r>
            <a:r>
              <a:rPr spc="-140" dirty="0"/>
              <a:t> </a:t>
            </a:r>
            <a:r>
              <a:rPr dirty="0"/>
              <a:t>h</a:t>
            </a:r>
            <a:r>
              <a:rPr spc="25" dirty="0"/>
              <a:t>ow</a:t>
            </a:r>
            <a:r>
              <a:rPr spc="-170" dirty="0"/>
              <a:t> </a:t>
            </a:r>
            <a:r>
              <a:rPr spc="125" dirty="0"/>
              <a:t>to</a:t>
            </a:r>
            <a:r>
              <a:rPr spc="-145" dirty="0"/>
              <a:t> </a:t>
            </a:r>
            <a:r>
              <a:rPr spc="90" dirty="0"/>
              <a:t>co</a:t>
            </a:r>
            <a:r>
              <a:rPr spc="70" dirty="0"/>
              <a:t>n</a:t>
            </a:r>
            <a:r>
              <a:rPr dirty="0"/>
              <a:t>n</a:t>
            </a:r>
            <a:r>
              <a:rPr spc="80" dirty="0"/>
              <a:t>ect</a:t>
            </a:r>
            <a:r>
              <a:rPr spc="-135" dirty="0"/>
              <a:t> </a:t>
            </a:r>
            <a:r>
              <a:rPr spc="40" dirty="0"/>
              <a:t>and</a:t>
            </a:r>
            <a:r>
              <a:rPr spc="-145" dirty="0"/>
              <a:t> </a:t>
            </a:r>
            <a:r>
              <a:rPr spc="45" dirty="0"/>
              <a:t>utilize</a:t>
            </a:r>
            <a:r>
              <a:rPr spc="30" dirty="0"/>
              <a:t> </a:t>
            </a:r>
            <a:r>
              <a:rPr spc="40" dirty="0"/>
              <a:t>se</a:t>
            </a:r>
            <a:r>
              <a:rPr spc="5" dirty="0"/>
              <a:t>n</a:t>
            </a:r>
            <a:r>
              <a:rPr spc="40" dirty="0"/>
              <a:t>sors</a:t>
            </a:r>
            <a:r>
              <a:rPr spc="-80" dirty="0"/>
              <a:t> </a:t>
            </a:r>
            <a:r>
              <a:rPr spc="-20" dirty="0">
                <a:solidFill>
                  <a:srgbClr val="464D5D"/>
                </a:solidFill>
              </a:rPr>
              <a:t>i</a:t>
            </a:r>
            <a:r>
              <a:rPr spc="65" dirty="0"/>
              <a:t>s</a:t>
            </a:r>
            <a:r>
              <a:rPr spc="-165" dirty="0"/>
              <a:t> </a:t>
            </a:r>
            <a:r>
              <a:rPr spc="60" dirty="0"/>
              <a:t>cr</a:t>
            </a:r>
            <a:r>
              <a:rPr spc="20" dirty="0"/>
              <a:t>u</a:t>
            </a:r>
            <a:r>
              <a:rPr spc="75" dirty="0"/>
              <a:t>c</a:t>
            </a:r>
            <a:r>
              <a:rPr spc="-10" dirty="0"/>
              <a:t>i</a:t>
            </a:r>
            <a:r>
              <a:rPr spc="5" dirty="0"/>
              <a:t>al</a:t>
            </a:r>
            <a:r>
              <a:rPr spc="-170" dirty="0"/>
              <a:t> </a:t>
            </a:r>
            <a:r>
              <a:rPr spc="35" dirty="0"/>
              <a:t>for</a:t>
            </a:r>
            <a:r>
              <a:rPr spc="-65" dirty="0"/>
              <a:t> </a:t>
            </a:r>
            <a:r>
              <a:rPr spc="20" dirty="0"/>
              <a:t>develop</a:t>
            </a:r>
            <a:r>
              <a:rPr spc="110" dirty="0"/>
              <a:t>i</a:t>
            </a:r>
            <a:r>
              <a:rPr dirty="0"/>
              <a:t>n</a:t>
            </a:r>
            <a:r>
              <a:rPr spc="65" dirty="0"/>
              <a:t>g</a:t>
            </a:r>
            <a:r>
              <a:rPr spc="-90" dirty="0"/>
              <a:t> </a:t>
            </a:r>
            <a:r>
              <a:rPr spc="45" dirty="0"/>
              <a:t>i</a:t>
            </a:r>
            <a:r>
              <a:rPr spc="-105" dirty="0"/>
              <a:t>n</a:t>
            </a:r>
            <a:r>
              <a:rPr spc="50" dirty="0"/>
              <a:t>tell</a:t>
            </a:r>
            <a:r>
              <a:rPr spc="20" dirty="0"/>
              <a:t>i</a:t>
            </a:r>
            <a:r>
              <a:rPr spc="80" dirty="0"/>
              <a:t>g</a:t>
            </a:r>
            <a:r>
              <a:rPr spc="50" dirty="0"/>
              <a:t>e</a:t>
            </a:r>
            <a:r>
              <a:rPr spc="-50" dirty="0"/>
              <a:t>n</a:t>
            </a:r>
            <a:r>
              <a:rPr spc="229" dirty="0"/>
              <a:t>t </a:t>
            </a:r>
            <a:r>
              <a:rPr spc="-40" dirty="0"/>
              <a:t>s</a:t>
            </a:r>
            <a:r>
              <a:rPr spc="40" dirty="0"/>
              <a:t>ystems</a:t>
            </a:r>
            <a:r>
              <a:rPr spc="-120" dirty="0"/>
              <a:t> </a:t>
            </a:r>
            <a:r>
              <a:rPr spc="105" dirty="0"/>
              <a:t>t</a:t>
            </a:r>
            <a:r>
              <a:rPr spc="150" dirty="0"/>
              <a:t>h</a:t>
            </a:r>
            <a:r>
              <a:rPr spc="95" dirty="0"/>
              <a:t>at</a:t>
            </a:r>
            <a:r>
              <a:rPr spc="-80" dirty="0"/>
              <a:t> </a:t>
            </a:r>
            <a:r>
              <a:rPr spc="30" dirty="0"/>
              <a:t>respo</a:t>
            </a:r>
            <a:r>
              <a:rPr spc="-5" dirty="0"/>
              <a:t>n</a:t>
            </a:r>
            <a:r>
              <a:rPr spc="135" dirty="0"/>
              <a:t>d</a:t>
            </a:r>
            <a:r>
              <a:rPr spc="-240" dirty="0"/>
              <a:t> </a:t>
            </a:r>
            <a:r>
              <a:rPr spc="125" dirty="0"/>
              <a:t>to</a:t>
            </a:r>
            <a:r>
              <a:rPr spc="-105" dirty="0"/>
              <a:t> </a:t>
            </a:r>
            <a:r>
              <a:rPr spc="30" dirty="0"/>
              <a:t>real-world</a:t>
            </a:r>
            <a:r>
              <a:rPr spc="-130" dirty="0"/>
              <a:t> </a:t>
            </a:r>
            <a:r>
              <a:rPr spc="55" dirty="0"/>
              <a:t>co</a:t>
            </a:r>
            <a:r>
              <a:rPr spc="15" dirty="0"/>
              <a:t>n</a:t>
            </a:r>
            <a:r>
              <a:rPr spc="75" dirty="0"/>
              <a:t>dit</a:t>
            </a:r>
            <a:r>
              <a:rPr spc="30" dirty="0"/>
              <a:t>i</a:t>
            </a:r>
            <a:r>
              <a:rPr spc="40" dirty="0"/>
              <a:t>on</a:t>
            </a:r>
            <a:r>
              <a:rPr spc="125" dirty="0"/>
              <a:t>s</a:t>
            </a:r>
            <a:r>
              <a:rPr spc="10" dirty="0">
                <a:solidFill>
                  <a:srgbClr val="383D49"/>
                </a:solidFill>
              </a:rPr>
              <a:t>.</a:t>
            </a:r>
            <a:endParaRPr spc="10" dirty="0">
              <a:solidFill>
                <a:srgbClr val="383D4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5352" y="3371728"/>
            <a:ext cx="237490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5" dirty="0">
                <a:solidFill>
                  <a:srgbClr val="9AD3EB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4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385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3569</Words>
  <Application>WPS Presentation</Application>
  <PresentationFormat>Benutzerdefiniert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</vt:lpstr>
      <vt:lpstr>Times New Roman</vt:lpstr>
      <vt:lpstr>Courier New</vt:lpstr>
      <vt:lpstr>Calibri</vt:lpstr>
      <vt:lpstr>Microsoft YaHei</vt:lpstr>
      <vt:lpstr>Arial Unicode MS</vt:lpstr>
      <vt:lpstr>Office Theme</vt:lpstr>
      <vt:lpstr>PowerPoint 演示文稿</vt:lpstr>
      <vt:lpstr>Introduction to Microcontrollers</vt:lpstr>
      <vt:lpstr>PowerPoint 演示文稿</vt:lpstr>
      <vt:lpstr>Microcontroller A rchitecture</vt:lpstr>
      <vt:lpstr>PowerPoint 演示文稿</vt:lpstr>
      <vt:lpstr>Programming Microcontroller s</vt:lpstr>
      <vt:lpstr>Common Appl ications</vt:lpstr>
      <vt:lpstr>Embedded Systems Overview</vt:lpstr>
      <vt:lpstr>Microcontrollers can interface with various sensors to gather data from the environment. Understanding how to connect and utilize sensors is crucial for developing intelligent systems that respond to real-world conditions.</vt:lpstr>
      <vt:lpstr>Communication Protocols</vt:lpstr>
      <vt:lpstr>PowerPoint 演示文稿</vt:lpstr>
      <vt:lpstr>Challenges in Microcontroller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Krish Thakore</cp:lastModifiedBy>
  <cp:revision>4</cp:revision>
  <dcterms:created xsi:type="dcterms:W3CDTF">2024-09-15T07:28:00Z</dcterms:created>
  <dcterms:modified xsi:type="dcterms:W3CDTF">2024-09-15T13:45:01Z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2024-09-15T16:30:00Z</vt:filetime>
  </property>
  <property fmtid="{D5CDD505-2E9C-101B-9397-08002B2CF9AE}" pid="3" name="LastSaved">
    <vt:filetime>2024-09-15T16:30:00Z</vt:filetime>
  </property>
  <property fmtid="{D5CDD505-2E9C-101B-9397-08002B2CF9AE}" pid="4" name="ICV">
    <vt:lpwstr>D71D0283FFEE42CAAEB03DCEE88C8942_12</vt:lpwstr>
  </property>
  <property fmtid="{D5CDD505-2E9C-101B-9397-08002B2CF9AE}" pid="5" name="KSOProductBuildVer">
    <vt:lpwstr>1033-12.2.0.18283</vt:lpwstr>
  </property>
</Properties>
</file>