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57" r:id="rId6"/>
    <p:sldId id="303" r:id="rId7"/>
    <p:sldId id="273" r:id="rId8"/>
    <p:sldId id="275" r:id="rId9"/>
    <p:sldId id="259" r:id="rId10"/>
    <p:sldId id="260" r:id="rId11"/>
    <p:sldId id="279" r:id="rId12"/>
    <p:sldId id="261" r:id="rId13"/>
    <p:sldId id="280" r:id="rId14"/>
    <p:sldId id="281" r:id="rId15"/>
    <p:sldId id="262" r:id="rId16"/>
    <p:sldId id="277" r:id="rId17"/>
    <p:sldId id="265" r:id="rId18"/>
    <p:sldId id="267" r:id="rId19"/>
    <p:sldId id="268" r:id="rId20"/>
    <p:sldId id="269" r:id="rId2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9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69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60703"/>
            <a:ext cx="637467" cy="684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50" y="2946980"/>
            <a:ext cx="308283" cy="1881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62148" y="3934532"/>
            <a:ext cx="8318427" cy="2063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98847" y="6301522"/>
            <a:ext cx="1295835" cy="418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00031" y="1180882"/>
            <a:ext cx="647917" cy="846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73905" y="5961888"/>
            <a:ext cx="674043" cy="747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708315" y="21494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084" y="0"/>
                </a:lnTo>
              </a:path>
            </a:pathLst>
          </a:custGeom>
          <a:ln w="5225">
            <a:solidFill>
              <a:srgbClr val="3438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972338"/>
            <a:ext cx="694944" cy="736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35300" y="1045028"/>
            <a:ext cx="9112648" cy="2858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676964" y="4373444"/>
            <a:ext cx="370985" cy="1896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364223" y="6019364"/>
            <a:ext cx="1024127" cy="700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511143" y="6320298"/>
            <a:ext cx="0" cy="397510"/>
          </a:xfrm>
          <a:custGeom>
            <a:avLst/>
            <a:gdLst/>
            <a:ahLst/>
            <a:cxnLst/>
            <a:rect l="l" t="t" r="r" b="b"/>
            <a:pathLst>
              <a:path h="397509">
                <a:moveTo>
                  <a:pt x="0" y="396977"/>
                </a:moveTo>
                <a:lnTo>
                  <a:pt x="0" y="0"/>
                </a:lnTo>
              </a:path>
            </a:pathLst>
          </a:custGeom>
          <a:ln w="5225">
            <a:solidFill>
              <a:srgbClr val="383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574" y="1711870"/>
            <a:ext cx="8307251" cy="110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249" y="2828505"/>
            <a:ext cx="8275900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ebp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mailto:remail@freepik.com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47999" y="2286064"/>
            <a:ext cx="106108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1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04800" y="1447800"/>
            <a:ext cx="6499225" cy="934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7000"/>
              </a:lnSpc>
            </a:pP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U.V. Patel collage of Engineering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267970" y="3124200"/>
            <a:ext cx="8922385" cy="701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10160">
              <a:lnSpc>
                <a:spcPct val="97000"/>
              </a:lnSpc>
            </a:pPr>
            <a:r>
              <a:rPr lang="en-IN"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Topic:-</a:t>
            </a: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Basic of </a:t>
            </a:r>
            <a:r>
              <a:rPr sz="3150" spc="10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150" spc="-14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</a:t>
            </a:r>
            <a:r>
              <a:rPr sz="3150" spc="21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3150" spc="18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o</a:t>
            </a:r>
            <a:r>
              <a:rPr sz="3150" spc="229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co</a:t>
            </a:r>
            <a:r>
              <a:rPr sz="3150" spc="17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trol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l</a:t>
            </a:r>
            <a:r>
              <a:rPr sz="3150" spc="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er</a:t>
            </a:r>
            <a:r>
              <a:rPr sz="3150" spc="114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Enrollment number:- T24012011137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Made by:- Krish P. Thakore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Subject :- Seminar (2HS1102)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705600" y="1524000"/>
            <a:ext cx="317563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9475" y="1295400"/>
            <a:ext cx="5107305" cy="1346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">
              <a:lnSpc>
                <a:spcPct val="100000"/>
              </a:lnSpc>
            </a:pPr>
            <a:r>
              <a:rPr sz="3800" spc="35" dirty="0"/>
              <a:t>Progra</a:t>
            </a:r>
            <a:r>
              <a:rPr sz="3800" spc="170" dirty="0"/>
              <a:t>m</a:t>
            </a:r>
            <a:r>
              <a:rPr lang="en-IN" sz="3800" spc="170" dirty="0"/>
              <a:t>m</a:t>
            </a:r>
            <a:r>
              <a:rPr sz="3800" spc="20" dirty="0"/>
              <a:t>ing</a:t>
            </a:r>
            <a:r>
              <a:rPr sz="3800" dirty="0"/>
              <a:t> </a:t>
            </a:r>
            <a:r>
              <a:rPr sz="3800" spc="50" dirty="0"/>
              <a:t>M</a:t>
            </a:r>
            <a:r>
              <a:rPr sz="3800" spc="-155" dirty="0"/>
              <a:t>i</a:t>
            </a:r>
            <a:r>
              <a:rPr sz="3800" spc="-15" dirty="0"/>
              <a:t>crocontroller</a:t>
            </a:r>
            <a:r>
              <a:rPr sz="3800" spc="-130" dirty="0"/>
              <a:t>s</a:t>
            </a:r>
            <a:endParaRPr sz="3800"/>
          </a:p>
        </p:txBody>
      </p:sp>
      <p:sp>
        <p:nvSpPr>
          <p:cNvPr id="8" name="object 8"/>
          <p:cNvSpPr txBox="1"/>
          <p:nvPr/>
        </p:nvSpPr>
        <p:spPr>
          <a:xfrm>
            <a:off x="838200" y="3001010"/>
            <a:ext cx="4306570" cy="3424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10160">
              <a:lnSpc>
                <a:spcPct val="96000"/>
              </a:lnSpc>
            </a:pP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icroco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000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programmed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20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2000" spc="-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ages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li</a:t>
            </a:r>
            <a:r>
              <a:rPr sz="20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b="1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y.</a:t>
            </a:r>
            <a:r>
              <a:rPr sz="20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erstan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2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enviro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tools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229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200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developing</a:t>
            </a:r>
            <a:r>
              <a:rPr sz="200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effectively</a:t>
            </a:r>
            <a:r>
              <a:rPr sz="200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tili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spc="1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feat</a:t>
            </a:r>
            <a:r>
              <a:rPr sz="2000" spc="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0" name="object 5"/>
          <p:cNvSpPr/>
          <p:nvPr/>
        </p:nvSpPr>
        <p:spPr>
          <a:xfrm>
            <a:off x="5867181" y="888"/>
            <a:ext cx="4305518" cy="5037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790981" y="253"/>
            <a:ext cx="4305518" cy="5047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5665" y="1711960"/>
            <a:ext cx="478853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spc="50" dirty="0">
                <a:solidFill>
                  <a:srgbClr val="2D3B56"/>
                </a:solidFill>
              </a:rPr>
              <a:t>Embedded</a:t>
            </a:r>
            <a:r>
              <a:rPr sz="3800" spc="25" dirty="0">
                <a:solidFill>
                  <a:srgbClr val="2D3B56"/>
                </a:solidFill>
              </a:rPr>
              <a:t> </a:t>
            </a:r>
            <a:r>
              <a:rPr sz="3800" spc="-15" dirty="0">
                <a:solidFill>
                  <a:srgbClr val="2D3B56"/>
                </a:solidFill>
              </a:rPr>
              <a:t>Systems</a:t>
            </a:r>
            <a:r>
              <a:rPr sz="3800" spc="60" dirty="0">
                <a:solidFill>
                  <a:srgbClr val="2D3B56"/>
                </a:solidFill>
              </a:rPr>
              <a:t> </a:t>
            </a:r>
            <a:r>
              <a:rPr sz="3800" spc="-25" dirty="0">
                <a:solidFill>
                  <a:srgbClr val="2D3B56"/>
                </a:solidFill>
              </a:rPr>
              <a:t>Overv</a:t>
            </a:r>
            <a:r>
              <a:rPr sz="3800" spc="0" dirty="0">
                <a:solidFill>
                  <a:srgbClr val="2D3B56"/>
                </a:solidFill>
              </a:rPr>
              <a:t>i</a:t>
            </a:r>
            <a:r>
              <a:rPr sz="3800" spc="55" dirty="0">
                <a:solidFill>
                  <a:srgbClr val="2D3B56"/>
                </a:solidFill>
              </a:rPr>
              <a:t>ew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914400" y="3174365"/>
            <a:ext cx="4763135" cy="314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000" spc="-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is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comb</a:t>
            </a:r>
            <a:r>
              <a:rPr sz="2000" b="1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nat</a:t>
            </a:r>
            <a:r>
              <a:rPr sz="2000" b="1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ardware</a:t>
            </a:r>
            <a:r>
              <a:rPr sz="2000" b="1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designed</a:t>
            </a:r>
            <a:r>
              <a:rPr sz="2000" spc="-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ecif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nct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17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000" spc="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-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ay</a:t>
            </a:r>
            <a:r>
              <a:rPr sz="2000" spc="-9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2000" spc="-8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04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systems,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enab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prec</a:t>
            </a:r>
            <a:r>
              <a:rPr sz="2000" spc="-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trol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tomat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var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ous</a:t>
            </a:r>
            <a:r>
              <a:rPr sz="2000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ustr</a:t>
            </a:r>
            <a:r>
              <a:rPr sz="2000" spc="-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9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295400"/>
            <a:ext cx="68008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dirty="0">
                <a:solidFill>
                  <a:srgbClr val="2D3B56"/>
                </a:solidFill>
              </a:rPr>
              <a:t>Interfacing with Peripherals</a:t>
            </a:r>
            <a:endParaRPr sz="3800" dirty="0">
              <a:solidFill>
                <a:srgbClr val="2D3B56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76780"/>
            <a:ext cx="5403850" cy="4582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latin typeface="Arial" panose="020B0604020202020204"/>
                <a:cs typeface="Arial" panose="020B0604020202020204"/>
              </a:rPr>
              <a:t>Sensors</a:t>
            </a:r>
            <a:endParaRPr sz="2800" b="1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Temperature sensors:</a:t>
            </a:r>
            <a:r>
              <a:rPr sz="2000" dirty="0">
                <a:latin typeface="Arial" panose="020B0604020202020204"/>
                <a:cs typeface="Arial" panose="020B0604020202020204"/>
              </a:rPr>
              <a:t> Thermistors, thermocouples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Light sensors: </a:t>
            </a:r>
            <a:r>
              <a:rPr sz="2000" dirty="0">
                <a:latin typeface="Arial" panose="020B0604020202020204"/>
                <a:cs typeface="Arial" panose="020B0604020202020204"/>
              </a:rPr>
              <a:t>Photoresistors, photodiodes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Pressure sensors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</a:t>
            </a:r>
            <a:r>
              <a:rPr sz="2000" dirty="0">
                <a:latin typeface="Arial" panose="020B0604020202020204"/>
                <a:cs typeface="Arial" panose="020B0604020202020204"/>
              </a:rPr>
              <a:t> Barometers, pressure transducers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Humidity sensors:</a:t>
            </a:r>
            <a:r>
              <a:rPr sz="2000" dirty="0">
                <a:latin typeface="Arial" panose="020B0604020202020204"/>
                <a:cs typeface="Arial" panose="020B0604020202020204"/>
              </a:rPr>
              <a:t> Capacitive humidity sensors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Motion sensors: Accelerometers, gyroscopes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600" y="1828800"/>
            <a:ext cx="4603115" cy="2942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4700"/>
              </a:lnSpc>
            </a:pPr>
            <a:r>
              <a:rPr sz="3950" b="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3950" b="0" spc="5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950" b="0" spc="4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950" b="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950" b="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3950" b="0" spc="-7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50" b="0" spc="3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3950" b="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50" b="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ons</a:t>
            </a:r>
            <a:endParaRPr sz="3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799" y="2572554"/>
            <a:ext cx="80835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95000"/>
              </a:lnSpc>
            </a:pP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000" spc="-1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spc="-1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variety</a:t>
            </a:r>
            <a:r>
              <a:rPr sz="2000" spc="-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s,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udi</a:t>
            </a:r>
            <a:r>
              <a:rPr sz="20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au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ot</a:t>
            </a:r>
            <a:r>
              <a:rPr sz="2000" spc="-1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1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-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versat</a:t>
            </a:r>
            <a:r>
              <a:rPr sz="2000" spc="1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200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200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2000" spc="-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2000" spc="-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compo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29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5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many</a:t>
            </a:r>
            <a:r>
              <a:rPr sz="20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000" spc="-2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techn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447800"/>
            <a:ext cx="74549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US" sz="3800">
                <a:sym typeface="+mn-ea"/>
              </a:rPr>
              <a:t>Real-World Applications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304800" y="2317750"/>
            <a:ext cx="8451850" cy="4483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Smart Home Gadgets: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Thermostats, lighting systems, security cameras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Remote control and automation of home appliances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Wearable Technology: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Fitness trackers, smartwatches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Health monitoring, data tracking, notifications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Industrial IoT: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Predictive maintenance, asset tracking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Improved efficiency and productivity in manufacturing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3682365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5574" y="1711870"/>
            <a:ext cx="8307251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4640"/>
              </a:lnSpc>
            </a:pPr>
            <a:r>
              <a:rPr sz="3800" b="0" spc="43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</a:t>
            </a:r>
            <a:r>
              <a:rPr sz="3800" b="0" spc="6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b="0" spc="3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800" b="0" spc="2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800" b="0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b="0" spc="2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3800" b="0" spc="2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800" b="0" spc="1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b="0" spc="-3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900" b="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900" b="0" spc="1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otocols</a:t>
            </a:r>
            <a:endParaRPr sz="3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799" y="2587991"/>
            <a:ext cx="7680325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101000"/>
              </a:lnSpc>
            </a:pP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000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vario</a:t>
            </a:r>
            <a:r>
              <a:rPr sz="200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</a:t>
            </a:r>
            <a:r>
              <a:rPr sz="200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oco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2000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10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000" b="1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2000" b="1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9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6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UART</a:t>
            </a:r>
            <a:r>
              <a:rPr sz="2000" b="1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2000" b="1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ange</a:t>
            </a:r>
            <a:r>
              <a:rPr sz="2000" b="1" spc="-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000" b="1" spc="-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2000" spc="-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dev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ces.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Fami</a:t>
            </a:r>
            <a:r>
              <a:rPr sz="2000" spc="-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200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2000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protocols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essent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00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effective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tegr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tion</a:t>
            </a:r>
            <a:r>
              <a:rPr sz="200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commu</a:t>
            </a:r>
            <a:r>
              <a:rPr sz="2000" spc="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catio</a:t>
            </a:r>
            <a:r>
              <a:rPr sz="2000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76781" y="76453"/>
            <a:ext cx="4305518" cy="50474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9635" y="1572260"/>
            <a:ext cx="4328160" cy="1684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" marR="5080" indent="-10795">
              <a:lnSpc>
                <a:spcPts val="2380"/>
              </a:lnSpc>
            </a:pPr>
            <a:endParaRPr lang="en-IN" sz="3800" b="1" spc="2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134" y="3428812"/>
            <a:ext cx="4296410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98000"/>
              </a:lnSpc>
            </a:pP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gning</a:t>
            </a:r>
            <a:r>
              <a:rPr sz="2000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200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00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pose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alle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ges</a:t>
            </a:r>
            <a:r>
              <a:rPr sz="200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2000" spc="-1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reso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rce</a:t>
            </a:r>
            <a:r>
              <a:rPr sz="2000" spc="-1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lim</a:t>
            </a:r>
            <a:r>
              <a:rPr sz="200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tat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7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real-t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constra</a:t>
            </a:r>
            <a:r>
              <a:rPr sz="200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1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debugg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04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ese</a:t>
            </a:r>
            <a:r>
              <a:rPr sz="200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nges</a:t>
            </a:r>
            <a:r>
              <a:rPr sz="200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</a:t>
            </a:r>
            <a:r>
              <a:rPr sz="200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tial</a:t>
            </a:r>
            <a:r>
              <a:rPr sz="200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ccessful</a:t>
            </a:r>
            <a:r>
              <a:rPr sz="200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5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200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295400"/>
            <a:ext cx="5736590" cy="2005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8000"/>
              </a:lnSpc>
            </a:pPr>
            <a:r>
              <a:rPr lang="en-IN" altLang="en-US" sz="3800" b="1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sym typeface="+mn-ea"/>
              </a:rPr>
              <a:t>Challenges in Microcontroller Design</a:t>
            </a:r>
            <a:endParaRPr lang="en-IN" altLang="en-US" sz="3800" b="1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524000" y="1524000"/>
            <a:ext cx="8247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Conclusion</a:t>
            </a:r>
            <a:r>
              <a:rPr sz="3800" b="1" spc="229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800" b="1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3800" b="1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Trends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2514600"/>
            <a:ext cx="8732520" cy="2684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6985" algn="ctr">
              <a:lnSpc>
                <a:spcPct val="101000"/>
              </a:lnSpc>
            </a:pPr>
            <a:r>
              <a:rPr sz="2800" spc="-9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2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800" spc="-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clusio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800" spc="-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tegral</a:t>
            </a:r>
            <a:r>
              <a:rPr sz="28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-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spc="-2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800" spc="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2800" spc="-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towards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spc="-120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creasing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ected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worl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8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8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800" spc="-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2800" spc="-1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1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1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800" spc="-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</a:t>
            </a:r>
            <a:r>
              <a:rPr sz="2800" spc="1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8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novat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28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1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-20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spc="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2800" spc="-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spc="225" dirty="0">
                <a:solidFill>
                  <a:srgbClr val="565D74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343400" y="1981200"/>
            <a:ext cx="1438275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5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1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  <a:p>
            <a:endParaRPr lang="en-US" sz="45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5574" y="1711870"/>
            <a:ext cx="8307251" cy="1124585"/>
          </a:xfrm>
          <a:prstGeom prst="rect">
            <a:avLst/>
          </a:prstGeom>
        </p:spPr>
        <p:txBody>
          <a:bodyPr vert="horz" wrap="square" lIns="0" tIns="240265" rIns="0" bIns="0" rtlCol="0">
            <a:spAutoFit/>
          </a:bodyPr>
          <a:lstStyle/>
          <a:p>
            <a:pPr marL="27940">
              <a:lnSpc>
                <a:spcPts val="6900"/>
              </a:lnSpc>
            </a:pPr>
            <a:r>
              <a:rPr spc="140" dirty="0"/>
              <a:t>T</a:t>
            </a:r>
            <a:r>
              <a:rPr lang="en-IN" spc="140" dirty="0"/>
              <a:t>ha</a:t>
            </a:r>
            <a:r>
              <a:rPr spc="-60" dirty="0"/>
              <a:t>nks!</a:t>
            </a:r>
            <a:endParaRPr spc="-60" dirty="0"/>
          </a:p>
        </p:txBody>
      </p:sp>
      <p:sp>
        <p:nvSpPr>
          <p:cNvPr id="11" name="object 11"/>
          <p:cNvSpPr txBox="1"/>
          <p:nvPr/>
        </p:nvSpPr>
        <p:spPr>
          <a:xfrm>
            <a:off x="870349" y="2985825"/>
            <a:ext cx="4153535" cy="96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2100" b="1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2100" b="1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100" b="1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2100" b="1" spc="-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100" b="1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21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100" b="1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</a:t>
            </a:r>
            <a:r>
              <a:rPr sz="2100" b="1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100" b="1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NS?</a:t>
            </a:r>
            <a:endParaRPr sz="2100" b="1" spc="-4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</a:pPr>
            <a:r>
              <a:rPr lang="en-IN" sz="1550" spc="-75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1"/>
              </a:rPr>
              <a:t>krishthakore103610@gamil.com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17780">
              <a:lnSpc>
                <a:spcPts val="1480"/>
              </a:lnSpc>
            </a:pPr>
            <a:r>
              <a:rPr sz="1400" spc="75" dirty="0">
                <a:solidFill>
                  <a:srgbClr val="414966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lang="en-IN" sz="1400" spc="75" dirty="0">
                <a:solidFill>
                  <a:srgbClr val="414966"/>
                </a:solidFill>
                <a:latin typeface="Arial" panose="020B0604020202020204"/>
                <a:cs typeface="Arial" panose="020B0604020202020204"/>
              </a:rPr>
              <a:t>91</a:t>
            </a:r>
            <a:r>
              <a:rPr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7284825185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85"/>
              </a:lnSpc>
            </a:pP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9635" y="1572260"/>
            <a:ext cx="4328160" cy="1684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" marR="5080" indent="-10795">
              <a:lnSpc>
                <a:spcPts val="2380"/>
              </a:lnSpc>
            </a:pPr>
            <a:endParaRPr lang="en-IN" sz="3800" b="1" spc="2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35" y="1905000"/>
            <a:ext cx="5455285" cy="5819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4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</a:t>
            </a:r>
            <a:r>
              <a:rPr lang="en-IN" sz="14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14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trod</a:t>
            </a:r>
            <a:r>
              <a:rPr sz="1400" spc="2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u</a:t>
            </a:r>
            <a:r>
              <a:rPr sz="1400" spc="1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ct</a:t>
            </a:r>
            <a:r>
              <a:rPr sz="14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-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to</a:t>
            </a:r>
            <a:r>
              <a:rPr sz="14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•What</a:t>
            </a:r>
            <a:r>
              <a:rPr sz="1400" spc="30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is</a:t>
            </a:r>
            <a:r>
              <a:rPr sz="1400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1400" spc="2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ic</a:t>
            </a:r>
            <a:r>
              <a:rPr sz="1400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ocont</a:t>
            </a:r>
            <a:r>
              <a:rPr sz="1400" spc="34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-5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oller?</a:t>
            </a:r>
            <a:endParaRPr sz="1400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•History of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•Evolution of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•Basic Architecture</a:t>
            </a:r>
            <a:b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•Ty</a:t>
            </a:r>
            <a:r>
              <a:rPr sz="14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1400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es</a:t>
            </a:r>
            <a:r>
              <a:rPr sz="1400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of</a:t>
            </a:r>
            <a:r>
              <a:rPr sz="1400" spc="17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90" dirty="0">
              <a:solidFill>
                <a:srgbClr val="313F57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90" dirty="0">
              <a:solidFill>
                <a:srgbClr val="313F57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•Microcontroller Families</a:t>
            </a: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ym typeface="+mn-ea"/>
              </a:rPr>
              <a:t>•Progra</a:t>
            </a:r>
            <a:r>
              <a:rPr sz="1400" spc="170" dirty="0">
                <a:sym typeface="+mn-ea"/>
              </a:rPr>
              <a:t>m</a:t>
            </a:r>
            <a:r>
              <a:rPr lang="en-IN" sz="1400" spc="170" dirty="0">
                <a:sym typeface="+mn-ea"/>
              </a:rPr>
              <a:t>m</a:t>
            </a:r>
            <a:r>
              <a:rPr sz="1400" spc="20" dirty="0">
                <a:sym typeface="+mn-ea"/>
              </a:rPr>
              <a:t>ing</a:t>
            </a:r>
            <a:r>
              <a:rPr sz="1400" dirty="0">
                <a:sym typeface="+mn-ea"/>
              </a:rPr>
              <a:t> </a:t>
            </a:r>
            <a:r>
              <a:rPr sz="1400" spc="50" dirty="0">
                <a:sym typeface="+mn-ea"/>
              </a:rPr>
              <a:t>M</a:t>
            </a:r>
            <a:r>
              <a:rPr sz="1400" spc="-155" dirty="0">
                <a:sym typeface="+mn-ea"/>
              </a:rPr>
              <a:t>i</a:t>
            </a:r>
            <a:r>
              <a:rPr sz="1400" spc="-15" dirty="0">
                <a:sym typeface="+mn-ea"/>
              </a:rPr>
              <a:t>crocontroller</a:t>
            </a:r>
            <a:r>
              <a:rPr sz="1400" spc="-130" dirty="0">
                <a:sym typeface="+mn-ea"/>
              </a:rPr>
              <a:t>s</a:t>
            </a:r>
            <a:endParaRPr sz="1400" spc="-130" dirty="0">
              <a:sym typeface="+mn-ea"/>
            </a:endParaRPr>
          </a:p>
          <a:p>
            <a:pPr>
              <a:lnSpc>
                <a:spcPct val="100000"/>
              </a:lnSpc>
            </a:pPr>
            <a:endParaRPr sz="1400" spc="-13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solidFill>
                  <a:srgbClr val="2D3B56"/>
                </a:solidFill>
                <a:sym typeface="+mn-ea"/>
              </a:rPr>
              <a:t>•Embedded</a:t>
            </a:r>
            <a:r>
              <a:rPr sz="1400" spc="25" dirty="0">
                <a:solidFill>
                  <a:srgbClr val="2D3B56"/>
                </a:solidFill>
                <a:sym typeface="+mn-ea"/>
              </a:rPr>
              <a:t> </a:t>
            </a:r>
            <a:r>
              <a:rPr sz="1400" spc="-15" dirty="0">
                <a:solidFill>
                  <a:srgbClr val="2D3B56"/>
                </a:solidFill>
                <a:sym typeface="+mn-ea"/>
              </a:rPr>
              <a:t>Systems</a:t>
            </a:r>
            <a:r>
              <a:rPr sz="1400" spc="60" dirty="0">
                <a:solidFill>
                  <a:srgbClr val="2D3B56"/>
                </a:solidFill>
                <a:sym typeface="+mn-ea"/>
              </a:rPr>
              <a:t> </a:t>
            </a:r>
            <a:r>
              <a:rPr sz="1400" spc="-25" dirty="0">
                <a:solidFill>
                  <a:srgbClr val="2D3B56"/>
                </a:solidFill>
                <a:sym typeface="+mn-ea"/>
              </a:rPr>
              <a:t>Overv</a:t>
            </a:r>
            <a:r>
              <a:rPr sz="1400" dirty="0">
                <a:solidFill>
                  <a:srgbClr val="2D3B56"/>
                </a:solidFill>
                <a:sym typeface="+mn-ea"/>
              </a:rPr>
              <a:t>i</a:t>
            </a:r>
            <a:r>
              <a:rPr sz="1400" spc="55" dirty="0">
                <a:solidFill>
                  <a:srgbClr val="2D3B56"/>
                </a:solidFill>
                <a:sym typeface="+mn-ea"/>
              </a:rPr>
              <a:t>ew</a:t>
            </a:r>
            <a:endParaRPr sz="1400" spc="55" dirty="0">
              <a:solidFill>
                <a:srgbClr val="2D3B56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sz="1400" spc="55" dirty="0">
              <a:solidFill>
                <a:srgbClr val="2D3B56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•Co</a:t>
            </a:r>
            <a:r>
              <a:rPr sz="1400" spc="58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49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Appl</a:t>
            </a:r>
            <a:r>
              <a:rPr sz="1400" spc="-75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33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cat</a:t>
            </a:r>
            <a:r>
              <a:rPr sz="140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ons</a:t>
            </a:r>
            <a:endParaRPr sz="1400" spc="125" dirty="0">
              <a:solidFill>
                <a:srgbClr val="23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125" dirty="0">
              <a:solidFill>
                <a:srgbClr val="23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1400">
                <a:sym typeface="+mn-ea"/>
              </a:rPr>
              <a:t>•Real-World Applications</a:t>
            </a:r>
            <a:endParaRPr lang="en-US" sz="1400">
              <a:sym typeface="+mn-ea"/>
            </a:endParaRPr>
          </a:p>
          <a:p>
            <a:pPr>
              <a:lnSpc>
                <a:spcPct val="100000"/>
              </a:lnSpc>
            </a:pPr>
            <a:endParaRPr lang="en-US" sz="1400"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434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•Com</a:t>
            </a:r>
            <a:r>
              <a:rPr sz="1400" spc="6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32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u</a:t>
            </a:r>
            <a:r>
              <a:rPr sz="1400" spc="27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1400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28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cati</a:t>
            </a:r>
            <a:r>
              <a:rPr sz="1400" spc="28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10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31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140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1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otocols</a:t>
            </a:r>
            <a:endParaRPr sz="1400" spc="190" dirty="0">
              <a:solidFill>
                <a:srgbClr val="21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190" dirty="0">
              <a:solidFill>
                <a:srgbClr val="21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altLang="en-US" sz="14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sym typeface="+mn-ea"/>
              </a:rPr>
              <a:t>•Challenges in Microcontroller Design</a:t>
            </a: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•Conclusion</a:t>
            </a:r>
            <a:r>
              <a:rPr sz="1400" spc="229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and</a:t>
            </a:r>
            <a:r>
              <a:rPr sz="14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Future</a:t>
            </a:r>
            <a:r>
              <a:rPr sz="14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Trends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62000" y="1066800"/>
            <a:ext cx="3026410" cy="701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8000"/>
              </a:lnSpc>
            </a:pPr>
            <a:r>
              <a:rPr lang="en-IN" altLang="en-US" sz="3800" b="1">
                <a:sym typeface="+mn-ea"/>
              </a:rPr>
              <a:t>OVERVIEW</a:t>
            </a:r>
            <a:endParaRPr lang="en-IN" altLang="en-US" sz="3800" b="1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1447800"/>
            <a:ext cx="317754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867472" y="253"/>
            <a:ext cx="4295067" cy="50370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600110"/>
            <a:ext cx="8307251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5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5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trod</a:t>
            </a:r>
            <a:r>
              <a:rPr sz="2500" spc="2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500" spc="1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ct</a:t>
            </a:r>
            <a:r>
              <a:rPr sz="25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500" spc="-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5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5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45" y="2362200"/>
            <a:ext cx="5111115" cy="290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presentat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sz="2000" spc="-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20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rs.</a:t>
            </a:r>
            <a:r>
              <a:rPr sz="2000" spc="-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exp</a:t>
            </a:r>
            <a:r>
              <a:rPr sz="200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ore</a:t>
            </a:r>
            <a:r>
              <a:rPr sz="2000" spc="-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architectur</a:t>
            </a:r>
            <a:r>
              <a:rPr sz="20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3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cation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4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importance 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000" spc="-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1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dersta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crucial</a:t>
            </a:r>
            <a:r>
              <a:rPr sz="20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college</a:t>
            </a:r>
            <a:r>
              <a:rPr sz="20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stude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200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rsu</a:t>
            </a:r>
            <a:r>
              <a:rPr sz="200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careers</a:t>
            </a:r>
            <a:r>
              <a:rPr sz="200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IoT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eng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ee</a:t>
            </a:r>
            <a:r>
              <a:rPr sz="2000" spc="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com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sys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1295400"/>
            <a:ext cx="3364865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28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What is a </a:t>
            </a:r>
            <a:r>
              <a:rPr sz="2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</a:t>
            </a:r>
            <a:r>
              <a:rPr lang="en-IN" sz="2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IN" sz="2800" spc="85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1066800"/>
            <a:ext cx="5280660" cy="2040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lang="en-IN"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 microcontroller is a compact integrated circuit designed to govern a specific operation in an embedded system. It typically includes a processor, memory, and input/output peripherals, making it essential for controlling devices and systems.</a:t>
            </a:r>
            <a:endParaRPr lang="en-IN" sz="2000" spc="5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270" y="4124960"/>
            <a:ext cx="7987665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3954" y="1066710"/>
            <a:ext cx="8307251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History of </a:t>
            </a:r>
            <a:r>
              <a:rPr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5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1454150"/>
            <a:ext cx="9203690" cy="6009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1971:</a:t>
            </a:r>
            <a:r>
              <a:rPr sz="2000" dirty="0">
                <a:latin typeface="Arial" panose="020B0604020202020204"/>
                <a:cs typeface="Arial" panose="020B0604020202020204"/>
              </a:rPr>
              <a:t> Intel introduces the 4004, the first commercially available microprocessor.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1976:</a:t>
            </a:r>
            <a:r>
              <a:rPr sz="2000" dirty="0">
                <a:latin typeface="Arial" panose="020B0604020202020204"/>
                <a:cs typeface="Arial" panose="020B0604020202020204"/>
              </a:rPr>
              <a:t> Motorola introduces the 6800, one of the first microprocessors designed for general-purpose use.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1978:</a:t>
            </a:r>
            <a:r>
              <a:rPr sz="2000" dirty="0">
                <a:latin typeface="Arial" panose="020B0604020202020204"/>
                <a:cs typeface="Arial" panose="020B0604020202020204"/>
              </a:rPr>
              <a:t> Intel introduces the 8051, a popular microcontroller architecture that becomes a standard in embedded systems.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1980s:</a:t>
            </a:r>
            <a:r>
              <a:rPr sz="2000" dirty="0">
                <a:latin typeface="Arial" panose="020B0604020202020204"/>
                <a:cs typeface="Arial" panose="020B0604020202020204"/>
              </a:rPr>
              <a:t> The emergence of 16-bit and 32-bit microcontrollers, offering increased performance and capabilities.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1990s: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rise of RISC (Reduced Instruction Set Computing) architecture microcontrollers, known for their efficiency and speed.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2000s:</a:t>
            </a:r>
            <a:r>
              <a:rPr sz="2000" dirty="0">
                <a:latin typeface="Arial" panose="020B0604020202020204"/>
                <a:cs typeface="Arial" panose="020B0604020202020204"/>
              </a:rPr>
              <a:t> The integration of peripherals like analog-to-digital converters (ADCs) and digital-to-analog converters (DACs) into microcontrollers.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2010s: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development of low-power, energy-efficient microcontrollers for IoT applications.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447710"/>
            <a:ext cx="8307251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3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Evolution of </a:t>
            </a:r>
            <a:r>
              <a:rPr sz="3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2590800"/>
            <a:ext cx="9203690" cy="4679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From Microprocessors to Microcontrollers: </a:t>
            </a:r>
            <a:endParaRPr sz="28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evolved from microprocessors by integrating additional components like memory, I/O ports, and peripherals onto a single chip.</a:t>
            </a:r>
            <a:endParaRPr sz="2000"/>
          </a:p>
          <a:p>
            <a:pPr marL="12700" marR="5080">
              <a:lnSpc>
                <a:spcPct val="100000"/>
              </a:lnSpc>
            </a:pPr>
            <a:endParaRPr sz="2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Increasing Complexity:</a:t>
            </a:r>
            <a:r>
              <a:rPr sz="2000" b="1"/>
              <a:t> </a:t>
            </a:r>
            <a:endParaRPr sz="20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have become more complex over time, offering higher performance, more features, and lower power consumption.</a:t>
            </a:r>
            <a:endParaRPr sz="2000"/>
          </a:p>
          <a:p>
            <a:pPr marL="12700" marR="5080">
              <a:lnSpc>
                <a:spcPct val="100000"/>
              </a:lnSpc>
            </a:pPr>
            <a:endParaRPr sz="2000"/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Specialization: </a:t>
            </a:r>
            <a:endParaRPr sz="28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have specialized for various applications, such as automotive, IoT, and industrial control.</a:t>
            </a:r>
            <a:endParaRPr sz="2000"/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374" y="1295310"/>
            <a:ext cx="8307251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4520"/>
              </a:lnSpc>
            </a:pPr>
            <a:r>
              <a:rPr sz="3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Basic Architecture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875574" y="2582845"/>
            <a:ext cx="780160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marR="5080" indent="-5715">
              <a:lnSpc>
                <a:spcPct val="94000"/>
              </a:lnSpc>
            </a:pP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1981200"/>
            <a:ext cx="9343390" cy="5145405"/>
          </a:xfrm>
          <a:prstGeom prst="rect">
            <a:avLst/>
          </a:prstGeom>
        </p:spPr>
        <p:txBody>
          <a:bodyPr wrap="square">
            <a:noAutofit/>
          </a:bodyPr>
          <a:p>
            <a:pPr indent="457200">
              <a:spcAft>
                <a:spcPct val="60000"/>
              </a:spcAft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</a:rPr>
              <a:t>•Harvard Architecture: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Separate memory spaces for instructions and data.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Improves performance and flexibility.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Commonly used in microcontrollers.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•Von Neumann Architecture: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Font typeface="Arial" panose="020B0604020202020204"/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Single memory space for both instructions and data.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Simpler design, but can introduce potential bottlenecks.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Used in general-purpose computers.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Von Neumann Vs Harvard 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3053080"/>
            <a:ext cx="4417060" cy="2252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62148" y="2048255"/>
            <a:ext cx="8334103" cy="18653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6305" y="3229138"/>
            <a:ext cx="2575995" cy="224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1756" y="3250541"/>
            <a:ext cx="845819" cy="114935"/>
          </a:xfrm>
          <a:custGeom>
            <a:avLst/>
            <a:gdLst/>
            <a:ahLst/>
            <a:cxnLst/>
            <a:rect l="l" t="t" r="r" b="b"/>
            <a:pathLst>
              <a:path w="845820" h="114935">
                <a:moveTo>
                  <a:pt x="0" y="0"/>
                </a:moveTo>
                <a:lnTo>
                  <a:pt x="845593" y="0"/>
                </a:lnTo>
                <a:lnTo>
                  <a:pt x="845593" y="114833"/>
                </a:lnTo>
                <a:lnTo>
                  <a:pt x="0" y="114833"/>
                </a:lnTo>
                <a:lnTo>
                  <a:pt x="0" y="0"/>
                </a:lnTo>
                <a:close/>
              </a:path>
            </a:pathLst>
          </a:custGeom>
          <a:solidFill>
            <a:srgbClr val="346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764" y="3672615"/>
            <a:ext cx="5914390" cy="0"/>
          </a:xfrm>
          <a:custGeom>
            <a:avLst/>
            <a:gdLst/>
            <a:ahLst/>
            <a:cxnLst/>
            <a:rect l="l" t="t" r="r" b="b"/>
            <a:pathLst>
              <a:path w="5914390">
                <a:moveTo>
                  <a:pt x="0" y="0"/>
                </a:moveTo>
                <a:lnTo>
                  <a:pt x="5913941" y="0"/>
                </a:lnTo>
              </a:path>
            </a:pathLst>
          </a:custGeom>
          <a:ln w="78295">
            <a:solidFill>
              <a:srgbClr val="3B4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4212" y="1856493"/>
            <a:ext cx="41186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1350" spc="-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3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spc="-4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3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7952" y="1866911"/>
            <a:ext cx="38023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7512" y="3018727"/>
            <a:ext cx="37807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70" dirty="0">
                <a:solidFill>
                  <a:srgbClr val="263D21"/>
                </a:solidFill>
                <a:latin typeface="Courier New" panose="02070309020205020404"/>
                <a:cs typeface="Courier New" panose="02070309020205020404"/>
              </a:rPr>
              <a:t>11111111111111111111111111111111111111111111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170" dirty="0">
                <a:solidFill>
                  <a:srgbClr val="263D21"/>
                </a:solidFill>
                <a:latin typeface="Courier New" panose="02070309020205020404"/>
                <a:cs typeface="Courier New" panose="02070309020205020404"/>
              </a:rPr>
              <a:t>11111111111111111111111111111111111111111111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5776" y="3751622"/>
            <a:ext cx="15855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2293" y="3746413"/>
            <a:ext cx="38868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</a:t>
            </a:r>
            <a:r>
              <a:rPr sz="1250" spc="-5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8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</a:t>
            </a:r>
            <a:r>
              <a:rPr sz="1250" spc="-51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7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</a:t>
            </a:r>
            <a:r>
              <a:rPr sz="1250" spc="-409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9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</a:t>
            </a:r>
            <a:r>
              <a:rPr sz="1250" spc="-2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56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31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810" y="4114800"/>
            <a:ext cx="402018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3800" b="1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8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3800" b="1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800" b="1" spc="1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b="1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b="1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38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8995" y="4281170"/>
            <a:ext cx="4827905" cy="2425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99000"/>
              </a:lnSpc>
            </a:pPr>
            <a:r>
              <a:rPr sz="2000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crocontro</a:t>
            </a:r>
            <a:r>
              <a:rPr sz="2000" spc="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lers</a:t>
            </a:r>
            <a:r>
              <a:rPr sz="2000" spc="-1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spc="-1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9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ass</a:t>
            </a:r>
            <a:r>
              <a:rPr sz="2000" spc="-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2000" spc="-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several</a:t>
            </a:r>
            <a:r>
              <a:rPr sz="2000" spc="-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2000" spc="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-2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cl</a:t>
            </a:r>
            <a:r>
              <a:rPr sz="2000" b="1" spc="-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di</a:t>
            </a:r>
            <a:r>
              <a:rPr sz="2000" b="1" spc="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8-</a:t>
            </a:r>
            <a:r>
              <a:rPr sz="2000" b="1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1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2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6-</a:t>
            </a:r>
            <a:r>
              <a:rPr sz="2000" b="1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1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t,</a:t>
            </a:r>
            <a:r>
              <a:rPr sz="2000" b="1" spc="-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000" b="1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9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bi</a:t>
            </a:r>
            <a:r>
              <a:rPr sz="2000" b="1" spc="2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b="1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trollers.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000" spc="-1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2000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20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2000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adva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2000" spc="-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2000" spc="-1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su</a:t>
            </a:r>
            <a:r>
              <a:rPr sz="2000" spc="-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ted</a:t>
            </a:r>
            <a:r>
              <a:rPr sz="2000" spc="-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ffere</a:t>
            </a:r>
            <a:r>
              <a:rPr sz="2000" spc="-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plicat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2000" spc="-1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2000" spc="-1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000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2000" spc="-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2000" spc="-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000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2000" spc="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rements.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Picture 19" descr="NAAC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600110"/>
            <a:ext cx="8307251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Microcontroller Families</a:t>
            </a:r>
            <a:endParaRPr sz="380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45" y="2362200"/>
            <a:ext cx="8761095" cy="5138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8051:</a:t>
            </a:r>
            <a:r>
              <a:rPr sz="28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 classic 8-bit microcontroller family known for its simplicity and versatility.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AVR:</a:t>
            </a:r>
            <a:r>
              <a:rPr sz="2000" dirty="0">
                <a:latin typeface="Arial" panose="020B0604020202020204"/>
                <a:cs typeface="Arial" panose="020B0604020202020204"/>
              </a:rPr>
              <a:t> A family of RISC microcontrollers from Atmel (now Microchip) with a low-power architecture.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PIC:</a:t>
            </a:r>
            <a:r>
              <a:rPr sz="2000" dirty="0">
                <a:latin typeface="Arial" panose="020B0604020202020204"/>
                <a:cs typeface="Arial" panose="020B0604020202020204"/>
              </a:rPr>
              <a:t> A family of RISC microcontrollers from Microchip, popular for their ease of programming.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ARM:</a:t>
            </a:r>
            <a:r>
              <a:rPr sz="28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 family of RISC microcontrollers known for their high performance and energy efficiency.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38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5799</Words>
  <Application>WPS Presentation</Application>
  <PresentationFormat>Benutzerdefiniert</PresentationFormat>
  <Paragraphs>193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Introduction to Microcontrollers</vt:lpstr>
      <vt:lpstr>What is a Microcontroller?</vt:lpstr>
      <vt:lpstr>History of Microcontrollers</vt:lpstr>
      <vt:lpstr>Evolution of Microcontrollers</vt:lpstr>
      <vt:lpstr>Basic Architecture</vt:lpstr>
      <vt:lpstr>PowerPoint 演示文稿</vt:lpstr>
      <vt:lpstr>Microcontroller Families</vt:lpstr>
      <vt:lpstr>Programming Microcontrollers</vt:lpstr>
      <vt:lpstr>Embedded Systems Overview</vt:lpstr>
      <vt:lpstr>Interfacing with Peripherals</vt:lpstr>
      <vt:lpstr>Common Appl ications</vt:lpstr>
      <vt:lpstr>Real-World Applications</vt:lpstr>
      <vt:lpstr>Communication Protocols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Krish Thakore</cp:lastModifiedBy>
  <cp:revision>10</cp:revision>
  <dcterms:created xsi:type="dcterms:W3CDTF">2024-09-15T15:34:00Z</dcterms:created>
  <dcterms:modified xsi:type="dcterms:W3CDTF">2024-09-23T04:49:19Z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2024-09-16T09:00:00Z</vt:filetime>
  </property>
  <property fmtid="{D5CDD505-2E9C-101B-9397-08002B2CF9AE}" pid="3" name="LastSaved">
    <vt:filetime>2024-09-16T09:00:00Z</vt:filetime>
  </property>
  <property fmtid="{D5CDD505-2E9C-101B-9397-08002B2CF9AE}" pid="4" name="ICV">
    <vt:lpwstr>F5128F2D26794BF4BF58892E538903FE_12</vt:lpwstr>
  </property>
  <property fmtid="{D5CDD505-2E9C-101B-9397-08002B2CF9AE}" pid="5" name="KSOProductBuildVer">
    <vt:lpwstr>1033-12.2.0.18283</vt:lpwstr>
  </property>
</Properties>
</file>