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22/06/2022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22/06/2022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6/22/2022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hyperlink" Target="https://github.com/saurabhmraut" TargetMode="Externa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53405682"/>
              </p:ext>
            </p:extLst>
          </p:nvPr>
        </p:nvGraphicFramePr>
        <p:xfrm>
          <a:off x="9229514" y="1143001"/>
          <a:ext cx="3038686" cy="525021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678170">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rPr>
                        <a:t>Java Basics, OOPS, Collections, Arrays, Loops, Lambda Exp, Stream API, Exception Handling.</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546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u="none" strike="noStrike" kern="1200" cap="none" spc="0" normalizeH="0" baseline="0" dirty="0">
                          <a:ln>
                            <a:noFill/>
                          </a:ln>
                          <a:effectLst/>
                          <a:uLnTx/>
                          <a:uFillTx/>
                        </a:rPr>
                        <a:t>IOC &amp; Dependency Injection, </a:t>
                      </a:r>
                      <a:r>
                        <a:rPr kumimoji="0" lang="en-US" sz="1000" u="none" strike="noStrike" kern="1200" cap="none" spc="0" normalizeH="0" baseline="0" dirty="0" err="1">
                          <a:ln>
                            <a:noFill/>
                          </a:ln>
                          <a:effectLst/>
                          <a:uLnTx/>
                          <a:uFillTx/>
                        </a:rPr>
                        <a:t>Autowire</a:t>
                      </a:r>
                      <a:r>
                        <a:rPr kumimoji="0" lang="en-US" sz="1000" u="none" strike="noStrike" kern="1200" cap="none" spc="0" normalizeH="0" baseline="0" dirty="0">
                          <a:ln>
                            <a:noFill/>
                          </a:ln>
                          <a:effectLst/>
                          <a:uLnTx/>
                          <a:uFillTx/>
                        </a:rPr>
                        <a:t>..</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973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REST controllers, Implementation of GET, POST, PUT &amp; DELETE, Bean Validation &amp; Exception Handling, Testing Services, Controller &amp; Repository layer.</a:t>
                      </a:r>
                      <a:endParaRPr lang="en-US" sz="1000" dirty="0">
                        <a:solidFill>
                          <a:schemeClr val="tx1"/>
                        </a:solidFill>
                      </a:endParaRPr>
                    </a:p>
                  </a:txBody>
                  <a:tcPr/>
                </a:tc>
                <a:extLst>
                  <a:ext uri="{0D108BD9-81ED-4DB2-BD59-A6C34878D82A}">
                    <a16:rowId xmlns:a16="http://schemas.microsoft.com/office/drawing/2014/main" val="3229840877"/>
                  </a:ext>
                </a:extLst>
              </a:tr>
              <a:tr h="602276">
                <a:tc>
                  <a:txBody>
                    <a:bodyPr/>
                    <a:lstStyle/>
                    <a:p>
                      <a:r>
                        <a:rPr kumimoji="0" lang="en-US" sz="1000" u="none" strike="noStrike" kern="1200" cap="none" spc="0" normalizeH="0" baseline="0" dirty="0">
                          <a:ln>
                            <a:noFill/>
                          </a:ln>
                          <a:effectLst/>
                          <a:uLnTx/>
                          <a:uFillTx/>
                        </a:rPr>
                        <a:t>Spring Data JPA</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Implement DAO layer using spring Data repositories, Transaction Management..</a:t>
                      </a:r>
                      <a:endParaRPr lang="en-US" sz="1000" dirty="0">
                        <a:solidFill>
                          <a:schemeClr val="tx1"/>
                        </a:solidFill>
                      </a:endParaRPr>
                    </a:p>
                  </a:txBody>
                  <a:tcPr/>
                </a:tc>
                <a:extLst>
                  <a:ext uri="{0D108BD9-81ED-4DB2-BD59-A6C34878D82A}">
                    <a16:rowId xmlns:a16="http://schemas.microsoft.com/office/drawing/2014/main" val="668073409"/>
                  </a:ext>
                </a:extLst>
              </a:tr>
              <a:tr h="443980">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1669">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a:t>
                      </a:r>
                      <a:r>
                        <a:rPr kumimoji="0" lang="en-US" sz="10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a:t>
                      </a:r>
                      <a:r>
                        <a:rPr kumimoji="0" lang="en-US" sz="10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SQL,Postgres</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RDBMS</a:t>
                      </a:r>
                    </a:p>
                  </a:txBody>
                  <a:tcPr/>
                </a:tc>
                <a:extLst>
                  <a:ext uri="{0D108BD9-81ED-4DB2-BD59-A6C34878D82A}">
                    <a16:rowId xmlns:a16="http://schemas.microsoft.com/office/drawing/2014/main" val="2298680090"/>
                  </a:ext>
                </a:extLst>
              </a:tr>
              <a:tr h="60227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38331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Eclipse IDE</a:t>
                      </a:r>
                    </a:p>
                  </a:txBody>
                  <a:tcPr/>
                </a:tc>
                <a:extLst>
                  <a:ext uri="{0D108BD9-81ED-4DB2-BD59-A6C34878D82A}">
                    <a16:rowId xmlns:a16="http://schemas.microsoft.com/office/drawing/2014/main" val="645317192"/>
                  </a:ext>
                </a:extLst>
              </a:tr>
              <a:tr h="60227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5029200" y="2834084"/>
            <a:ext cx="3816350" cy="3490515"/>
          </a:xfrm>
        </p:spPr>
        <p:txBody>
          <a:bodyPr/>
          <a:lstStyle/>
          <a:p>
            <a:pPr marL="171450" indent="-171450" eaLnBrk="1" hangingPunct="1">
              <a:lnSpc>
                <a:spcPct val="114000"/>
              </a:lnSpc>
              <a:buFont typeface="Wingdings" panose="05000000000000000000" pitchFamily="2" charset="2"/>
              <a:buChar char="v"/>
            </a:pPr>
            <a:r>
              <a:rPr lang="en-IN" altLang="nl-NL" sz="1400" b="1" dirty="0"/>
              <a:t> </a:t>
            </a:r>
            <a:r>
              <a:rPr lang="en-IN" sz="1400" b="0" i="0" dirty="0">
                <a:solidFill>
                  <a:srgbClr val="000000"/>
                </a:solidFill>
                <a:effectLst/>
                <a:latin typeface="Times New Roman" panose="02020603050405020304" pitchFamily="18" charset="0"/>
              </a:rPr>
              <a:t>  </a:t>
            </a:r>
            <a:r>
              <a:rPr lang="en-IN" sz="1400" b="1" dirty="0">
                <a:solidFill>
                  <a:srgbClr val="000000"/>
                </a:solidFill>
                <a:latin typeface="Times New Roman" panose="02020603050405020304" pitchFamily="18" charset="0"/>
              </a:rPr>
              <a:t>Name Board Gift </a:t>
            </a:r>
            <a:r>
              <a:rPr lang="en-IN" sz="1400" b="1" i="0" dirty="0">
                <a:solidFill>
                  <a:srgbClr val="000000"/>
                </a:solidFill>
                <a:effectLst/>
                <a:latin typeface="Times New Roman" panose="02020603050405020304" pitchFamily="18" charset="0"/>
              </a:rPr>
              <a:t>(</a:t>
            </a:r>
            <a:r>
              <a:rPr lang="en-IN" sz="1400" b="1" i="0" dirty="0" err="1">
                <a:solidFill>
                  <a:srgbClr val="000000"/>
                </a:solidFill>
                <a:effectLst/>
                <a:latin typeface="Times New Roman" panose="02020603050405020304" pitchFamily="18" charset="0"/>
              </a:rPr>
              <a:t>Springboot</a:t>
            </a:r>
            <a:r>
              <a:rPr lang="en-IN" sz="1400" b="1" i="0" dirty="0">
                <a:solidFill>
                  <a:srgbClr val="000000"/>
                </a:solidFill>
                <a:effectLst/>
                <a:latin typeface="Times New Roman" panose="02020603050405020304" pitchFamily="18" charset="0"/>
              </a:rPr>
              <a:t> Project)</a:t>
            </a:r>
          </a:p>
          <a:p>
            <a:pPr eaLnBrk="1" hangingPunct="1">
              <a:lnSpc>
                <a:spcPct val="114000"/>
              </a:lnSpc>
            </a:pPr>
            <a:r>
              <a:rPr lang="en-IN" altLang="en-US" sz="1400" b="1" dirty="0">
                <a:solidFill>
                  <a:srgbClr val="000000"/>
                </a:solidFill>
                <a:latin typeface="Times New Roman" panose="02020603050405020304" pitchFamily="18" charset="0"/>
              </a:rPr>
              <a:t>Created Name Board Gift is an online shopping portal wherein customer purchases the gifts based on different filter conditions as like price, ratings. CRUD operations can be performed as like adding of a particular gift, removing the particular gift by the customer.</a:t>
            </a:r>
          </a:p>
          <a:p>
            <a:pPr marL="285750" indent="-285750" eaLnBrk="1" hangingPunct="1">
              <a:lnSpc>
                <a:spcPct val="114000"/>
              </a:lnSpc>
              <a:buFont typeface="Wingdings" panose="05000000000000000000" pitchFamily="2" charset="2"/>
              <a:buChar char="v"/>
            </a:pPr>
            <a:r>
              <a:rPr lang="en-IN" altLang="en-US" sz="1400" b="1" dirty="0">
                <a:solidFill>
                  <a:srgbClr val="000000"/>
                </a:solidFill>
                <a:latin typeface="Times New Roman" panose="02020603050405020304" pitchFamily="18" charset="0"/>
              </a:rPr>
              <a:t>Expense Tracker (React Project)</a:t>
            </a:r>
          </a:p>
          <a:p>
            <a:pPr eaLnBrk="1" hangingPunct="1">
              <a:lnSpc>
                <a:spcPct val="114000"/>
              </a:lnSpc>
            </a:pPr>
            <a:r>
              <a:rPr lang="en-IN" altLang="en-US" sz="1400" b="1" dirty="0">
                <a:solidFill>
                  <a:srgbClr val="000000"/>
                </a:solidFill>
                <a:latin typeface="Times New Roman" panose="02020603050405020304" pitchFamily="18" charset="0"/>
              </a:rPr>
              <a:t>Created an expense Tracker which keeps the track of the expense of an items on the particular date and we can also see total expense for the particular month . Also the expenses could be added and removed for the particular month.</a:t>
            </a:r>
            <a:endParaRPr lang="en-IN" altLang="en-US" sz="1400" b="1" dirty="0"/>
          </a:p>
          <a:p>
            <a:pPr>
              <a:lnSpc>
                <a:spcPct val="114000"/>
              </a:lnSpc>
            </a:pPr>
            <a:r>
              <a:rPr lang="en-IN" sz="1200" spc="-5" dirty="0">
                <a:latin typeface="Verdana"/>
                <a:cs typeface="Verdana"/>
              </a:rPr>
              <a:t>Check out</a:t>
            </a:r>
            <a:r>
              <a:rPr lang="en-IN" sz="1200" spc="-10" dirty="0">
                <a:latin typeface="Verdana"/>
                <a:cs typeface="Verdana"/>
              </a:rPr>
              <a:t> my </a:t>
            </a:r>
            <a:r>
              <a:rPr lang="en-IN" sz="1200" spc="-5" dirty="0">
                <a:latin typeface="Verdana"/>
                <a:cs typeface="Verdana"/>
              </a:rPr>
              <a:t>work</a:t>
            </a:r>
            <a:r>
              <a:rPr lang="en-IN" sz="1200" spc="-10" dirty="0">
                <a:latin typeface="Verdana"/>
                <a:cs typeface="Verdana"/>
              </a:rPr>
              <a:t> </a:t>
            </a:r>
            <a:r>
              <a:rPr lang="en-IN" sz="1200" dirty="0">
                <a:latin typeface="Verdana"/>
                <a:cs typeface="Verdana"/>
              </a:rPr>
              <a:t>on</a:t>
            </a:r>
            <a:r>
              <a:rPr lang="en-IN" sz="1200" spc="-5" dirty="0">
                <a:latin typeface="Verdana"/>
                <a:cs typeface="Verdana"/>
              </a:rPr>
              <a:t> </a:t>
            </a:r>
            <a:r>
              <a:rPr lang="en-IN" sz="1200" spc="-10" dirty="0">
                <a:latin typeface="Verdana"/>
                <a:cs typeface="Verdana"/>
              </a:rPr>
              <a:t>GitHub</a:t>
            </a:r>
            <a:endParaRPr lang="en-IN" sz="1200" dirty="0">
              <a:latin typeface="Verdana"/>
              <a:cs typeface="Verdana"/>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613043"/>
            <a:ext cx="3086542" cy="487218"/>
          </a:xfrm>
        </p:spPr>
        <p:txBody>
          <a:bodyPr/>
          <a:lstStyle/>
          <a:p>
            <a:pPr eaLnBrk="1" hangingPunct="1"/>
            <a:r>
              <a:rPr lang="nl-NL" altLang="nl-NL" dirty="0"/>
              <a:t>krishna-nandlal.gupta@capgemini.com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13407"/>
            <a:ext cx="2368941" cy="325436"/>
          </a:xfrm>
        </p:spPr>
        <p:txBody>
          <a:bodyPr/>
          <a:lstStyle/>
          <a:p>
            <a:pPr eaLnBrk="1" hangingPunct="1"/>
            <a:r>
              <a:rPr lang="nl-NL" altLang="nl-NL" dirty="0"/>
              <a:t>+91 9702893924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62149" y="2834084"/>
            <a:ext cx="4191000" cy="2509043"/>
          </a:xfrm>
        </p:spPr>
        <p:txBody>
          <a:bodyPr/>
          <a:lstStyle/>
          <a:p>
            <a:r>
              <a:rPr lang="en-US" altLang="en-US" sz="1100" b="1" dirty="0"/>
              <a:t>Full Stack Developer</a:t>
            </a:r>
          </a:p>
          <a:p>
            <a:pPr marL="171450" indent="-171450">
              <a:buFont typeface="Wingdings" panose="05000000000000000000" pitchFamily="2" charset="2"/>
              <a:buChar char="§"/>
            </a:pPr>
            <a:r>
              <a:rPr lang="en-US" altLang="nl-NL" sz="1200" dirty="0"/>
              <a:t>Having a good knowledge on Spring core, Spring MVC , Spring boot.</a:t>
            </a:r>
          </a:p>
          <a:p>
            <a:pPr marL="171450" indent="-171450">
              <a:buFont typeface="Wingdings" panose="05000000000000000000" pitchFamily="2" charset="2"/>
              <a:buChar char="§"/>
            </a:pPr>
            <a:r>
              <a:rPr lang="en-US" altLang="nl-NL" sz="1200" dirty="0"/>
              <a:t>Having a good knowledge in developing Web pages using </a:t>
            </a:r>
            <a:r>
              <a:rPr lang="en-US" altLang="nl-NL" sz="1200" b="1" dirty="0"/>
              <a:t>HTML, CSS, JavaScript</a:t>
            </a:r>
            <a:r>
              <a:rPr lang="en-US" altLang="nl-NL" sz="1200" dirty="0"/>
              <a:t>.</a:t>
            </a:r>
          </a:p>
          <a:p>
            <a:pPr marL="171450" indent="-171450">
              <a:buFont typeface="Wingdings" panose="05000000000000000000" pitchFamily="2" charset="2"/>
              <a:buChar char="§"/>
            </a:pPr>
            <a:r>
              <a:rPr lang="en-US" altLang="nl-NL" sz="1200" dirty="0"/>
              <a:t>Having a good knowledge in creating the single page Web applications using React.</a:t>
            </a:r>
          </a:p>
          <a:p>
            <a:pPr marL="171450" indent="-171450">
              <a:buFont typeface="Wingdings" panose="05000000000000000000" pitchFamily="2" charset="2"/>
              <a:buChar char="§"/>
            </a:pPr>
            <a:r>
              <a:rPr lang="en-US" altLang="nl-NL" sz="1200" dirty="0"/>
              <a:t>Currently improving my skills on the </a:t>
            </a:r>
            <a:r>
              <a:rPr lang="en-US" altLang="nl-NL" sz="1200" dirty="0" err="1"/>
              <a:t>i</a:t>
            </a:r>
            <a:r>
              <a:rPr lang="en-US" altLang="nl-NL" sz="1200" dirty="0"/>
              <a:t>-Transform platform.</a:t>
            </a:r>
          </a:p>
          <a:p>
            <a:pPr marL="171450" indent="-171450">
              <a:buFont typeface="Wingdings" panose="05000000000000000000" pitchFamily="2" charset="2"/>
              <a:buChar char="§"/>
            </a:pPr>
            <a:r>
              <a:rPr lang="en-US" altLang="nl-NL" sz="1200" dirty="0"/>
              <a:t>Ready to learn the new Technologies and implement them for future knowledge improvement.</a:t>
            </a:r>
          </a:p>
          <a:p>
            <a:pPr marL="171450" indent="-171450">
              <a:buFont typeface="Wingdings" panose="05000000000000000000" pitchFamily="2" charset="2"/>
              <a:buChar char="§"/>
            </a:pPr>
            <a:endParaRPr lang="en-US" altLang="nl-NL" sz="1400" dirty="0"/>
          </a:p>
          <a:p>
            <a:endParaRPr lang="en-US" altLang="nl-NL" dirty="0"/>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8" name="Picture Placeholder 7" descr="A picture containing text, wall, person&#10;&#10;Description automatically generated">
            <a:extLst>
              <a:ext uri="{FF2B5EF4-FFF2-40B4-BE49-F238E27FC236}">
                <a16:creationId xmlns:a16="http://schemas.microsoft.com/office/drawing/2014/main" id="{E5F29C44-F8EA-4E5A-A616-271972796472}"/>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4675" b="14675"/>
          <a:stretch>
            <a:fillRect/>
          </a:stretch>
        </p:blipFill>
        <p:spPr>
          <a:xfrm>
            <a:off x="354566" y="416228"/>
            <a:ext cx="1734208" cy="1735628"/>
          </a:xfrm>
        </p:spPr>
      </p:pic>
      <p:sp>
        <p:nvSpPr>
          <p:cNvPr id="4" name="Text Placeholder 3">
            <a:extLst>
              <a:ext uri="{FF2B5EF4-FFF2-40B4-BE49-F238E27FC236}">
                <a16:creationId xmlns:a16="http://schemas.microsoft.com/office/drawing/2014/main" id="{391C807E-555A-4518-99AA-F90E2496AC4D}"/>
              </a:ext>
            </a:extLst>
          </p:cNvPr>
          <p:cNvSpPr>
            <a:spLocks noGrp="1"/>
          </p:cNvSpPr>
          <p:nvPr>
            <p:ph type="body" sz="quarter" idx="41"/>
          </p:nvPr>
        </p:nvSpPr>
        <p:spPr/>
        <p:txBody>
          <a:bodyPr/>
          <a:lstStyle/>
          <a:p>
            <a:r>
              <a:rPr lang="en-IN" dirty="0"/>
              <a:t>Krishna Nandlal Gupta</a:t>
            </a:r>
          </a:p>
        </p:txBody>
      </p:sp>
      <p:sp>
        <p:nvSpPr>
          <p:cNvPr id="15" name="object 17">
            <a:hlinkClick r:id="rId5"/>
            <a:extLst>
              <a:ext uri="{FF2B5EF4-FFF2-40B4-BE49-F238E27FC236}">
                <a16:creationId xmlns:a16="http://schemas.microsoft.com/office/drawing/2014/main" id="{35338330-8443-4E03-B4CA-48B52343E645}"/>
              </a:ext>
            </a:extLst>
          </p:cNvPr>
          <p:cNvSpPr/>
          <p:nvPr/>
        </p:nvSpPr>
        <p:spPr>
          <a:xfrm>
            <a:off x="4453149" y="6324599"/>
            <a:ext cx="468527" cy="470916"/>
          </a:xfrm>
          <a:prstGeom prst="rect">
            <a:avLst/>
          </a:prstGeom>
          <a:blipFill>
            <a:blip r:embed="rId6"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2160</TotalTime>
  <Words>339</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Gupta, Krishna Nandlal</cp:lastModifiedBy>
  <cp:revision>110</cp:revision>
  <dcterms:created xsi:type="dcterms:W3CDTF">2020-09-22T06:24:34Z</dcterms:created>
  <dcterms:modified xsi:type="dcterms:W3CDTF">2022-06-22T16:20:42Z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