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1A75E-7D6C-488F-B5DA-FD678EED93E2}" type="datetimeFigureOut">
              <a:rPr lang="en-IN" smtClean="0"/>
              <a:t>10-08-2024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F810-29DA-4D9A-9A65-31035FDD5F8A}" type="slidenum">
              <a:rPr lang="en-IN" smtClean="0"/>
              <a:t>‹#›</a:t>
            </a:fld>
            <a:endParaRPr lang="en-IN"/>
          </a:p>
        </p:txBody>
      </p:sp>
    </p:spTree>
    <p:extLst>
      <p:ext uri="{BB962C8B-B14F-4D97-AF65-F5344CB8AC3E}">
        <p14:creationId xmlns:p14="http://schemas.microsoft.com/office/powerpoint/2010/main" val="3989382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F810-29DA-4D9A-9A65-31035FDD5F8A}" type="slidenum">
              <a:rPr lang="en-IN" smtClean="0"/>
              <a:t>5</a:t>
            </a:fld>
            <a:endParaRPr lang="en-IN"/>
          </a:p>
        </p:txBody>
      </p:sp>
    </p:spTree>
    <p:extLst>
      <p:ext uri="{BB962C8B-B14F-4D97-AF65-F5344CB8AC3E}">
        <p14:creationId xmlns:p14="http://schemas.microsoft.com/office/powerpoint/2010/main" val="106374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F810-29DA-4D9A-9A65-31035FDD5F8A}" type="slidenum">
              <a:rPr lang="en-IN" smtClean="0"/>
              <a:t>6</a:t>
            </a:fld>
            <a:endParaRPr lang="en-IN"/>
          </a:p>
        </p:txBody>
      </p:sp>
    </p:spTree>
    <p:extLst>
      <p:ext uri="{BB962C8B-B14F-4D97-AF65-F5344CB8AC3E}">
        <p14:creationId xmlns:p14="http://schemas.microsoft.com/office/powerpoint/2010/main" val="3128813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8/9/2024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B020-E3FF-7685-700F-AF86E037C6F6}"/>
              </a:ext>
            </a:extLst>
          </p:cNvPr>
          <p:cNvSpPr>
            <a:spLocks noGrp="1"/>
          </p:cNvSpPr>
          <p:nvPr>
            <p:ph type="ctrTitle"/>
          </p:nvPr>
        </p:nvSpPr>
        <p:spPr/>
        <p:txBody>
          <a:bodyPr/>
          <a:lstStyle/>
          <a:p>
            <a:r>
              <a:rPr lang="en-US" b="0" i="1" u="sng" dirty="0">
                <a:solidFill>
                  <a:schemeClr val="accent2">
                    <a:lumMod val="60000"/>
                    <a:lumOff val="40000"/>
                  </a:schemeClr>
                </a:solidFill>
                <a:latin typeface="Times New Roman" panose="02020603050405020304" pitchFamily="18" charset="0"/>
                <a:cs typeface="Times New Roman" panose="02020603050405020304" pitchFamily="18" charset="0"/>
              </a:rPr>
              <a:t>AGRICLUTURE  </a:t>
            </a:r>
            <a:br>
              <a:rPr lang="en-US" b="0" i="1" u="sng" dirty="0">
                <a:solidFill>
                  <a:schemeClr val="accent2">
                    <a:lumMod val="60000"/>
                    <a:lumOff val="40000"/>
                  </a:schemeClr>
                </a:solidFill>
                <a:latin typeface="Times New Roman" panose="02020603050405020304" pitchFamily="18" charset="0"/>
                <a:cs typeface="Times New Roman" panose="02020603050405020304" pitchFamily="18" charset="0"/>
              </a:rPr>
            </a:br>
            <a:r>
              <a:rPr lang="en-US" b="0" i="1" u="sng" dirty="0" err="1">
                <a:solidFill>
                  <a:schemeClr val="accent2">
                    <a:lumMod val="60000"/>
                    <a:lumOff val="40000"/>
                  </a:schemeClr>
                </a:solidFill>
                <a:latin typeface="Times New Roman" panose="02020603050405020304" pitchFamily="18" charset="0"/>
                <a:cs typeface="Times New Roman" panose="02020603050405020304" pitchFamily="18" charset="0"/>
              </a:rPr>
              <a:t>TEChNOLOGY</a:t>
            </a:r>
            <a:endParaRPr lang="en-IN" b="0" i="1" u="sng"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347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60E7-0CEB-2F42-EC1B-59F01FB0540E}"/>
              </a:ext>
            </a:extLst>
          </p:cNvPr>
          <p:cNvSpPr>
            <a:spLocks noGrp="1"/>
          </p:cNvSpPr>
          <p:nvPr>
            <p:ph type="title"/>
          </p:nvPr>
        </p:nvSpPr>
        <p:spPr/>
        <p:txBody>
          <a:bodyPr/>
          <a:lstStyle/>
          <a:p>
            <a:r>
              <a:rPr lang="en-US" b="0" i="1" u="sng" dirty="0">
                <a:solidFill>
                  <a:schemeClr val="accent3">
                    <a:lumMod val="20000"/>
                    <a:lumOff val="80000"/>
                  </a:schemeClr>
                </a:solidFill>
                <a:effectLst/>
                <a:latin typeface="Times New Roman" panose="02020603050405020304" pitchFamily="18" charset="0"/>
                <a:cs typeface="Times New Roman" panose="02020603050405020304" pitchFamily="18" charset="0"/>
              </a:rPr>
              <a:t>Problem statement</a:t>
            </a:r>
            <a:endParaRPr lang="en-IN" b="0" i="1" u="sng" dirty="0">
              <a:solidFill>
                <a:schemeClr val="accent3">
                  <a:lumMod val="20000"/>
                  <a:lumOff val="80000"/>
                </a:schemeClr>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361E7B-8902-20F3-BF42-F6BCED8A9310}"/>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 </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In modern agriculture, farmers face significant challenges related to optimizing crop yields while managing resource use efficiently. Traditional farming methods often lead to overuse of water, fertilizers, and pesticides, resulting in environmental degradation and reduced sustainability. There is a pressing need for advanced agricultural technologies that can provide precise, real-time data and actionable insights to improve decision-making. The goal is to develop a technology solution that integrates data from various sources (such as soil sensors, weather stations, and satellite imagery) to optimize resource use, enhance crop productivity, and minimize environmental impact.</a:t>
            </a:r>
          </a:p>
          <a:p>
            <a:r>
              <a:rPr lang="en-US" dirty="0">
                <a:solidFill>
                  <a:schemeClr val="accent1">
                    <a:lumMod val="60000"/>
                    <a:lumOff val="40000"/>
                  </a:schemeClr>
                </a:solidFill>
                <a:highlight>
                  <a:srgbClr val="0000FF"/>
                </a:highlight>
                <a:latin typeface="Times New Roman" panose="02020603050405020304" pitchFamily="18" charset="0"/>
                <a:cs typeface="Times New Roman" panose="02020603050405020304" pitchFamily="18" charset="0"/>
              </a:rPr>
              <a:t>This problem statement aims to address the need for technology that improves efficiency and sustainability in agriculture through data-driven insights.</a:t>
            </a:r>
            <a:endParaRPr lang="en-IN" dirty="0">
              <a:solidFill>
                <a:schemeClr val="accent1">
                  <a:lumMod val="60000"/>
                  <a:lumOff val="40000"/>
                </a:schemeClr>
              </a:solidFill>
              <a:highlight>
                <a:srgbClr val="0000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3012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A0A-613E-23E0-E9F5-4A74BCF0AD73}"/>
              </a:ext>
            </a:extLst>
          </p:cNvPr>
          <p:cNvSpPr>
            <a:spLocks noGrp="1"/>
          </p:cNvSpPr>
          <p:nvPr>
            <p:ph type="title"/>
          </p:nvPr>
        </p:nvSpPr>
        <p:spPr/>
        <p:txBody>
          <a:bodyPr>
            <a:normAutofit fontScale="90000"/>
          </a:bodyPr>
          <a:lstStyle/>
          <a:p>
            <a:r>
              <a:rPr lang="en-US" dirty="0"/>
              <a:t> </a:t>
            </a:r>
            <a:r>
              <a:rPr lang="en-US" sz="2700" dirty="0">
                <a:solidFill>
                  <a:schemeClr val="accent2"/>
                </a:solidFill>
              </a:rPr>
              <a:t>To assist farmers with timely weather information, you can develop a Weather Alert System for Farmers. Here's a solution outline:</a:t>
            </a:r>
            <a:br>
              <a:rPr lang="en-IN" sz="2700" dirty="0">
                <a:solidFill>
                  <a:schemeClr val="accent2"/>
                </a:solidFill>
              </a:rPr>
            </a:br>
            <a:endParaRPr lang="en-IN" sz="2700" dirty="0">
              <a:solidFill>
                <a:schemeClr val="accent2"/>
              </a:solidFill>
            </a:endParaRPr>
          </a:p>
        </p:txBody>
      </p:sp>
      <p:sp>
        <p:nvSpPr>
          <p:cNvPr id="3" name="Content Placeholder 2">
            <a:extLst>
              <a:ext uri="{FF2B5EF4-FFF2-40B4-BE49-F238E27FC236}">
                <a16:creationId xmlns:a16="http://schemas.microsoft.com/office/drawing/2014/main" id="{3C1EF4DF-44FB-0742-EA24-09A7A1F03F73}"/>
              </a:ext>
            </a:extLst>
          </p:cNvPr>
          <p:cNvSpPr>
            <a:spLocks noGrp="1"/>
          </p:cNvSpPr>
          <p:nvPr>
            <p:ph idx="1"/>
          </p:nvPr>
        </p:nvSpPr>
        <p:spPr/>
        <p:txBody>
          <a:bodyPr>
            <a:normAutofit/>
          </a:bodyPr>
          <a:lstStyle/>
          <a:p>
            <a:pPr marL="0" indent="0" algn="ctr">
              <a:buNone/>
            </a:pPr>
            <a:r>
              <a:rPr lang="en-US" sz="3200" u="sng" dirty="0">
                <a:solidFill>
                  <a:schemeClr val="accent3"/>
                </a:solidFill>
              </a:rPr>
              <a:t>Weather alert system.</a:t>
            </a:r>
          </a:p>
          <a:p>
            <a:pPr marL="457200" indent="-457200">
              <a:buFont typeface="+mj-lt"/>
              <a:buAutoNum type="arabicPeriod"/>
            </a:pPr>
            <a:r>
              <a:rPr lang="en-US" sz="2400" dirty="0"/>
              <a:t>Data Integration:</a:t>
            </a:r>
          </a:p>
          <a:p>
            <a:r>
              <a:rPr lang="en-US" sz="2400" dirty="0"/>
              <a:t>Meteorological Data Feed: Integrate with the meteorological department's data API to fetch real-time weather information, forecasts, and alerts.</a:t>
            </a:r>
          </a:p>
          <a:p>
            <a:r>
              <a:rPr lang="en-US" sz="2400" dirty="0"/>
              <a:t>Location-Based Data: Use GPS or location input to get weather data specific to the farmer’s area.</a:t>
            </a:r>
            <a:endParaRPr lang="en-IN" sz="2400" dirty="0"/>
          </a:p>
        </p:txBody>
      </p:sp>
    </p:spTree>
    <p:extLst>
      <p:ext uri="{BB962C8B-B14F-4D97-AF65-F5344CB8AC3E}">
        <p14:creationId xmlns:p14="http://schemas.microsoft.com/office/powerpoint/2010/main" val="426695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6E552F-9F92-A3C0-278C-35810F1DD583}"/>
              </a:ext>
            </a:extLst>
          </p:cNvPr>
          <p:cNvSpPr>
            <a:spLocks noGrp="1"/>
          </p:cNvSpPr>
          <p:nvPr>
            <p:ph idx="1"/>
          </p:nvPr>
        </p:nvSpPr>
        <p:spPr>
          <a:xfrm>
            <a:off x="431196" y="529730"/>
            <a:ext cx="10353762" cy="6023469"/>
          </a:xfrm>
        </p:spPr>
        <p:txBody>
          <a:bodyPr>
            <a:normAutofit/>
          </a:bodyPr>
          <a:lstStyle/>
          <a:p>
            <a:pPr marL="0" indent="0">
              <a:buNone/>
            </a:pPr>
            <a:r>
              <a:rPr lang="en-US" dirty="0">
                <a:solidFill>
                  <a:schemeClr val="accent3">
                    <a:lumMod val="40000"/>
                    <a:lumOff val="60000"/>
                  </a:schemeClr>
                </a:solidFill>
                <a:latin typeface="Times New Roman" panose="02020603050405020304" pitchFamily="18" charset="0"/>
                <a:cs typeface="Times New Roman" panose="02020603050405020304" pitchFamily="18" charset="0"/>
              </a:rPr>
              <a:t>2</a:t>
            </a:r>
            <a:r>
              <a:rPr lang="en-US" sz="2800" dirty="0">
                <a:solidFill>
                  <a:schemeClr val="accent3">
                    <a:lumMod val="40000"/>
                    <a:lumOff val="60000"/>
                  </a:schemeClr>
                </a:solidFill>
                <a:latin typeface="Times New Roman" panose="02020603050405020304" pitchFamily="18" charset="0"/>
                <a:cs typeface="Times New Roman" panose="02020603050405020304" pitchFamily="18" charset="0"/>
              </a:rPr>
              <a:t>. User Registration and Profiling</a:t>
            </a:r>
            <a:r>
              <a:rPr lang="en-US" dirty="0">
                <a:solidFill>
                  <a:schemeClr val="accent3">
                    <a:lumMod val="40000"/>
                    <a:lumOff val="60000"/>
                  </a:schemeClr>
                </a:solidFill>
                <a:latin typeface="Times New Roman" panose="02020603050405020304" pitchFamily="18" charset="0"/>
                <a:cs typeface="Times New Roman" panose="02020603050405020304" pitchFamily="18" charset="0"/>
              </a:rPr>
              <a:t>:</a:t>
            </a:r>
          </a:p>
          <a:p>
            <a:pPr marL="0" indent="0">
              <a:buNone/>
            </a:pPr>
            <a:r>
              <a:rPr lang="en-US" sz="2400" dirty="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400" u="sng" dirty="0">
                <a:solidFill>
                  <a:schemeClr val="accent3">
                    <a:lumMod val="40000"/>
                    <a:lumOff val="60000"/>
                  </a:schemeClr>
                </a:solidFill>
                <a:latin typeface="Times New Roman" panose="02020603050405020304" pitchFamily="18" charset="0"/>
                <a:cs typeface="Times New Roman" panose="02020603050405020304" pitchFamily="18" charset="0"/>
              </a:rPr>
              <a:t>Farmer Registration:</a:t>
            </a:r>
          </a:p>
          <a:p>
            <a:pPr>
              <a:buFont typeface="Wingdings" panose="05000000000000000000" pitchFamily="2" charset="2"/>
              <a:buChar char="§"/>
            </a:pPr>
            <a:r>
              <a:rPr lang="en-US" dirty="0">
                <a:solidFill>
                  <a:schemeClr val="accent4">
                    <a:lumMod val="40000"/>
                    <a:lumOff val="6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Allow farmers to register their details, including their farm’s location.- *Profile Creation:* Maintain a profile that includes the type of crops they grow and their specific weather-related concerns (e.g., frost, rainfall.)</a:t>
            </a:r>
          </a:p>
          <a:p>
            <a:pPr>
              <a:buFontTx/>
              <a:buChar char="-"/>
            </a:pPr>
            <a:r>
              <a:rPr lang="en-US" sz="2400" dirty="0">
                <a:solidFill>
                  <a:schemeClr val="accent3">
                    <a:lumMod val="40000"/>
                    <a:lumOff val="60000"/>
                  </a:schemeClr>
                </a:solidFill>
                <a:latin typeface="Times New Roman" panose="02020603050405020304" pitchFamily="18" charset="0"/>
                <a:cs typeface="Times New Roman" panose="02020603050405020304" pitchFamily="18" charset="0"/>
              </a:rPr>
              <a:t>Profile Creation: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Maintain a profile that includes the type of crops they grow and their specific weather-related concerns (e.g., frost, rainfall).</a:t>
            </a:r>
          </a:p>
          <a:p>
            <a:pPr marL="0" indent="0">
              <a:buNone/>
            </a:pPr>
            <a:r>
              <a:rPr lang="en-US" sz="2800" dirty="0">
                <a:solidFill>
                  <a:schemeClr val="accent3">
                    <a:lumMod val="40000"/>
                    <a:lumOff val="60000"/>
                  </a:schemeClr>
                </a:solidFill>
                <a:latin typeface="Times New Roman" panose="02020603050405020304" pitchFamily="18" charset="0"/>
                <a:cs typeface="Times New Roman" panose="02020603050405020304" pitchFamily="18" charset="0"/>
              </a:rPr>
              <a:t>3. Alert System</a:t>
            </a:r>
            <a:r>
              <a:rPr lang="en-US" sz="2800"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-Weather Alerts:</a:t>
            </a:r>
          </a:p>
          <a:p>
            <a:pPr marL="0" indent="0">
              <a:buNone/>
            </a:pPr>
            <a:r>
              <a:rPr lang="en-US" dirty="0">
                <a:latin typeface="Times New Roman" panose="02020603050405020304" pitchFamily="18" charset="0"/>
                <a:cs typeface="Times New Roman" panose="02020603050405020304" pitchFamily="18" charset="0"/>
              </a:rPr>
              <a:t> Set up automated alerts for weather conditions that can affect farming activities (e.g., heavy rainfall, frost warnings)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046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425756-9D71-DFCD-B199-DD00EE80C4FF}"/>
              </a:ext>
            </a:extLst>
          </p:cNvPr>
          <p:cNvSpPr>
            <a:spLocks noGrp="1"/>
          </p:cNvSpPr>
          <p:nvPr>
            <p:ph idx="1"/>
          </p:nvPr>
        </p:nvSpPr>
        <p:spPr>
          <a:xfrm>
            <a:off x="524329" y="428130"/>
            <a:ext cx="10353762" cy="5574737"/>
          </a:xfrm>
        </p:spPr>
        <p:txBody>
          <a:bodyPr>
            <a:normAutofit fontScale="92500" lnSpcReduction="10000"/>
          </a:bodyPr>
          <a:lstStyle/>
          <a:p>
            <a:pPr marL="0" indent="0">
              <a:buNone/>
            </a:pPr>
            <a:r>
              <a:rPr lang="en-US" sz="2400" dirty="0">
                <a:solidFill>
                  <a:schemeClr val="accent2">
                    <a:lumMod val="40000"/>
                    <a:lumOff val="60000"/>
                  </a:schemeClr>
                </a:solidFill>
                <a:latin typeface="Times New Roman" panose="02020603050405020304" pitchFamily="18" charset="0"/>
                <a:cs typeface="Times New Roman" panose="02020603050405020304" pitchFamily="18" charset="0"/>
              </a:rPr>
              <a:t>4</a:t>
            </a:r>
            <a:r>
              <a:rPr lang="en-US" sz="2800" dirty="0">
                <a:solidFill>
                  <a:schemeClr val="accent2">
                    <a:lumMod val="40000"/>
                    <a:lumOff val="60000"/>
                  </a:schemeClr>
                </a:solidFill>
                <a:latin typeface="Times New Roman" panose="02020603050405020304" pitchFamily="18" charset="0"/>
                <a:cs typeface="Times New Roman" panose="02020603050405020304" pitchFamily="18" charset="0"/>
              </a:rPr>
              <a:t>. Communication Channels :</a:t>
            </a:r>
          </a:p>
          <a:p>
            <a:pPr>
              <a:buFontTx/>
              <a:buChar char="-"/>
            </a:pPr>
            <a:r>
              <a:rPr lang="en-US" sz="2400" dirty="0">
                <a:solidFill>
                  <a:schemeClr val="accent2">
                    <a:lumMod val="40000"/>
                    <a:lumOff val="60000"/>
                  </a:schemeClr>
                </a:solidFill>
              </a:rPr>
              <a:t>Web portal :</a:t>
            </a:r>
          </a:p>
          <a:p>
            <a:r>
              <a:rPr lang="en-US" dirty="0"/>
              <a:t> Develop a web portal for real-time alerts, notifications, and weather updates.</a:t>
            </a:r>
          </a:p>
          <a:p>
            <a:pPr>
              <a:buFontTx/>
              <a:buChar char="-"/>
            </a:pPr>
            <a:r>
              <a:rPr lang="en-US" sz="2400" dirty="0"/>
              <a:t>SMS/Email Notifications :</a:t>
            </a:r>
          </a:p>
          <a:p>
            <a:r>
              <a:rPr lang="en-US" dirty="0"/>
              <a:t> Provide alternative channels for farmers who may not use smartphones.</a:t>
            </a:r>
          </a:p>
          <a:p>
            <a:pPr marL="0" indent="0">
              <a:buNone/>
            </a:pPr>
            <a:endParaRPr lang="en-US" dirty="0"/>
          </a:p>
          <a:p>
            <a:pPr marL="0" indent="0">
              <a:buNone/>
            </a:pPr>
            <a:r>
              <a:rPr lang="en-US" sz="3500" dirty="0">
                <a:solidFill>
                  <a:schemeClr val="tx2">
                    <a:lumMod val="90000"/>
                  </a:schemeClr>
                </a:solidFill>
                <a:latin typeface="Times New Roman" panose="02020603050405020304" pitchFamily="18" charset="0"/>
                <a:cs typeface="Times New Roman" panose="02020603050405020304" pitchFamily="18" charset="0"/>
              </a:rPr>
              <a:t>5. Dashboard and Reports :- </a:t>
            </a:r>
          </a:p>
          <a:p>
            <a:pPr marL="0" indent="0">
              <a:buNone/>
            </a:pPr>
            <a:r>
              <a:rPr lang="en-US" sz="3000" dirty="0">
                <a:solidFill>
                  <a:schemeClr val="tx2">
                    <a:lumMod val="90000"/>
                  </a:schemeClr>
                </a:solidFill>
              </a:rPr>
              <a:t>Weather Dashboard :</a:t>
            </a:r>
          </a:p>
          <a:p>
            <a:pPr marL="0" indent="0">
              <a:buNone/>
            </a:pPr>
            <a:r>
              <a:rPr lang="en-US" dirty="0"/>
              <a:t>Create a user-friendly dashboard showing current and forecasted weather conditions.</a:t>
            </a:r>
          </a:p>
          <a:p>
            <a:pPr>
              <a:buFontTx/>
              <a:buChar char="-"/>
            </a:pPr>
            <a:r>
              <a:rPr lang="en-US" sz="2600" dirty="0"/>
              <a:t>Historical Data :</a:t>
            </a:r>
          </a:p>
          <a:p>
            <a:r>
              <a:rPr lang="en-US" dirty="0"/>
              <a:t>Offer access to historical weather data to help farmers make informed decisions.</a:t>
            </a:r>
          </a:p>
        </p:txBody>
      </p:sp>
    </p:spTree>
    <p:extLst>
      <p:ext uri="{BB962C8B-B14F-4D97-AF65-F5344CB8AC3E}">
        <p14:creationId xmlns:p14="http://schemas.microsoft.com/office/powerpoint/2010/main" val="2602293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0B49D-E72C-3388-3841-2F204AA14594}"/>
              </a:ext>
            </a:extLst>
          </p:cNvPr>
          <p:cNvSpPr>
            <a:spLocks noGrp="1"/>
          </p:cNvSpPr>
          <p:nvPr>
            <p:ph idx="1"/>
          </p:nvPr>
        </p:nvSpPr>
        <p:spPr>
          <a:xfrm>
            <a:off x="575128" y="580531"/>
            <a:ext cx="10353762" cy="5913402"/>
          </a:xfrm>
        </p:spPr>
        <p:txBody>
          <a:bodyPr>
            <a:normAutofit fontScale="85000" lnSpcReduction="20000"/>
          </a:bodyPr>
          <a:lstStyle/>
          <a:p>
            <a:pPr marL="0" indent="0">
              <a:buNone/>
            </a:pPr>
            <a:r>
              <a:rPr lang="en-US" sz="4000" dirty="0"/>
              <a:t>6. Educational Resources :</a:t>
            </a:r>
          </a:p>
          <a:p>
            <a:pPr>
              <a:buFontTx/>
              <a:buChar char="-"/>
            </a:pPr>
            <a:r>
              <a:rPr lang="en-US" sz="3400" dirty="0"/>
              <a:t>Weather-Related Tips :</a:t>
            </a:r>
          </a:p>
          <a:p>
            <a:r>
              <a:rPr lang="en-US" sz="2600" dirty="0"/>
              <a:t>Provide tips and guidelines on how to manage crops and livestock under different weather conditions. </a:t>
            </a:r>
          </a:p>
          <a:p>
            <a:pPr marL="0" indent="0">
              <a:buNone/>
            </a:pPr>
            <a:r>
              <a:rPr lang="en-US" sz="3100" dirty="0"/>
              <a:t>-  FAQ Section : </a:t>
            </a:r>
          </a:p>
          <a:p>
            <a:r>
              <a:rPr lang="en-US" dirty="0"/>
              <a:t> </a:t>
            </a:r>
            <a:r>
              <a:rPr lang="en-US" sz="2900" dirty="0"/>
              <a:t>Address common weather-related concerns and solutions</a:t>
            </a:r>
            <a:r>
              <a:rPr lang="en-US" dirty="0"/>
              <a:t>.</a:t>
            </a:r>
            <a:endParaRPr lang="en-IN" dirty="0"/>
          </a:p>
          <a:p>
            <a:pPr marL="0" indent="0">
              <a:buNone/>
            </a:pPr>
            <a:endParaRPr lang="en-US" dirty="0"/>
          </a:p>
          <a:p>
            <a:pPr marL="0" indent="0">
              <a:buNone/>
            </a:pPr>
            <a:r>
              <a:rPr lang="en-US" sz="4500" dirty="0"/>
              <a:t>7. Feedback and Improvement :</a:t>
            </a:r>
          </a:p>
          <a:p>
            <a:pPr marL="0" indent="0">
              <a:buNone/>
            </a:pPr>
            <a:r>
              <a:rPr lang="en-US" sz="3100" dirty="0"/>
              <a:t>- Feedback Mechanism </a:t>
            </a:r>
            <a:r>
              <a:rPr lang="en-US" dirty="0"/>
              <a:t>: </a:t>
            </a:r>
          </a:p>
          <a:p>
            <a:r>
              <a:rPr lang="en-US" dirty="0"/>
              <a:t> Allow farmers to provide feedback on the alerts and system performance.</a:t>
            </a:r>
          </a:p>
          <a:p>
            <a:pPr marL="0" indent="0">
              <a:buNone/>
            </a:pPr>
            <a:r>
              <a:rPr lang="en-US" sz="2900" dirty="0"/>
              <a:t>- Continuous Improvement:</a:t>
            </a:r>
          </a:p>
          <a:p>
            <a:r>
              <a:rPr lang="en-US" dirty="0"/>
              <a:t> Regularly update the system based on user feedback and technological advancements.</a:t>
            </a:r>
            <a:endParaRPr lang="en-IN" dirty="0"/>
          </a:p>
        </p:txBody>
      </p:sp>
    </p:spTree>
    <p:extLst>
      <p:ext uri="{BB962C8B-B14F-4D97-AF65-F5344CB8AC3E}">
        <p14:creationId xmlns:p14="http://schemas.microsoft.com/office/powerpoint/2010/main" val="1623249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4FCB-2186-F31F-4ED6-CA8D8600414F}"/>
              </a:ext>
            </a:extLst>
          </p:cNvPr>
          <p:cNvSpPr>
            <a:spLocks noGrp="1"/>
          </p:cNvSpPr>
          <p:nvPr>
            <p:ph type="title"/>
          </p:nvPr>
        </p:nvSpPr>
        <p:spPr/>
        <p:txBody>
          <a:bodyPr>
            <a:normAutofit/>
          </a:bodyPr>
          <a:lstStyle/>
          <a:p>
            <a:r>
              <a:rPr lang="en-US" sz="6000" dirty="0"/>
              <a:t>Thank you </a:t>
            </a:r>
            <a:r>
              <a:rPr lang="en-US" sz="6000" b="0" dirty="0"/>
              <a:t>!!</a:t>
            </a:r>
            <a:endParaRPr lang="en-IN" sz="6000" dirty="0"/>
          </a:p>
        </p:txBody>
      </p:sp>
      <p:sp>
        <p:nvSpPr>
          <p:cNvPr id="3" name="Content Placeholder 2">
            <a:extLst>
              <a:ext uri="{FF2B5EF4-FFF2-40B4-BE49-F238E27FC236}">
                <a16:creationId xmlns:a16="http://schemas.microsoft.com/office/drawing/2014/main" id="{10A33FB6-497C-2059-1888-8C7A530DB01B}"/>
              </a:ext>
            </a:extLst>
          </p:cNvPr>
          <p:cNvSpPr>
            <a:spLocks noGrp="1"/>
          </p:cNvSpPr>
          <p:nvPr>
            <p:ph idx="1"/>
          </p:nvPr>
        </p:nvSpPr>
        <p:spPr/>
        <p:txBody>
          <a:bodyPr>
            <a:normAutofit/>
          </a:bodyPr>
          <a:lstStyle/>
          <a:p>
            <a:pPr algn="ctr"/>
            <a:r>
              <a:rPr lang="en-US" sz="4000" i="1" u="sng" dirty="0">
                <a:solidFill>
                  <a:schemeClr val="tx2">
                    <a:lumMod val="50000"/>
                  </a:schemeClr>
                </a:solidFill>
                <a:highlight>
                  <a:srgbClr val="C0C0C0"/>
                </a:highlight>
              </a:rPr>
              <a:t>By  Tech  Army</a:t>
            </a:r>
          </a:p>
          <a:p>
            <a:r>
              <a:rPr lang="en-US" sz="3200" i="1" u="sng" dirty="0">
                <a:solidFill>
                  <a:schemeClr val="tx2">
                    <a:lumMod val="50000"/>
                  </a:schemeClr>
                </a:solidFill>
              </a:rPr>
              <a:t>Krish Sankhavara</a:t>
            </a:r>
          </a:p>
          <a:p>
            <a:r>
              <a:rPr lang="en-US" sz="3200" i="1" u="sng" dirty="0">
                <a:solidFill>
                  <a:schemeClr val="tx2">
                    <a:lumMod val="50000"/>
                  </a:schemeClr>
                </a:solidFill>
              </a:rPr>
              <a:t>Raj Bhut</a:t>
            </a:r>
          </a:p>
          <a:p>
            <a:r>
              <a:rPr lang="en-US" sz="3200" i="1" u="sng" dirty="0">
                <a:solidFill>
                  <a:schemeClr val="tx2">
                    <a:lumMod val="50000"/>
                  </a:schemeClr>
                </a:solidFill>
              </a:rPr>
              <a:t>Aayush </a:t>
            </a:r>
            <a:r>
              <a:rPr lang="en-US" sz="3200" i="1" u="sng" dirty="0" err="1">
                <a:solidFill>
                  <a:schemeClr val="tx2">
                    <a:lumMod val="50000"/>
                  </a:schemeClr>
                </a:solidFill>
              </a:rPr>
              <a:t>Kathiriya</a:t>
            </a:r>
            <a:endParaRPr lang="en-US" sz="3200" i="1" u="sng" dirty="0">
              <a:solidFill>
                <a:schemeClr val="tx2">
                  <a:lumMod val="50000"/>
                </a:schemeClr>
              </a:solidFill>
            </a:endParaRPr>
          </a:p>
          <a:p>
            <a:r>
              <a:rPr lang="en-US" sz="3200" i="1" u="sng" dirty="0" err="1">
                <a:solidFill>
                  <a:schemeClr val="tx2">
                    <a:lumMod val="50000"/>
                  </a:schemeClr>
                </a:solidFill>
              </a:rPr>
              <a:t>Dhruvesha</a:t>
            </a:r>
            <a:r>
              <a:rPr lang="en-US" sz="3200" i="1" u="sng" dirty="0">
                <a:solidFill>
                  <a:schemeClr val="tx2">
                    <a:lumMod val="50000"/>
                  </a:schemeClr>
                </a:solidFill>
              </a:rPr>
              <a:t> Prajapati</a:t>
            </a:r>
          </a:p>
          <a:p>
            <a:pPr algn="ctr"/>
            <a:endParaRPr lang="en-US" sz="4000" i="1" u="sng" dirty="0">
              <a:solidFill>
                <a:schemeClr val="tx2">
                  <a:lumMod val="50000"/>
                </a:schemeClr>
              </a:solidFill>
              <a:highlight>
                <a:srgbClr val="C0C0C0"/>
              </a:highlight>
            </a:endParaRPr>
          </a:p>
          <a:p>
            <a:pPr algn="ctr"/>
            <a:endParaRPr lang="en-US" sz="4000" i="1" u="sng" dirty="0">
              <a:solidFill>
                <a:schemeClr val="tx2">
                  <a:lumMod val="50000"/>
                </a:schemeClr>
              </a:solidFill>
              <a:highlight>
                <a:srgbClr val="C0C0C0"/>
              </a:highlight>
            </a:endParaRPr>
          </a:p>
          <a:p>
            <a:pPr algn="ctr"/>
            <a:endParaRPr lang="en-US" sz="4000" i="1" u="sng" dirty="0">
              <a:solidFill>
                <a:schemeClr val="tx2">
                  <a:lumMod val="50000"/>
                </a:schemeClr>
              </a:solidFill>
              <a:highlight>
                <a:srgbClr val="C0C0C0"/>
              </a:highlight>
            </a:endParaRPr>
          </a:p>
          <a:p>
            <a:pPr algn="ctr"/>
            <a:endParaRPr lang="en-IN" sz="4000" i="1" u="sng" dirty="0">
              <a:solidFill>
                <a:schemeClr val="tx2">
                  <a:lumMod val="50000"/>
                </a:schemeClr>
              </a:solidFill>
              <a:highlight>
                <a:srgbClr val="C0C0C0"/>
              </a:highlight>
            </a:endParaRPr>
          </a:p>
        </p:txBody>
      </p:sp>
    </p:spTree>
    <p:extLst>
      <p:ext uri="{BB962C8B-B14F-4D97-AF65-F5344CB8AC3E}">
        <p14:creationId xmlns:p14="http://schemas.microsoft.com/office/powerpoint/2010/main" val="1030453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118</TotalTime>
  <Words>488</Words>
  <Application>Microsoft Office PowerPoint</Application>
  <PresentationFormat>Widescreen</PresentationFormat>
  <Paragraphs>49</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Bookman Old Style</vt:lpstr>
      <vt:lpstr>Calibri</vt:lpstr>
      <vt:lpstr>Rockwell</vt:lpstr>
      <vt:lpstr>Times New Roman</vt:lpstr>
      <vt:lpstr>Wingdings</vt:lpstr>
      <vt:lpstr>Damask</vt:lpstr>
      <vt:lpstr>AGRICLUTURE   TEChNOLOGY</vt:lpstr>
      <vt:lpstr>Problem statement</vt:lpstr>
      <vt:lpstr> To assist farmers with timely weather information, you can develop a Weather Alert System for Farmers. Here's a solution outline: </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 Sankhavara</dc:creator>
  <cp:lastModifiedBy>Krish Sankhavara</cp:lastModifiedBy>
  <cp:revision>2</cp:revision>
  <dcterms:created xsi:type="dcterms:W3CDTF">2024-08-09T17:45:58Z</dcterms:created>
  <dcterms:modified xsi:type="dcterms:W3CDTF">2024-08-09T19:44:00Z</dcterms:modified>
</cp:coreProperties>
</file>