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9" r:id="rId7"/>
    <p:sldId id="283" r:id="rId8"/>
    <p:sldId id="287" r:id="rId9"/>
    <p:sldId id="286" r:id="rId10"/>
    <p:sldId id="288" r:id="rId11"/>
    <p:sldId id="264" r:id="rId12"/>
    <p:sldId id="284" r:id="rId13"/>
    <p:sldId id="266" r:id="rId14"/>
    <p:sldId id="28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878" y="1099930"/>
            <a:ext cx="9399237" cy="232907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 CONTROL USING EYE MOVEMENTS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C768E-D402-4CBA-A2C8-3074053D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145" y="5484093"/>
            <a:ext cx="2883658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Eye Blink Detection Landmarks. | Download Scientific Diagram">
            <a:extLst>
              <a:ext uri="{FF2B5EF4-FFF2-40B4-BE49-F238E27FC236}">
                <a16:creationId xmlns:a16="http://schemas.microsoft.com/office/drawing/2014/main" id="{85324E79-B20E-1EE4-3050-1D602B79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89" y="2046514"/>
            <a:ext cx="4420594" cy="29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9BFD-EF88-39B7-6A77-31AED053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5EDDD-7070-AEB1-E336-A348E226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CC48A-1A14-3A2A-94B9-BB605C39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05" y="1078456"/>
            <a:ext cx="9305389" cy="49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217"/>
            <a:ext cx="6427303" cy="642066"/>
          </a:xfrm>
        </p:spPr>
        <p:txBody>
          <a:bodyPr>
            <a:noAutofit/>
          </a:bodyPr>
          <a:lstStyle/>
          <a:p>
            <a:r>
              <a:rPr lang="en-US" sz="3600" dirty="0"/>
              <a:t>ABSTRACT: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9647B-4517-3019-F8E7-A5BB4D632912}"/>
              </a:ext>
            </a:extLst>
          </p:cNvPr>
          <p:cNvSpPr txBox="1"/>
          <p:nvPr/>
        </p:nvSpPr>
        <p:spPr>
          <a:xfrm>
            <a:off x="533400" y="1727100"/>
            <a:ext cx="8560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Cursor control using eye movements is a novel human-computer interaction technique that allows users to manipulate the mouse pointer with their gaze and blink actions.</a:t>
            </a:r>
          </a:p>
          <a:p>
            <a:endParaRPr lang="en-US" sz="19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This project aims to develop a low-cost and user-friendly system that can track the eye movements of the user using a webcam and translate them into cursor movements and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The project uses Python as the programming language and OpenCV, </a:t>
            </a:r>
            <a:r>
              <a:rPr lang="en-US" sz="1900" b="0" i="0" dirty="0" err="1">
                <a:solidFill>
                  <a:schemeClr val="bg1"/>
                </a:solidFill>
                <a:effectLst/>
                <a:latin typeface="-apple-system"/>
              </a:rPr>
              <a:t>MediaPipe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 and </a:t>
            </a:r>
            <a:r>
              <a:rPr lang="en-US" sz="1900" b="0" i="0" dirty="0" err="1">
                <a:solidFill>
                  <a:schemeClr val="bg1"/>
                </a:solidFill>
                <a:effectLst/>
                <a:latin typeface="-apple-system"/>
              </a:rPr>
              <a:t>PyAutoGUI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 as the main libraries. The project employs facial landmark detection, eye aspect ratio calculation, head pose estimation and gaze direction estimation to determine the position and state of the user’s eyes.</a:t>
            </a:r>
          </a:p>
          <a:p>
            <a:endParaRPr lang="en-US" sz="1900" dirty="0">
              <a:solidFill>
                <a:schemeClr val="bg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-apple-system"/>
              </a:rPr>
              <a:t>The project demonstrates that cursor control using eye movements is a feasible and promising technique that can enhance the user experience and accessibility of computer applications.</a:t>
            </a:r>
            <a:endParaRPr lang="en-IN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BF1F-BC1D-F852-9EE8-EBADE17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649B-45D2-F727-ADD8-F998D57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4C867D-5CFD-5CB3-1B08-FDDE1CD4AFF3}"/>
              </a:ext>
            </a:extLst>
          </p:cNvPr>
          <p:cNvSpPr txBox="1">
            <a:spLocks/>
          </p:cNvSpPr>
          <p:nvPr/>
        </p:nvSpPr>
        <p:spPr>
          <a:xfrm>
            <a:off x="444500" y="3054212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REQUIREMENTS: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87150-4A01-2940-D90B-334AD75DAC13}"/>
              </a:ext>
            </a:extLst>
          </p:cNvPr>
          <p:cNvSpPr txBox="1"/>
          <p:nvPr/>
        </p:nvSpPr>
        <p:spPr>
          <a:xfrm>
            <a:off x="1030435" y="1326290"/>
            <a:ext cx="1004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PLATFORM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 – Python </a:t>
            </a:r>
          </a:p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	         – Windows 10, 64bit</a:t>
            </a:r>
          </a:p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PACKAGES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  – </a:t>
            </a:r>
            <a:r>
              <a:rPr lang="en-US" sz="2400" dirty="0" err="1">
                <a:solidFill>
                  <a:schemeClr val="bg1"/>
                </a:solidFill>
                <a:latin typeface="-apple-system"/>
              </a:rPr>
              <a:t>OpenCv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-apple-system"/>
              </a:rPr>
              <a:t>mediapipe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-apple-system"/>
              </a:rPr>
              <a:t>pyautogui</a:t>
            </a:r>
            <a:endParaRPr lang="en-US" sz="2400" dirty="0">
              <a:solidFill>
                <a:schemeClr val="bg1"/>
              </a:solidFill>
              <a:latin typeface="-apple-system"/>
            </a:endParaRPr>
          </a:p>
          <a:p>
            <a:endParaRPr lang="en-US" sz="240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A6FCC-31F0-1867-F22A-90AE7F7727E9}"/>
              </a:ext>
            </a:extLst>
          </p:cNvPr>
          <p:cNvSpPr txBox="1"/>
          <p:nvPr/>
        </p:nvSpPr>
        <p:spPr>
          <a:xfrm>
            <a:off x="1209970" y="3748005"/>
            <a:ext cx="1004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PROCESSOR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 		– x86 32-Bit CPU (Intel/AMD)</a:t>
            </a:r>
          </a:p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DISK SPACE      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	– 5GB Above</a:t>
            </a:r>
          </a:p>
          <a:p>
            <a:r>
              <a:rPr lang="en-US" sz="2400" b="1" dirty="0">
                <a:solidFill>
                  <a:schemeClr val="bg1"/>
                </a:solidFill>
                <a:latin typeface="-apple-system"/>
              </a:rPr>
              <a:t>RAM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                              – 4GB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HARDWARE                  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– Webcam</a:t>
            </a:r>
            <a:endParaRPr lang="en-US" sz="24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0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MODULES:-</a:t>
            </a:r>
          </a:p>
        </p:txBody>
      </p:sp>
      <p:pic>
        <p:nvPicPr>
          <p:cNvPr id="13" name="Graphic 12" descr="Eye">
            <a:extLst>
              <a:ext uri="{FF2B5EF4-FFF2-40B4-BE49-F238E27FC236}">
                <a16:creationId xmlns:a16="http://schemas.microsoft.com/office/drawing/2014/main" id="{255FD1FA-8643-1AAB-5C70-2835E236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0" y="1392691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D836A9-8221-DA2F-E1A0-786F2714DBCD}"/>
              </a:ext>
            </a:extLst>
          </p:cNvPr>
          <p:cNvCxnSpPr/>
          <p:nvPr/>
        </p:nvCxnSpPr>
        <p:spPr>
          <a:xfrm>
            <a:off x="1494971" y="1832518"/>
            <a:ext cx="344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8B5CD2-8B43-93E1-139E-A060F89FCD5B}"/>
              </a:ext>
            </a:extLst>
          </p:cNvPr>
          <p:cNvSpPr txBox="1"/>
          <p:nvPr/>
        </p:nvSpPr>
        <p:spPr>
          <a:xfrm>
            <a:off x="2141685" y="1601685"/>
            <a:ext cx="1004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Eye tracking module</a:t>
            </a:r>
            <a:endParaRPr lang="en-US" sz="19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8" name="Graphic 17" descr="Cursor">
            <a:extLst>
              <a:ext uri="{FF2B5EF4-FFF2-40B4-BE49-F238E27FC236}">
                <a16:creationId xmlns:a16="http://schemas.microsoft.com/office/drawing/2014/main" id="{ED975B1B-9091-C93E-8B9E-0C70FFD1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00" y="2971800"/>
            <a:ext cx="914400" cy="9144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7B7AE2-C97D-73FB-3AA9-80A5F6584CBA}"/>
              </a:ext>
            </a:extLst>
          </p:cNvPr>
          <p:cNvCxnSpPr/>
          <p:nvPr/>
        </p:nvCxnSpPr>
        <p:spPr>
          <a:xfrm>
            <a:off x="1494971" y="3439975"/>
            <a:ext cx="344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0D9962-C1FB-8BB2-01CE-70401DB6C163}"/>
              </a:ext>
            </a:extLst>
          </p:cNvPr>
          <p:cNvSpPr txBox="1"/>
          <p:nvPr/>
        </p:nvSpPr>
        <p:spPr>
          <a:xfrm>
            <a:off x="2141685" y="3247614"/>
            <a:ext cx="982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Cursor movement module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6" name="Graphic 25" descr="Voice">
            <a:extLst>
              <a:ext uri="{FF2B5EF4-FFF2-40B4-BE49-F238E27FC236}">
                <a16:creationId xmlns:a16="http://schemas.microsoft.com/office/drawing/2014/main" id="{B7C405E5-13A5-AA11-6754-297B2DD6D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95" y="4614861"/>
            <a:ext cx="882424" cy="8824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54C732-8A7E-58FA-BCB5-E2A0B0A79AB8}"/>
              </a:ext>
            </a:extLst>
          </p:cNvPr>
          <p:cNvCxnSpPr/>
          <p:nvPr/>
        </p:nvCxnSpPr>
        <p:spPr>
          <a:xfrm>
            <a:off x="1494971" y="5056073"/>
            <a:ext cx="344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ABCC3-53A3-7FF2-0AE1-CF7C38CF047A}"/>
              </a:ext>
            </a:extLst>
          </p:cNvPr>
          <p:cNvSpPr txBox="1"/>
          <p:nvPr/>
        </p:nvSpPr>
        <p:spPr>
          <a:xfrm>
            <a:off x="2141685" y="4825240"/>
            <a:ext cx="976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Click detection module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BE8D2-E4F7-4AB3-8202-D33A6211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1973F78A-F483-37EB-AD28-822892AF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6461" y="1521091"/>
            <a:ext cx="1239078" cy="1239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B4738-4546-AFEA-5C72-F92AB45541A3}"/>
              </a:ext>
            </a:extLst>
          </p:cNvPr>
          <p:cNvSpPr txBox="1"/>
          <p:nvPr/>
        </p:nvSpPr>
        <p:spPr>
          <a:xfrm>
            <a:off x="1074885" y="3429000"/>
            <a:ext cx="1004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Eye tracking module: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This module is responsible for capturing the images of the user’s face and eyes using a webcam and detecting the facial landmarks and eye regions using OpenCV and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MediaPipe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libraries. This module also calculates the eye aspect ratio (EAR) to determine if the user is blinking or not.</a:t>
            </a:r>
          </a:p>
        </p:txBody>
      </p:sp>
    </p:spTree>
    <p:extLst>
      <p:ext uri="{BB962C8B-B14F-4D97-AF65-F5344CB8AC3E}">
        <p14:creationId xmlns:p14="http://schemas.microsoft.com/office/powerpoint/2010/main" val="7690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BAF98-9584-FC45-B185-2917C5AF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D6EFF873-50D0-F67A-2B06-0A8B331B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7526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B6348-5DFF-6B23-3126-676697064FF7}"/>
              </a:ext>
            </a:extLst>
          </p:cNvPr>
          <p:cNvSpPr txBox="1"/>
          <p:nvPr/>
        </p:nvSpPr>
        <p:spPr>
          <a:xfrm>
            <a:off x="1010635" y="3267671"/>
            <a:ext cx="101707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Cursor movement module: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This module is responsible for moving the cursor on the screen according to the gaze direction of the user using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PyAutoGUI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library. This module uses the screen coordinates from the gaze estimation module to control the mouse pointer position and speed.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6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E22D-18D2-EDEF-C9FD-4F4AC81E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Graphic 7" descr="Voice">
            <a:extLst>
              <a:ext uri="{FF2B5EF4-FFF2-40B4-BE49-F238E27FC236}">
                <a16:creationId xmlns:a16="http://schemas.microsoft.com/office/drawing/2014/main" id="{998D69C3-890B-1A26-30C3-67C40980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846" y="1619870"/>
            <a:ext cx="1110078" cy="111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D2503-773F-6DF6-70DB-BECC7019D774}"/>
              </a:ext>
            </a:extLst>
          </p:cNvPr>
          <p:cNvSpPr txBox="1"/>
          <p:nvPr/>
        </p:nvSpPr>
        <p:spPr>
          <a:xfrm>
            <a:off x="1125882" y="3329915"/>
            <a:ext cx="99402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Click detection module: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This module is responsible for detecting the click actions of the user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PyAutoGUI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library. This module uses the eye aspect ratio (EAR) from the eye tracking module to determine if the user is performing a single blink, a double blink or a long blink. This module also assigns different click actions to each blink type, such as left click, right click or drag and drop.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3B55C-4BAD-8834-758D-94535304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7" y="1603642"/>
            <a:ext cx="6403387" cy="43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B18-4F44-A715-4A67-4CB4F31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F4C0F-1592-0FD7-DBB6-EC71ECD4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576FC-AEED-6426-6C57-DCBE6AA5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95" y="1361440"/>
            <a:ext cx="5731510" cy="41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397</TotalTime>
  <Words>399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Trade Gothic LT Pro</vt:lpstr>
      <vt:lpstr>Trebuchet MS</vt:lpstr>
      <vt:lpstr>Office Theme</vt:lpstr>
      <vt:lpstr>CURSOR CONTROL USING EYE MOVEMENTS</vt:lpstr>
      <vt:lpstr>ABSTRACT:</vt:lpstr>
      <vt:lpstr>SOFTWARE REQUIREMENTS:</vt:lpstr>
      <vt:lpstr>MODULES:-</vt:lpstr>
      <vt:lpstr>PowerPoint Presentation</vt:lpstr>
      <vt:lpstr>PowerPoint Presentation</vt:lpstr>
      <vt:lpstr>PowerPoint Presentation</vt:lpstr>
      <vt:lpstr>WORKFLOW:-</vt:lpstr>
      <vt:lpstr>USECASE DIAGRAM:</vt:lpstr>
      <vt:lpstr>INPUT:-</vt:lpstr>
      <vt:lpstr>OUTPUT: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 CONTROL USING EYE MOVEMENTS</dc:title>
  <dc:creator>Krishnakumar R</dc:creator>
  <cp:lastModifiedBy>Krishnakumar R</cp:lastModifiedBy>
  <cp:revision>4</cp:revision>
  <dcterms:created xsi:type="dcterms:W3CDTF">2023-09-06T14:18:27Z</dcterms:created>
  <dcterms:modified xsi:type="dcterms:W3CDTF">2023-10-30T04:24:56Z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