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62" d="100"/>
          <a:sy n="62" d="100"/>
        </p:scale>
        <p:origin x="134" y="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295400" y="3810000"/>
            <a:ext cx="9763251" cy="509114"/>
          </a:xfrm>
          <a:prstGeom prst="rect">
            <a:avLst/>
          </a:prstGeom>
        </p:spPr>
        <p:txBody>
          <a:bodyPr vert="horz" wrap="square" lIns="0" tIns="16510" rIns="0" bIns="0" rtlCol="0">
            <a:spAutoFit/>
          </a:bodyPr>
          <a:lstStyle/>
          <a:p>
            <a:pPr marL="3213735">
              <a:lnSpc>
                <a:spcPct val="100000"/>
              </a:lnSpc>
              <a:spcBef>
                <a:spcPts val="130"/>
              </a:spcBef>
            </a:pPr>
            <a:r>
              <a:rPr lang="en-US" b="1" spc="15" dirty="0" smtClean="0"/>
              <a:t>CHANGALI RADHAKRISHNA GOUD</a:t>
            </a:r>
            <a:endParaRPr b="1"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sz="half" idx="2"/>
          </p:nvPr>
        </p:nvPicPr>
        <p:blipFill>
          <a:blip r:embed="rId2"/>
          <a:stretch>
            <a:fillRect/>
          </a:stretch>
        </p:blipFill>
        <p:spPr>
          <a:xfrm>
            <a:off x="304800" y="1524000"/>
            <a:ext cx="3115326" cy="3127519"/>
          </a:xfrm>
          <a:prstGeom prst="rect">
            <a:avLst/>
          </a:prstGeom>
        </p:spPr>
      </p:pic>
      <p:pic>
        <p:nvPicPr>
          <p:cNvPr id="9" name="Content Placeholder 8"/>
          <p:cNvPicPr>
            <a:picLocks noGrp="1" noChangeAspect="1"/>
          </p:cNvPicPr>
          <p:nvPr>
            <p:ph sz="half" idx="3"/>
          </p:nvPr>
        </p:nvPicPr>
        <p:blipFill>
          <a:blip r:embed="rId3"/>
          <a:stretch>
            <a:fillRect/>
          </a:stretch>
        </p:blipFill>
        <p:spPr>
          <a:xfrm>
            <a:off x="4736473" y="1524000"/>
            <a:ext cx="2719052" cy="3121423"/>
          </a:xfrm>
          <a:prstGeom prst="rect">
            <a:avLst/>
          </a:prstGeom>
        </p:spPr>
      </p:pic>
    </p:spTree>
    <p:extLst>
      <p:ext uri="{BB962C8B-B14F-4D97-AF65-F5344CB8AC3E}">
        <p14:creationId xmlns:p14="http://schemas.microsoft.com/office/powerpoint/2010/main" val="3258471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8" name="Content Placeholder 7"/>
          <p:cNvSpPr>
            <a:spLocks noGrp="1"/>
          </p:cNvSpPr>
          <p:nvPr>
            <p:ph sz="half" idx="2"/>
          </p:nvPr>
        </p:nvSpPr>
        <p:spPr>
          <a:xfrm>
            <a:off x="609600" y="1577340"/>
            <a:ext cx="5303520" cy="2492990"/>
          </a:xfrm>
        </p:spPr>
        <p:txBody>
          <a:bodyPr/>
          <a:lstStyle/>
          <a:p>
            <a:r>
              <a:rPr lang="en-US" dirty="0" smtClean="0">
                <a:latin typeface="Berlin Sans FB Demi" panose="020E0802020502020306" pitchFamily="34" charset="0"/>
              </a:rPr>
              <a:t>This out put of  key-log text</a:t>
            </a:r>
          </a:p>
          <a:p>
            <a:endParaRPr lang="en-US" dirty="0">
              <a:latin typeface="Berlin Sans FB Demi" panose="020E0802020502020306" pitchFamily="34" charset="0"/>
            </a:endParaRPr>
          </a:p>
          <a:p>
            <a:endParaRPr lang="en-US" dirty="0" smtClean="0">
              <a:latin typeface="Berlin Sans FB Demi" panose="020E0802020502020306" pitchFamily="34" charset="0"/>
            </a:endParaRPr>
          </a:p>
          <a:p>
            <a:r>
              <a:rPr lang="en-US" dirty="0" smtClean="0">
                <a:latin typeface="Berlin Sans FB Demi" panose="020E0802020502020306" pitchFamily="34" charset="0"/>
              </a:rPr>
              <a:t>'h</a:t>
            </a:r>
            <a:r>
              <a:rPr lang="en-US" dirty="0">
                <a:latin typeface="Berlin Sans FB Demi" panose="020E0802020502020306" pitchFamily="34" charset="0"/>
              </a:rPr>
              <a:t>''e''l''l''o'Key.space't''h''i''s'Key.space'k''r''i''s''j'Key.backspace'h'Key.spaceKey.backspaceKey.backspaceKey.backspaceKey.backspaceKey.backspaceKey.backspaceKey.backspaceKey.backspaceKey.backspaceKey.backspaceKey.backspace'e''v''e''r''y''o''n''e'Key.space't''h''i''s'Key.space'k''r''i''s''h'</a:t>
            </a:r>
          </a:p>
        </p:txBody>
      </p:sp>
      <p:sp>
        <p:nvSpPr>
          <p:cNvPr id="10" name="Content Placeholder 9"/>
          <p:cNvSpPr>
            <a:spLocks noGrp="1"/>
          </p:cNvSpPr>
          <p:nvPr>
            <p:ph sz="half" idx="3"/>
          </p:nvPr>
        </p:nvSpPr>
        <p:spPr>
          <a:xfrm>
            <a:off x="6202298" y="353236"/>
            <a:ext cx="5303520" cy="6647974"/>
          </a:xfrm>
        </p:spPr>
        <p:txBody>
          <a:bodyPr/>
          <a:lstStyle/>
          <a:p>
            <a:r>
              <a:rPr lang="en-US" dirty="0" smtClean="0">
                <a:latin typeface="Berlin Sans FB Demi" panose="020E0802020502020306" pitchFamily="34" charset="0"/>
              </a:rPr>
              <a:t>This out put of  </a:t>
            </a:r>
            <a:r>
              <a:rPr lang="en-US" dirty="0" err="1" smtClean="0">
                <a:latin typeface="Berlin Sans FB Demi" panose="020E0802020502020306" pitchFamily="34" charset="0"/>
              </a:rPr>
              <a:t>key_json</a:t>
            </a:r>
            <a:endParaRPr lang="en-US" dirty="0" smtClean="0">
              <a:latin typeface="Berlin Sans FB Demi" panose="020E0802020502020306" pitchFamily="34" charset="0"/>
            </a:endParaRPr>
          </a:p>
          <a:p>
            <a:endParaRPr lang="en-US" dirty="0">
              <a:latin typeface="Berlin Sans FB Demi" panose="020E0802020502020306" pitchFamily="34" charset="0"/>
            </a:endParaRPr>
          </a:p>
          <a:p>
            <a:r>
              <a:rPr lang="en-US" dirty="0" smtClean="0">
                <a:latin typeface="Berlin Sans FB Demi" panose="020E0802020502020306" pitchFamily="34" charset="0"/>
              </a:rPr>
              <a:t>[{"</a:t>
            </a:r>
            <a:r>
              <a:rPr lang="en-US" dirty="0">
                <a:latin typeface="Berlin Sans FB Demi" panose="020E0802020502020306" pitchFamily="34" charset="0"/>
              </a:rPr>
              <a:t>Pressed": "'h'"}, {"Held": "'h'"}, {"Released": "'h'"}, {"Pressed": "'e'"}, {"Held": "'e'"}, {"Released": "'e'"}, {"Pressed": "'l'"}, {"Held": "'l'"}, {"Released": "'l'"}, {"Pressed": "'l'"}, {"Held": "'l'"}, {"Released": "'l'"}, {"Pressed": "'o'"}, {"Held": "'o'"}, {"Released": "'o'"}, {"Pressed": "</a:t>
            </a:r>
            <a:r>
              <a:rPr lang="en-US" dirty="0" err="1">
                <a:latin typeface="Berlin Sans FB Demi" panose="020E0802020502020306" pitchFamily="34" charset="0"/>
              </a:rPr>
              <a:t>Key.space</a:t>
            </a:r>
            <a:r>
              <a:rPr lang="en-US" dirty="0">
                <a:latin typeface="Berlin Sans FB Demi" panose="020E0802020502020306" pitchFamily="34" charset="0"/>
              </a:rPr>
              <a:t>"}, {"Held": "</a:t>
            </a:r>
            <a:r>
              <a:rPr lang="en-US" dirty="0" err="1">
                <a:latin typeface="Berlin Sans FB Demi" panose="020E0802020502020306" pitchFamily="34" charset="0"/>
              </a:rPr>
              <a:t>Key.space</a:t>
            </a:r>
            <a:r>
              <a:rPr lang="en-US" dirty="0">
                <a:latin typeface="Berlin Sans FB Demi" panose="020E0802020502020306" pitchFamily="34" charset="0"/>
              </a:rPr>
              <a:t>"}, {"Released": "</a:t>
            </a:r>
            <a:r>
              <a:rPr lang="en-US" dirty="0" err="1">
                <a:latin typeface="Berlin Sans FB Demi" panose="020E0802020502020306" pitchFamily="34" charset="0"/>
              </a:rPr>
              <a:t>Key.space</a:t>
            </a:r>
            <a:r>
              <a:rPr lang="en-US" dirty="0">
                <a:latin typeface="Berlin Sans FB Demi" panose="020E0802020502020306" pitchFamily="34" charset="0"/>
              </a:rPr>
              <a:t>"}, {"Pressed": "'e'"}, {"Held": "'e'"}, {"Released": "'e'"}, {"Pressed": "'v'"}, {"Held": "'v'"}, {"Released": "'v'"}, {"Pressed": "'e'"}, {"Held": "'e'"}, {"Released": "'e'"}, {"Pressed": "'r'"}, {"Held": "'r'"}, {"Released": "'r'"}, {"Pressed": "'y'"}, {"Held": "'y'"}, {"Released": "'y'"}, {"Pressed": "'o'"}, {"Held": "'o'"}, {"Released": "'o'"}, {"Pressed": "'n'"}, {"Held": "'n'"}, {"Released": "'n'"}, {"Pressed": "'e'"}, {"Held": "'e'"}, {"Released": "'e'"}, {"Pressed": "</a:t>
            </a:r>
            <a:r>
              <a:rPr lang="en-US" dirty="0" err="1">
                <a:latin typeface="Berlin Sans FB Demi" panose="020E0802020502020306" pitchFamily="34" charset="0"/>
              </a:rPr>
              <a:t>Key.space</a:t>
            </a:r>
            <a:r>
              <a:rPr lang="en-US" dirty="0">
                <a:latin typeface="Berlin Sans FB Demi" panose="020E0802020502020306" pitchFamily="34" charset="0"/>
              </a:rPr>
              <a:t>"}, {"Held": "</a:t>
            </a:r>
            <a:r>
              <a:rPr lang="en-US" dirty="0" err="1">
                <a:latin typeface="Berlin Sans FB Demi" panose="020E0802020502020306" pitchFamily="34" charset="0"/>
              </a:rPr>
              <a:t>Key.space</a:t>
            </a:r>
            <a:r>
              <a:rPr lang="en-US" dirty="0">
                <a:latin typeface="Berlin Sans FB Demi" panose="020E0802020502020306" pitchFamily="34" charset="0"/>
              </a:rPr>
              <a:t>"}, {"Released": "</a:t>
            </a:r>
            <a:r>
              <a:rPr lang="en-US" dirty="0" err="1">
                <a:latin typeface="Berlin Sans FB Demi" panose="020E0802020502020306" pitchFamily="34" charset="0"/>
              </a:rPr>
              <a:t>Key.space</a:t>
            </a:r>
            <a:r>
              <a:rPr lang="en-US" dirty="0">
                <a:latin typeface="Berlin Sans FB Demi" panose="020E0802020502020306" pitchFamily="34" charset="0"/>
              </a:rPr>
              <a:t>"}, {"Pressed": "'t'"}, {"Held": "'t'"}, {"Released": "'t'"}, {"Pressed": "'</a:t>
            </a:r>
            <a:r>
              <a:rPr lang="en-US" dirty="0" err="1">
                <a:latin typeface="Berlin Sans FB Demi" panose="020E0802020502020306" pitchFamily="34" charset="0"/>
              </a:rPr>
              <a:t>i</a:t>
            </a:r>
            <a:r>
              <a:rPr lang="en-US" dirty="0">
                <a:latin typeface="Berlin Sans FB Demi" panose="020E0802020502020306" pitchFamily="34" charset="0"/>
              </a:rPr>
              <a:t>'"}, {"Held": "'</a:t>
            </a:r>
            <a:r>
              <a:rPr lang="en-US" dirty="0" err="1">
                <a:latin typeface="Berlin Sans FB Demi" panose="020E0802020502020306" pitchFamily="34" charset="0"/>
              </a:rPr>
              <a:t>i</a:t>
            </a:r>
            <a:r>
              <a:rPr lang="en-US" dirty="0">
                <a:latin typeface="Berlin Sans FB Demi" panose="020E0802020502020306" pitchFamily="34" charset="0"/>
              </a:rPr>
              <a:t>'"}, {"Released": "'</a:t>
            </a:r>
            <a:r>
              <a:rPr lang="en-US" dirty="0" err="1">
                <a:latin typeface="Berlin Sans FB Demi" panose="020E0802020502020306" pitchFamily="34" charset="0"/>
              </a:rPr>
              <a:t>i</a:t>
            </a:r>
            <a:r>
              <a:rPr lang="en-US" dirty="0">
                <a:latin typeface="Berlin Sans FB Demi" panose="020E0802020502020306" pitchFamily="34" charset="0"/>
              </a:rPr>
              <a:t>'"}, {"Pressed": "'h'"}, {"Held": "'h'"}, {"Released": "'h'"}, {"Pressed": "</a:t>
            </a:r>
            <a:r>
              <a:rPr lang="en-US" dirty="0" err="1">
                <a:latin typeface="Berlin Sans FB Demi" panose="020E0802020502020306" pitchFamily="34" charset="0"/>
              </a:rPr>
              <a:t>Key.backspace</a:t>
            </a:r>
            <a:r>
              <a:rPr lang="en-US" dirty="0">
                <a:latin typeface="Berlin Sans FB Demi" panose="020E0802020502020306" pitchFamily="34" charset="0"/>
              </a:rPr>
              <a:t>"}, {"Held": "</a:t>
            </a:r>
            <a:r>
              <a:rPr lang="en-US" dirty="0" err="1">
                <a:latin typeface="Berlin Sans FB Demi" panose="020E0802020502020306" pitchFamily="34" charset="0"/>
              </a:rPr>
              <a:t>Key.backspace</a:t>
            </a:r>
            <a:r>
              <a:rPr lang="en-US" dirty="0">
                <a:latin typeface="Berlin Sans FB Demi" panose="020E0802020502020306" pitchFamily="34" charset="0"/>
              </a:rPr>
              <a:t>"}, {"Released": "</a:t>
            </a:r>
            <a:r>
              <a:rPr lang="en-US" dirty="0" err="1">
                <a:latin typeface="Berlin Sans FB Demi" panose="020E0802020502020306" pitchFamily="34" charset="0"/>
              </a:rPr>
              <a:t>Key.backspace</a:t>
            </a:r>
            <a:r>
              <a:rPr lang="en-US" dirty="0">
                <a:latin typeface="Berlin Sans FB Demi" panose="020E0802020502020306" pitchFamily="34" charset="0"/>
              </a:rPr>
              <a:t>"}, {"Pressed": </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270088"/>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i="1" dirty="0" smtClean="0"/>
              <a:t>  </a:t>
            </a:r>
          </a:p>
          <a:p>
            <a:endParaRPr lang="en-US" i="1" dirty="0"/>
          </a:p>
          <a:p>
            <a:endParaRPr lang="en-US" i="1" dirty="0" smtClean="0"/>
          </a:p>
          <a:p>
            <a:endParaRPr lang="en-US" i="1" dirty="0"/>
          </a:p>
          <a:p>
            <a:endParaRPr lang="en-US" i="1" dirty="0" smtClean="0"/>
          </a:p>
          <a:p>
            <a:endParaRPr lang="en-US" i="1" dirty="0"/>
          </a:p>
          <a:p>
            <a:endParaRPr lang="en-US" i="1" dirty="0" smtClean="0"/>
          </a:p>
          <a:p>
            <a:endParaRPr lang="en-US" i="1" dirty="0"/>
          </a:p>
          <a:p>
            <a:r>
              <a:rPr lang="en-US" i="1" dirty="0" smtClean="0"/>
              <a:t>                                                                        </a:t>
            </a:r>
          </a:p>
          <a:p>
            <a:r>
              <a:rPr lang="en-US" i="1" dirty="0" smtClean="0"/>
              <a:t>                                                                                           </a:t>
            </a:r>
            <a:endParaRPr lang="en-US" i="1" dirty="0"/>
          </a:p>
          <a:p>
            <a:r>
              <a:rPr lang="en-US" i="1" dirty="0" smtClean="0"/>
              <a:t>                           </a:t>
            </a:r>
            <a:r>
              <a:rPr lang="en-US" sz="4800" i="1" dirty="0" smtClean="0">
                <a:latin typeface="Algerian" panose="04020705040A02060702" pitchFamily="82" charset="0"/>
              </a:rPr>
              <a:t>KEYLOGGERS &amp; security </a:t>
            </a:r>
            <a:endParaRPr sz="4800" i="1" dirty="0">
              <a:latin typeface="Algerian" panose="04020705040A02060702" pitchFamily="82" charset="0"/>
            </a:endParaRPr>
          </a:p>
        </p:txBody>
      </p:sp>
      <p:grpSp>
        <p:nvGrpSpPr>
          <p:cNvPr id="3" name="object 3"/>
          <p:cNvGrpSpPr/>
          <p:nvPr/>
        </p:nvGrpSpPr>
        <p:grpSpPr>
          <a:xfrm>
            <a:off x="7496175" y="-126843"/>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smtClean="0"/>
          </a:p>
          <a:p>
            <a:endParaRPr lang="en-US" dirty="0"/>
          </a:p>
          <a:p>
            <a:endParaRPr lang="en-US" dirty="0" smtClean="0"/>
          </a:p>
          <a:p>
            <a:endParaRPr lang="en-US" dirty="0"/>
          </a:p>
          <a:p>
            <a:r>
              <a:rPr lang="en-US" dirty="0" smtClean="0"/>
              <a:t>                                           </a:t>
            </a:r>
          </a:p>
          <a:p>
            <a:r>
              <a:rPr lang="en-US" dirty="0">
                <a:latin typeface="Arial Rounded MT Bold" panose="020F0704030504030204" pitchFamily="34" charset="0"/>
              </a:rPr>
              <a:t> </a:t>
            </a:r>
            <a:r>
              <a:rPr lang="en-US" dirty="0" smtClean="0">
                <a:latin typeface="Arial Rounded MT Bold" panose="020F0704030504030204" pitchFamily="34" charset="0"/>
              </a:rPr>
              <a:t>                                                   </a:t>
            </a:r>
            <a:r>
              <a:rPr lang="en-US" dirty="0" smtClean="0">
                <a:latin typeface="Arial Rounded MT Bold" panose="020F0704030504030204" pitchFamily="34" charset="0"/>
              </a:rPr>
              <a:t>* Introduction of </a:t>
            </a:r>
            <a:r>
              <a:rPr lang="en-US" dirty="0" err="1" smtClean="0">
                <a:latin typeface="Arial Rounded MT Bold" panose="020F0704030504030204" pitchFamily="34" charset="0"/>
              </a:rPr>
              <a:t>keyloggers</a:t>
            </a:r>
            <a:r>
              <a:rPr lang="en-US" dirty="0" smtClean="0">
                <a:latin typeface="Arial Rounded MT Bold" panose="020F0704030504030204" pitchFamily="34" charset="0"/>
              </a:rPr>
              <a:t> and security </a:t>
            </a:r>
          </a:p>
          <a:p>
            <a:r>
              <a:rPr lang="en-US" dirty="0">
                <a:latin typeface="Arial Rounded MT Bold" panose="020F0704030504030204" pitchFamily="34" charset="0"/>
              </a:rPr>
              <a:t> </a:t>
            </a:r>
            <a:r>
              <a:rPr lang="en-US" dirty="0" smtClean="0">
                <a:latin typeface="Arial Rounded MT Bold" panose="020F0704030504030204" pitchFamily="34" charset="0"/>
              </a:rPr>
              <a:t>                                                       </a:t>
            </a:r>
          </a:p>
          <a:p>
            <a:r>
              <a:rPr lang="en-US" dirty="0">
                <a:latin typeface="Arial Rounded MT Bold" panose="020F0704030504030204" pitchFamily="34" charset="0"/>
              </a:rPr>
              <a:t> </a:t>
            </a:r>
            <a:r>
              <a:rPr lang="en-US" dirty="0" smtClean="0">
                <a:latin typeface="Arial Rounded MT Bold" panose="020F0704030504030204" pitchFamily="34" charset="0"/>
              </a:rPr>
              <a:t>                                                   *Understanding the problem statement</a:t>
            </a:r>
          </a:p>
          <a:p>
            <a:r>
              <a:rPr lang="en-US" dirty="0">
                <a:latin typeface="Arial Rounded MT Bold" panose="020F0704030504030204" pitchFamily="34" charset="0"/>
              </a:rPr>
              <a:t> </a:t>
            </a:r>
            <a:r>
              <a:rPr lang="en-US" dirty="0" smtClean="0">
                <a:latin typeface="Arial Rounded MT Bold" panose="020F0704030504030204" pitchFamily="34" charset="0"/>
              </a:rPr>
              <a:t> </a:t>
            </a:r>
          </a:p>
          <a:p>
            <a:r>
              <a:rPr lang="en-US" dirty="0">
                <a:latin typeface="Arial Rounded MT Bold" panose="020F0704030504030204" pitchFamily="34" charset="0"/>
              </a:rPr>
              <a:t> </a:t>
            </a:r>
            <a:r>
              <a:rPr lang="en-US" dirty="0" smtClean="0">
                <a:latin typeface="Arial Rounded MT Bold" panose="020F0704030504030204" pitchFamily="34" charset="0"/>
              </a:rPr>
              <a:t>                                                   *Overview of the project</a:t>
            </a:r>
          </a:p>
          <a:p>
            <a:r>
              <a:rPr lang="en-US" dirty="0">
                <a:latin typeface="Arial Rounded MT Bold" panose="020F0704030504030204" pitchFamily="34" charset="0"/>
              </a:rPr>
              <a:t> </a:t>
            </a:r>
            <a:endParaRPr lang="en-US" dirty="0" smtClean="0">
              <a:latin typeface="Arial Rounded MT Bold" panose="020F0704030504030204" pitchFamily="34" charset="0"/>
            </a:endParaRPr>
          </a:p>
          <a:p>
            <a:r>
              <a:rPr lang="en-US" dirty="0">
                <a:latin typeface="Arial Rounded MT Bold" panose="020F0704030504030204" pitchFamily="34" charset="0"/>
              </a:rPr>
              <a:t> </a:t>
            </a:r>
            <a:r>
              <a:rPr lang="en-US" dirty="0" smtClean="0">
                <a:latin typeface="Arial Rounded MT Bold" panose="020F0704030504030204" pitchFamily="34" charset="0"/>
              </a:rPr>
              <a:t>                                                   *Identifying the end users</a:t>
            </a:r>
          </a:p>
          <a:p>
            <a:endParaRPr lang="en-US" dirty="0">
              <a:latin typeface="Arial Rounded MT Bold" panose="020F0704030504030204" pitchFamily="34" charset="0"/>
            </a:endParaRPr>
          </a:p>
          <a:p>
            <a:r>
              <a:rPr lang="en-US" dirty="0" smtClean="0">
                <a:latin typeface="Arial Rounded MT Bold" panose="020F0704030504030204" pitchFamily="34" charset="0"/>
              </a:rPr>
              <a:t>                                                    *Introducing yours solution</a:t>
            </a:r>
          </a:p>
          <a:p>
            <a:endParaRPr lang="en-US" dirty="0">
              <a:latin typeface="Arial Rounded MT Bold" panose="020F0704030504030204" pitchFamily="34" charset="0"/>
            </a:endParaRPr>
          </a:p>
          <a:p>
            <a:r>
              <a:rPr lang="en-US" dirty="0" smtClean="0">
                <a:latin typeface="Arial Rounded MT Bold" panose="020F0704030504030204" pitchFamily="34" charset="0"/>
              </a:rPr>
              <a:t>                                                    *Highlighting the </a:t>
            </a:r>
            <a:r>
              <a:rPr lang="en-US" dirty="0" err="1" smtClean="0">
                <a:latin typeface="Arial Rounded MT Bold" panose="020F0704030504030204" pitchFamily="34" charset="0"/>
              </a:rPr>
              <a:t>uniquevalue</a:t>
            </a:r>
            <a:r>
              <a:rPr lang="en-US" dirty="0" smtClean="0">
                <a:latin typeface="Arial Rounded MT Bold" panose="020F0704030504030204" pitchFamily="34" charset="0"/>
              </a:rPr>
              <a:t> </a:t>
            </a:r>
            <a:r>
              <a:rPr lang="en-US" dirty="0" err="1" smtClean="0">
                <a:latin typeface="Arial Rounded MT Bold" panose="020F0704030504030204" pitchFamily="34" charset="0"/>
              </a:rPr>
              <a:t>propostions</a:t>
            </a:r>
            <a:endParaRPr lang="en-US" dirty="0" smtClean="0">
              <a:latin typeface="Arial Rounded MT Bold" panose="020F0704030504030204" pitchFamily="34" charset="0"/>
            </a:endParaRPr>
          </a:p>
          <a:p>
            <a:endParaRPr lang="en-US" dirty="0">
              <a:latin typeface="Arial Rounded MT Bold" panose="020F0704030504030204" pitchFamily="34" charset="0"/>
            </a:endParaRPr>
          </a:p>
          <a:p>
            <a:r>
              <a:rPr lang="en-US" dirty="0" smtClean="0">
                <a:latin typeface="Arial Rounded MT Bold" panose="020F0704030504030204" pitchFamily="34" charset="0"/>
              </a:rPr>
              <a:t>                                                    *Modelling </a:t>
            </a:r>
          </a:p>
          <a:p>
            <a:endParaRPr lang="en-US" dirty="0">
              <a:latin typeface="Arial Rounded MT Bold" panose="020F0704030504030204" pitchFamily="34" charset="0"/>
            </a:endParaRPr>
          </a:p>
          <a:p>
            <a:r>
              <a:rPr lang="en-US" dirty="0" smtClean="0">
                <a:latin typeface="Arial Rounded MT Bold" panose="020F0704030504030204" pitchFamily="34" charset="0"/>
              </a:rPr>
              <a:t>                                                    *Result</a:t>
            </a:r>
            <a:endParaRPr lang="en-US" dirty="0" smtClean="0">
              <a:latin typeface="Arial Rounded MT Bold" panose="020F0704030504030204" pitchFamily="34" charset="0"/>
            </a:endParaRPr>
          </a:p>
          <a:p>
            <a:r>
              <a:rPr lang="en-US" dirty="0" smtClean="0"/>
              <a:t>                                                                    </a:t>
            </a:r>
            <a:endParaRPr lang="en-US" dirty="0"/>
          </a:p>
          <a:p>
            <a:r>
              <a:rPr lang="en-US" dirty="0" smtClean="0"/>
              <a:t>                        </a:t>
            </a:r>
            <a:endParaRPr lang="en-US" sz="4400" dirty="0" smtClean="0">
              <a:latin typeface="Bahnschrift SemiBold Condensed" panose="020B0502040204020203" pitchFamily="34" charset="0"/>
            </a:endParaRPr>
          </a:p>
          <a:p>
            <a:r>
              <a:rPr lang="en-US" sz="4400" dirty="0">
                <a:latin typeface="Bahnschrift SemiBold Condensed" panose="020B0502040204020203" pitchFamily="34" charset="0"/>
              </a:rPr>
              <a:t> </a:t>
            </a:r>
            <a:r>
              <a:rPr lang="en-US" sz="4400" dirty="0" smtClean="0">
                <a:latin typeface="Bahnschrift SemiBold Condensed" panose="020B0502040204020203" pitchFamily="34" charset="0"/>
              </a:rPr>
              <a:t>                 </a:t>
            </a:r>
            <a:endParaRPr sz="4400" dirty="0">
              <a:latin typeface="Berlin Sans FB Demi" panose="020E0802020502020306" pitchFamily="3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19109" y="5213603"/>
            <a:ext cx="4124325" cy="19050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p:cNvSpPr/>
          <p:nvPr/>
        </p:nvSpPr>
        <p:spPr>
          <a:xfrm>
            <a:off x="1746266" y="2706193"/>
            <a:ext cx="6096000" cy="646331"/>
          </a:xfrm>
          <a:prstGeom prst="rect">
            <a:avLst/>
          </a:prstGeom>
        </p:spPr>
        <p:txBody>
          <a:bodyPr>
            <a:spAutoFit/>
          </a:bodyPr>
          <a:lstStyle/>
          <a:p>
            <a:endParaRPr lang="en-US" dirty="0">
              <a:latin typeface="Bahnschrift SemiBold" panose="020B0502040204020203" pitchFamily="34" charset="0"/>
            </a:endParaRPr>
          </a:p>
          <a:p>
            <a:endParaRPr lang="en-US" dirty="0">
              <a:latin typeface="Bahnschrift SemiBold" panose="020B0502040204020203" pitchFamily="34" charset="0"/>
            </a:endParaRPr>
          </a:p>
        </p:txBody>
      </p:sp>
      <p:sp>
        <p:nvSpPr>
          <p:cNvPr id="12" name="Rectangle 11"/>
          <p:cNvSpPr/>
          <p:nvPr/>
        </p:nvSpPr>
        <p:spPr>
          <a:xfrm>
            <a:off x="1981200" y="2057400"/>
            <a:ext cx="6096000" cy="3693319"/>
          </a:xfrm>
          <a:prstGeom prst="rect">
            <a:avLst/>
          </a:prstGeom>
        </p:spPr>
        <p:txBody>
          <a:bodyPr>
            <a:spAutoFit/>
          </a:bodyPr>
          <a:lstStyle/>
          <a:p>
            <a:r>
              <a:rPr lang="en-US" dirty="0"/>
              <a:t>*</a:t>
            </a:r>
            <a:r>
              <a:rPr lang="en-US" dirty="0" err="1" smtClean="0">
                <a:latin typeface="Arial Rounded MT Bold" panose="020F0704030504030204" pitchFamily="34" charset="0"/>
              </a:rPr>
              <a:t>Keyloggers</a:t>
            </a:r>
            <a:r>
              <a:rPr lang="en-US" dirty="0" smtClean="0">
                <a:latin typeface="Arial Rounded MT Bold" panose="020F0704030504030204" pitchFamily="34" charset="0"/>
              </a:rPr>
              <a:t> </a:t>
            </a:r>
            <a:r>
              <a:rPr lang="en-US" dirty="0">
                <a:latin typeface="Arial Rounded MT Bold" panose="020F0704030504030204" pitchFamily="34" charset="0"/>
              </a:rPr>
              <a:t>are software or hardware tools designed to capture and record keystrokes made on a </a:t>
            </a:r>
            <a:r>
              <a:rPr lang="en-US" dirty="0" smtClean="0">
                <a:latin typeface="Arial Rounded MT Bold" panose="020F0704030504030204" pitchFamily="34" charset="0"/>
              </a:rPr>
              <a:t>keyboard</a:t>
            </a:r>
          </a:p>
          <a:p>
            <a:endParaRPr lang="en-US" dirty="0" smtClean="0">
              <a:latin typeface="Arial Rounded MT Bold" panose="020F0704030504030204" pitchFamily="34" charset="0"/>
            </a:endParaRPr>
          </a:p>
          <a:p>
            <a:r>
              <a:rPr lang="en-US" dirty="0" smtClean="0">
                <a:latin typeface="Arial Rounded MT Bold" panose="020F0704030504030204" pitchFamily="34" charset="0"/>
              </a:rPr>
              <a:t>*Brief </a:t>
            </a:r>
            <a:r>
              <a:rPr lang="en-US" dirty="0">
                <a:latin typeface="Arial Rounded MT Bold" panose="020F0704030504030204" pitchFamily="34" charset="0"/>
              </a:rPr>
              <a:t>Description of the Project's Scope and Objectives</a:t>
            </a:r>
          </a:p>
          <a:p>
            <a:endParaRPr lang="en-US" dirty="0" smtClean="0">
              <a:latin typeface="Arial Rounded MT Bold" panose="020F0704030504030204" pitchFamily="34" charset="0"/>
            </a:endParaRPr>
          </a:p>
          <a:p>
            <a:r>
              <a:rPr lang="en-US" dirty="0" smtClean="0">
                <a:latin typeface="Arial Rounded MT Bold" panose="020F0704030504030204" pitchFamily="34" charset="0"/>
              </a:rPr>
              <a:t>*Overview </a:t>
            </a:r>
            <a:r>
              <a:rPr lang="en-US" dirty="0">
                <a:latin typeface="Arial Rounded MT Bold" panose="020F0704030504030204" pitchFamily="34" charset="0"/>
              </a:rPr>
              <a:t>of </a:t>
            </a:r>
            <a:r>
              <a:rPr lang="en-US" dirty="0" err="1">
                <a:latin typeface="Arial Rounded MT Bold" panose="020F0704030504030204" pitchFamily="34" charset="0"/>
              </a:rPr>
              <a:t>Keylogger</a:t>
            </a:r>
            <a:r>
              <a:rPr lang="en-US" dirty="0">
                <a:latin typeface="Arial Rounded MT Bold" panose="020F0704030504030204" pitchFamily="34" charset="0"/>
              </a:rPr>
              <a:t> Detection and Prevention Strategies</a:t>
            </a:r>
          </a:p>
          <a:p>
            <a:endParaRPr lang="en-US" dirty="0" smtClean="0">
              <a:latin typeface="Arial Rounded MT Bold" panose="020F0704030504030204" pitchFamily="34" charset="0"/>
            </a:endParaRPr>
          </a:p>
          <a:p>
            <a:r>
              <a:rPr lang="en-US" dirty="0" smtClean="0">
                <a:latin typeface="Arial Rounded MT Bold" panose="020F0704030504030204" pitchFamily="34" charset="0"/>
              </a:rPr>
              <a:t>*Importance </a:t>
            </a:r>
            <a:r>
              <a:rPr lang="en-US" dirty="0">
                <a:latin typeface="Arial Rounded MT Bold" panose="020F0704030504030204" pitchFamily="34" charset="0"/>
              </a:rPr>
              <a:t>of Developing Effective Solutions in the Cybersecurity Landscape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Rectangle 10"/>
          <p:cNvSpPr/>
          <p:nvPr/>
        </p:nvSpPr>
        <p:spPr>
          <a:xfrm>
            <a:off x="1295400" y="1864445"/>
            <a:ext cx="6096000" cy="3970318"/>
          </a:xfrm>
          <a:prstGeom prst="rect">
            <a:avLst/>
          </a:prstGeom>
        </p:spPr>
        <p:txBody>
          <a:bodyPr>
            <a:spAutoFit/>
          </a:bodyPr>
          <a:lstStyle/>
          <a:p>
            <a:r>
              <a:rPr lang="en-US" dirty="0" err="1" smtClean="0">
                <a:latin typeface="Berlin Sans FB Demi" panose="020E0802020502020306" pitchFamily="34" charset="0"/>
              </a:rPr>
              <a:t>Keylogger</a:t>
            </a:r>
            <a:r>
              <a:rPr lang="en-US" dirty="0" smtClean="0">
                <a:latin typeface="Berlin Sans FB Demi" panose="020E0802020502020306" pitchFamily="34" charset="0"/>
              </a:rPr>
              <a:t> </a:t>
            </a:r>
            <a:r>
              <a:rPr lang="en-US" dirty="0">
                <a:latin typeface="Berlin Sans FB Demi" panose="020E0802020502020306" pitchFamily="34" charset="0"/>
              </a:rPr>
              <a:t>can be implemented in different ways. They may be software-based, where a program is installed on a computer to capture keystrokes, or hardware-based, involving physical devices connected between the keyboard and the computer. Some advanced </a:t>
            </a:r>
            <a:r>
              <a:rPr lang="en-US" dirty="0" err="1" smtClean="0">
                <a:latin typeface="Berlin Sans FB Demi" panose="020E0802020502020306" pitchFamily="34" charset="0"/>
              </a:rPr>
              <a:t>keylogger</a:t>
            </a:r>
            <a:r>
              <a:rPr lang="en-US" dirty="0" smtClean="0">
                <a:latin typeface="Berlin Sans FB Demi" panose="020E0802020502020306" pitchFamily="34" charset="0"/>
              </a:rPr>
              <a:t> </a:t>
            </a:r>
            <a:r>
              <a:rPr lang="en-US" dirty="0">
                <a:latin typeface="Berlin Sans FB Demi" panose="020E0802020502020306" pitchFamily="34" charset="0"/>
              </a:rPr>
              <a:t>can also capture screenshots, log mouse clicks, and monitor other activities.</a:t>
            </a:r>
          </a:p>
          <a:p>
            <a:endParaRPr lang="en-US" dirty="0">
              <a:latin typeface="Berlin Sans FB Demi" panose="020E0802020502020306" pitchFamily="34" charset="0"/>
            </a:endParaRPr>
          </a:p>
          <a:p>
            <a:r>
              <a:rPr lang="en-US" dirty="0">
                <a:latin typeface="Berlin Sans FB Demi" panose="020E0802020502020306" pitchFamily="34" charset="0"/>
              </a:rPr>
              <a:t>It's important to note that the use of </a:t>
            </a:r>
            <a:r>
              <a:rPr lang="en-US" dirty="0" err="1" smtClean="0">
                <a:latin typeface="Berlin Sans FB Demi" panose="020E0802020502020306" pitchFamily="34" charset="0"/>
              </a:rPr>
              <a:t>keylogger</a:t>
            </a:r>
            <a:r>
              <a:rPr lang="en-US" dirty="0" smtClean="0">
                <a:latin typeface="Berlin Sans FB Demi" panose="020E0802020502020306" pitchFamily="34" charset="0"/>
              </a:rPr>
              <a:t> without </a:t>
            </a:r>
            <a:r>
              <a:rPr lang="en-US" dirty="0">
                <a:latin typeface="Berlin Sans FB Demi" panose="020E0802020502020306" pitchFamily="34" charset="0"/>
              </a:rPr>
              <a:t>the consent of the individual being monitored is generally considered unethical and, in many cases, illegal. Privacy laws and regulations vary by jurisdiction, and individuals have the right to know and consent to being monitored.</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3" name="Rectangle 12"/>
          <p:cNvSpPr/>
          <p:nvPr/>
        </p:nvSpPr>
        <p:spPr>
          <a:xfrm>
            <a:off x="2057400" y="2054159"/>
            <a:ext cx="6096000" cy="2862322"/>
          </a:xfrm>
          <a:prstGeom prst="rect">
            <a:avLst/>
          </a:prstGeom>
        </p:spPr>
        <p:txBody>
          <a:bodyPr>
            <a:spAutoFit/>
          </a:bodyPr>
          <a:lstStyle/>
          <a:p>
            <a:r>
              <a:rPr lang="en-US" dirty="0" smtClean="0"/>
              <a:t>*</a:t>
            </a:r>
            <a:r>
              <a:rPr lang="en-US" dirty="0" smtClean="0">
                <a:latin typeface="Arial Rounded MT Bold" panose="020F0704030504030204" pitchFamily="34" charset="0"/>
              </a:rPr>
              <a:t>Identification </a:t>
            </a:r>
            <a:r>
              <a:rPr lang="en-US" dirty="0">
                <a:latin typeface="Arial Rounded MT Bold" panose="020F0704030504030204" pitchFamily="34" charset="0"/>
              </a:rPr>
              <a:t>of Potential End Users: Individuals, Businesses, Organizations</a:t>
            </a:r>
          </a:p>
          <a:p>
            <a:endParaRPr lang="en-US" dirty="0" smtClean="0">
              <a:latin typeface="Arial Rounded MT Bold" panose="020F0704030504030204" pitchFamily="34" charset="0"/>
            </a:endParaRPr>
          </a:p>
          <a:p>
            <a:r>
              <a:rPr lang="en-US" dirty="0" smtClean="0">
                <a:latin typeface="Arial Rounded MT Bold" panose="020F0704030504030204" pitchFamily="34" charset="0"/>
              </a:rPr>
              <a:t>*Understanding </a:t>
            </a:r>
            <a:r>
              <a:rPr lang="en-US" dirty="0">
                <a:latin typeface="Arial Rounded MT Bold" panose="020F0704030504030204" pitchFamily="34" charset="0"/>
              </a:rPr>
              <a:t>Their Needs and Concerns Regarding </a:t>
            </a:r>
            <a:endParaRPr lang="en-US" dirty="0" smtClean="0">
              <a:latin typeface="Arial Rounded MT Bold" panose="020F0704030504030204" pitchFamily="34" charset="0"/>
            </a:endParaRPr>
          </a:p>
          <a:p>
            <a:endParaRPr lang="en-US" dirty="0">
              <a:latin typeface="Arial Rounded MT Bold" panose="020F0704030504030204" pitchFamily="34" charset="0"/>
            </a:endParaRPr>
          </a:p>
          <a:p>
            <a:r>
              <a:rPr lang="en-US" dirty="0" smtClean="0">
                <a:latin typeface="Arial Rounded MT Bold" panose="020F0704030504030204" pitchFamily="34" charset="0"/>
              </a:rPr>
              <a:t>*</a:t>
            </a:r>
            <a:r>
              <a:rPr lang="en-US" dirty="0" err="1" smtClean="0">
                <a:latin typeface="Arial Rounded MT Bold" panose="020F0704030504030204" pitchFamily="34" charset="0"/>
              </a:rPr>
              <a:t>Keylogger</a:t>
            </a:r>
            <a:r>
              <a:rPr lang="en-US" dirty="0" smtClean="0">
                <a:latin typeface="Arial Rounded MT Bold" panose="020F0704030504030204" pitchFamily="34" charset="0"/>
              </a:rPr>
              <a:t> </a:t>
            </a:r>
            <a:r>
              <a:rPr lang="en-US" dirty="0">
                <a:latin typeface="Arial Rounded MT Bold" panose="020F0704030504030204" pitchFamily="34" charset="0"/>
              </a:rPr>
              <a:t>Protection</a:t>
            </a:r>
          </a:p>
          <a:p>
            <a:endParaRPr lang="en-US" dirty="0" smtClean="0">
              <a:latin typeface="Arial Rounded MT Bold" panose="020F0704030504030204" pitchFamily="34" charset="0"/>
            </a:endParaRPr>
          </a:p>
          <a:p>
            <a:r>
              <a:rPr lang="en-US" dirty="0" smtClean="0">
                <a:latin typeface="Arial Rounded MT Bold" panose="020F0704030504030204" pitchFamily="34" charset="0"/>
              </a:rPr>
              <a:t>*Tailoring </a:t>
            </a:r>
            <a:r>
              <a:rPr lang="en-US" dirty="0">
                <a:latin typeface="Arial Rounded MT Bold" panose="020F0704030504030204" pitchFamily="34" charset="0"/>
              </a:rPr>
              <a:t>Solutions to Meet the Requirements of Various User Groups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3124200" y="2057007"/>
            <a:ext cx="6096000" cy="369332"/>
          </a:xfrm>
          <a:prstGeom prst="rect">
            <a:avLst/>
          </a:prstGeom>
        </p:spPr>
        <p:txBody>
          <a:bodyPr>
            <a:spAutoFit/>
          </a:bodyPr>
          <a:lstStyle/>
          <a:p>
            <a:r>
              <a:rPr lang="en-US" dirty="0" smtClean="0">
                <a:latin typeface="Berlin Sans FB Demi" panose="020E0802020502020306" pitchFamily="34" charset="0"/>
              </a:rPr>
              <a:t>       </a:t>
            </a:r>
            <a:endParaRPr lang="en-US" dirty="0" smtClean="0">
              <a:latin typeface="Berlin Sans FB Demi" panose="020E0802020502020306" pitchFamily="34" charset="0"/>
            </a:endParaRPr>
          </a:p>
        </p:txBody>
      </p:sp>
      <p:sp>
        <p:nvSpPr>
          <p:cNvPr id="11" name="Rectangle 10"/>
          <p:cNvSpPr/>
          <p:nvPr/>
        </p:nvSpPr>
        <p:spPr>
          <a:xfrm>
            <a:off x="2971800" y="1587778"/>
            <a:ext cx="6096000" cy="5355312"/>
          </a:xfrm>
          <a:prstGeom prst="rect">
            <a:avLst/>
          </a:prstGeom>
        </p:spPr>
        <p:txBody>
          <a:bodyPr>
            <a:spAutoFit/>
          </a:bodyPr>
          <a:lstStyle/>
          <a:p>
            <a:r>
              <a:rPr lang="en-US" dirty="0" smtClean="0"/>
              <a:t>*</a:t>
            </a:r>
            <a:r>
              <a:rPr lang="en-US" dirty="0" smtClean="0">
                <a:latin typeface="Arial Rounded MT Bold" panose="020F0704030504030204" pitchFamily="34" charset="0"/>
              </a:rPr>
              <a:t>Anti-Key-logger </a:t>
            </a:r>
            <a:r>
              <a:rPr lang="en-US" dirty="0">
                <a:latin typeface="Arial Rounded MT Bold" panose="020F0704030504030204" pitchFamily="34" charset="0"/>
              </a:rPr>
              <a:t>– As the name suggest these are the software which are anti / against key loggers and main task is to detect key-logger from a computer system.</a:t>
            </a:r>
          </a:p>
          <a:p>
            <a:r>
              <a:rPr lang="en-US" dirty="0" smtClean="0">
                <a:latin typeface="Arial Rounded MT Bold" panose="020F0704030504030204" pitchFamily="34" charset="0"/>
              </a:rPr>
              <a:t>*Anti-Virus </a:t>
            </a:r>
            <a:r>
              <a:rPr lang="en-US" dirty="0">
                <a:latin typeface="Arial Rounded MT Bold" panose="020F0704030504030204" pitchFamily="34" charset="0"/>
              </a:rPr>
              <a:t>– Many anti-virus software also detect key loggers and delete them from the computer system. These are software anti-software so these can not get rid from the hardware key-loggers.</a:t>
            </a:r>
          </a:p>
          <a:p>
            <a:r>
              <a:rPr lang="en-US" dirty="0" smtClean="0">
                <a:latin typeface="Arial Rounded MT Bold" panose="020F0704030504030204" pitchFamily="34" charset="0"/>
              </a:rPr>
              <a:t>*Automatic </a:t>
            </a:r>
            <a:r>
              <a:rPr lang="en-US" dirty="0">
                <a:latin typeface="Arial Rounded MT Bold" panose="020F0704030504030204" pitchFamily="34" charset="0"/>
              </a:rPr>
              <a:t>form filler – This technique can be used by the user to not fill forms on regular bases instead use automatic form filler which will give a shield against key-loggers as keys will not be pressed .</a:t>
            </a:r>
          </a:p>
          <a:p>
            <a:r>
              <a:rPr lang="en-US" dirty="0" smtClean="0">
                <a:latin typeface="Arial Rounded MT Bold" panose="020F0704030504030204" pitchFamily="34" charset="0"/>
              </a:rPr>
              <a:t>*One-Time-Passwords </a:t>
            </a:r>
            <a:r>
              <a:rPr lang="en-US" dirty="0">
                <a:latin typeface="Arial Rounded MT Bold" panose="020F0704030504030204" pitchFamily="34" charset="0"/>
              </a:rPr>
              <a:t>– Using OTP’s as password may be safe as every time we login we have to use a new password.</a:t>
            </a:r>
          </a:p>
          <a:p>
            <a:r>
              <a:rPr lang="en-US" dirty="0">
                <a:latin typeface="Arial Rounded MT Bold" panose="020F0704030504030204" pitchFamily="34" charset="0"/>
              </a:rPr>
              <a:t>Patterns or mouse-recognition – On android devices used pattern as a password of applications and on PC use mouse recognition, mouse program uses mouse gestures instead of stylus.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62372" y="3505200"/>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pic>
        <p:nvPicPr>
          <p:cNvPr id="13" name="Picture 12"/>
          <p:cNvPicPr>
            <a:picLocks noChangeAspect="1"/>
          </p:cNvPicPr>
          <p:nvPr/>
        </p:nvPicPr>
        <p:blipFill>
          <a:blip r:embed="rId3"/>
          <a:stretch>
            <a:fillRect/>
          </a:stretch>
        </p:blipFill>
        <p:spPr>
          <a:xfrm>
            <a:off x="1066800" y="2308175"/>
            <a:ext cx="7919390" cy="3511600"/>
          </a:xfrm>
          <a:prstGeom prst="rect">
            <a:avLst/>
          </a:prstGeom>
        </p:spPr>
      </p:pic>
      <p:sp>
        <p:nvSpPr>
          <p:cNvPr id="14" name="TextBox 11">
            <a:extLst>
              <a:ext uri="{FF2B5EF4-FFF2-40B4-BE49-F238E27FC236}">
                <a16:creationId xmlns="" xmlns:a16="http://schemas.microsoft.com/office/drawing/2014/main" xmlns:lc="http://schemas.openxmlformats.org/drawingml/2006/lockedCanvas" id="{46DF66DD-F1D2-75A1-E703-17C97F663D1A}"/>
              </a:ext>
            </a:extLst>
          </p:cNvPr>
          <p:cNvSpPr txBox="1"/>
          <p:nvPr/>
        </p:nvSpPr>
        <p:spPr>
          <a:xfrm>
            <a:off x="1530622" y="1695450"/>
            <a:ext cx="7829550" cy="31393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b="1" dirty="0" smtClean="0">
                <a:latin typeface="Times New Roman" panose="02020603050405020304" pitchFamily="18" charset="0"/>
                <a:cs typeface="Times New Roman" panose="02020603050405020304" pitchFamily="18" charset="0"/>
              </a:rPr>
              <a:t>*Revolutionary </a:t>
            </a:r>
            <a:r>
              <a:rPr lang="en-US" b="1" dirty="0">
                <a:latin typeface="Times New Roman" panose="02020603050405020304" pitchFamily="18" charset="0"/>
                <a:cs typeface="Times New Roman" panose="02020603050405020304" pitchFamily="18" charset="0"/>
              </a:rPr>
              <a:t>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r>
              <a:rPr lang="en-US" dirty="0">
                <a:latin typeface="Times New Roman" panose="02020603050405020304" pitchFamily="18" charset="0"/>
                <a:cs typeface="Times New Roman" panose="02020603050405020304" pitchFamily="18" charset="0"/>
              </a:rPr>
              <a:t>*</a:t>
            </a:r>
            <a:r>
              <a:rPr lang="en-US" b="1" dirty="0" smtClean="0">
                <a:latin typeface="Times New Roman" panose="02020603050405020304" pitchFamily="18" charset="0"/>
                <a:cs typeface="Times New Roman" panose="02020603050405020304" pitchFamily="18" charset="0"/>
              </a:rPr>
              <a:t>Predictive </a:t>
            </a:r>
            <a:r>
              <a:rPr lang="en-US" b="1" dirty="0">
                <a:latin typeface="Times New Roman" panose="02020603050405020304" pitchFamily="18" charset="0"/>
                <a:cs typeface="Times New Roman" panose="02020603050405020304" pitchFamily="18" charset="0"/>
              </a:rPr>
              <a:t>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Rectangle 9"/>
          <p:cNvSpPr/>
          <p:nvPr/>
        </p:nvSpPr>
        <p:spPr>
          <a:xfrm>
            <a:off x="503555" y="2689881"/>
            <a:ext cx="5059045" cy="369332"/>
          </a:xfrm>
          <a:prstGeom prst="rect">
            <a:avLst/>
          </a:prstGeom>
        </p:spPr>
        <p:txBody>
          <a:bodyPr wrap="square">
            <a:spAutoFit/>
          </a:bodyPr>
          <a:lstStyle/>
          <a:p>
            <a:endParaRPr lang="en-US" dirty="0">
              <a:latin typeface="Berlin Sans FB Demi" panose="020E0802020502020306" pitchFamily="34" charset="0"/>
            </a:endParaRPr>
          </a:p>
        </p:txBody>
      </p:sp>
      <p:sp>
        <p:nvSpPr>
          <p:cNvPr id="19" name="Rectangle 18"/>
          <p:cNvSpPr/>
          <p:nvPr/>
        </p:nvSpPr>
        <p:spPr>
          <a:xfrm>
            <a:off x="1722560" y="1986724"/>
            <a:ext cx="6096000" cy="3970318"/>
          </a:xfrm>
          <a:prstGeom prst="rect">
            <a:avLst/>
          </a:prstGeom>
        </p:spPr>
        <p:txBody>
          <a:bodyPr>
            <a:spAutoFit/>
          </a:bodyPr>
          <a:lstStyle/>
          <a:p>
            <a:r>
              <a:rPr lang="en-US" dirty="0" smtClean="0">
                <a:latin typeface="Arial Rounded MT Bold" panose="020F0704030504030204" pitchFamily="34" charset="0"/>
              </a:rPr>
              <a:t>*Behavioral </a:t>
            </a:r>
            <a:r>
              <a:rPr lang="en-US" dirty="0">
                <a:latin typeface="Arial Rounded MT Bold" panose="020F0704030504030204" pitchFamily="34" charset="0"/>
              </a:rPr>
              <a:t>Modeling:</a:t>
            </a:r>
          </a:p>
          <a:p>
            <a:r>
              <a:rPr lang="en-US" dirty="0">
                <a:latin typeface="Arial Rounded MT Bold" panose="020F0704030504030204" pitchFamily="34" charset="0"/>
              </a:rPr>
              <a:t>Action Sequences: Logging sequences of user actions to detect anomalies.</a:t>
            </a:r>
          </a:p>
          <a:p>
            <a:r>
              <a:rPr lang="en-US" dirty="0" smtClean="0">
                <a:latin typeface="Arial Rounded MT Bold" panose="020F0704030504030204" pitchFamily="34" charset="0"/>
              </a:rPr>
              <a:t>*Heuristic </a:t>
            </a:r>
            <a:r>
              <a:rPr lang="en-US" dirty="0">
                <a:latin typeface="Arial Rounded MT Bold" panose="020F0704030504030204" pitchFamily="34" charset="0"/>
              </a:rPr>
              <a:t>Analysis: Using rules to identify suspicious behavior.</a:t>
            </a:r>
          </a:p>
          <a:p>
            <a:r>
              <a:rPr lang="en-US" dirty="0">
                <a:latin typeface="Arial Rounded MT Bold" panose="020F0704030504030204" pitchFamily="34" charset="0"/>
              </a:rPr>
              <a:t>Statistical Modeling:</a:t>
            </a:r>
          </a:p>
          <a:p>
            <a:r>
              <a:rPr lang="en-US" dirty="0" smtClean="0">
                <a:latin typeface="Arial Rounded MT Bold" panose="020F0704030504030204" pitchFamily="34" charset="0"/>
              </a:rPr>
              <a:t>*Anomaly </a:t>
            </a:r>
            <a:r>
              <a:rPr lang="en-US" dirty="0">
                <a:latin typeface="Arial Rounded MT Bold" panose="020F0704030504030204" pitchFamily="34" charset="0"/>
              </a:rPr>
              <a:t>Detection: Identifying deviations from normal behavior.</a:t>
            </a:r>
          </a:p>
          <a:p>
            <a:r>
              <a:rPr lang="en-US" dirty="0" smtClean="0">
                <a:latin typeface="Arial Rounded MT Bold" panose="020F0704030504030204" pitchFamily="34" charset="0"/>
              </a:rPr>
              <a:t>*Machine </a:t>
            </a:r>
            <a:r>
              <a:rPr lang="en-US" dirty="0">
                <a:latin typeface="Arial Rounded MT Bold" panose="020F0704030504030204" pitchFamily="34" charset="0"/>
              </a:rPr>
              <a:t>Learning: Training models to detect </a:t>
            </a:r>
            <a:r>
              <a:rPr lang="en-US" dirty="0" err="1">
                <a:latin typeface="Arial Rounded MT Bold" panose="020F0704030504030204" pitchFamily="34" charset="0"/>
              </a:rPr>
              <a:t>keylogger</a:t>
            </a:r>
            <a:r>
              <a:rPr lang="en-US" dirty="0">
                <a:latin typeface="Arial Rounded MT Bold" panose="020F0704030504030204" pitchFamily="34" charset="0"/>
              </a:rPr>
              <a:t> patterns.</a:t>
            </a:r>
          </a:p>
          <a:p>
            <a:r>
              <a:rPr lang="en-US" dirty="0" smtClean="0">
                <a:latin typeface="Arial Rounded MT Bold" panose="020F0704030504030204" pitchFamily="34" charset="0"/>
              </a:rPr>
              <a:t>*Pattern </a:t>
            </a:r>
            <a:r>
              <a:rPr lang="en-US" dirty="0">
                <a:latin typeface="Arial Rounded MT Bold" panose="020F0704030504030204" pitchFamily="34" charset="0"/>
              </a:rPr>
              <a:t>Recognition: Identifying known </a:t>
            </a:r>
            <a:r>
              <a:rPr lang="en-US" dirty="0" err="1">
                <a:latin typeface="Arial Rounded MT Bold" panose="020F0704030504030204" pitchFamily="34" charset="0"/>
              </a:rPr>
              <a:t>keylogger</a:t>
            </a:r>
            <a:r>
              <a:rPr lang="en-US" dirty="0">
                <a:latin typeface="Arial Rounded MT Bold" panose="020F0704030504030204" pitchFamily="34" charset="0"/>
              </a:rPr>
              <a:t> signatures.</a:t>
            </a:r>
          </a:p>
          <a:p>
            <a:r>
              <a:rPr lang="en-US" dirty="0">
                <a:latin typeface="Arial Rounded MT Bold" panose="020F0704030504030204" pitchFamily="34" charset="0"/>
              </a:rPr>
              <a:t>Database Comparison: Checking against databases of known threats.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156</TotalTime>
  <Words>901</Words>
  <Application>Microsoft Office PowerPoint</Application>
  <PresentationFormat>Widescreen</PresentationFormat>
  <Paragraphs>106</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Algerian</vt:lpstr>
      <vt:lpstr>Arial Rounded MT Bold</vt:lpstr>
      <vt:lpstr>Bahnschrift SemiBold</vt:lpstr>
      <vt:lpstr>Bahnschrift SemiBold Condensed</vt:lpstr>
      <vt:lpstr>Berlin Sans FB Demi</vt:lpstr>
      <vt:lpstr>Calibri</vt:lpstr>
      <vt:lpstr>Times New Roman</vt:lpstr>
      <vt:lpstr>Trebuchet MS</vt:lpstr>
      <vt:lpstr>Office Theme</vt:lpstr>
      <vt:lpstr>CHANGALI RADHAKRISHNA GOUD</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PowerPoint Presentation</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CHANGALI RADHAKRISHNA GOUD</dc:title>
  <dc:creator>ADMIN</dc:creator>
  <cp:lastModifiedBy>ADMIN</cp:lastModifiedBy>
  <cp:revision>17</cp:revision>
  <dcterms:created xsi:type="dcterms:W3CDTF">2024-06-03T05:48:59Z</dcterms:created>
  <dcterms:modified xsi:type="dcterms:W3CDTF">2024-06-13T06:19:53Z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