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Gotham" charset="1" panose="00000000000000000000"/>
      <p:regular r:id="rId17"/>
    </p:embeddedFont>
    <p:embeddedFont>
      <p:font typeface="Gotham Light" charset="1" panose="00000000000000000000"/>
      <p:regular r:id="rId18"/>
    </p:embeddedFont>
    <p:embeddedFont>
      <p:font typeface="Gotham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http://34.131.175.227" TargetMode="External" Type="http://schemas.openxmlformats.org/officeDocument/2006/relationships/hyperlink"/><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6608085" y="838369"/>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F7C03"/>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5576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C03"/>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2774052" y="5379918"/>
            <a:ext cx="12763085" cy="1090079"/>
            <a:chOff x="0" y="0"/>
            <a:chExt cx="3361471" cy="287099"/>
          </a:xfrm>
        </p:grpSpPr>
        <p:sp>
          <p:nvSpPr>
            <p:cNvPr name="Freeform 14" id="14"/>
            <p:cNvSpPr/>
            <p:nvPr/>
          </p:nvSpPr>
          <p:spPr>
            <a:xfrm flipH="false" flipV="false" rot="0">
              <a:off x="0" y="0"/>
              <a:ext cx="3361471" cy="287099"/>
            </a:xfrm>
            <a:custGeom>
              <a:avLst/>
              <a:gdLst/>
              <a:ahLst/>
              <a:cxnLst/>
              <a:rect r="r" b="b" t="t" l="l"/>
              <a:pathLst>
                <a:path h="287099" w="3361471">
                  <a:moveTo>
                    <a:pt x="0" y="0"/>
                  </a:moveTo>
                  <a:lnTo>
                    <a:pt x="3361471" y="0"/>
                  </a:lnTo>
                  <a:lnTo>
                    <a:pt x="3361471" y="287099"/>
                  </a:lnTo>
                  <a:lnTo>
                    <a:pt x="0" y="287099"/>
                  </a:lnTo>
                  <a:close/>
                </a:path>
              </a:pathLst>
            </a:custGeom>
            <a:solidFill>
              <a:srgbClr val="FFFEFE"/>
            </a:solidFill>
          </p:spPr>
        </p:sp>
        <p:sp>
          <p:nvSpPr>
            <p:cNvPr name="TextBox 15" id="15"/>
            <p:cNvSpPr txBox="true"/>
            <p:nvPr/>
          </p:nvSpPr>
          <p:spPr>
            <a:xfrm>
              <a:off x="0" y="-28575"/>
              <a:ext cx="3361471" cy="315674"/>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130398" y="5389443"/>
            <a:ext cx="18027203" cy="946138"/>
          </a:xfrm>
          <a:prstGeom prst="rect">
            <a:avLst/>
          </a:prstGeom>
        </p:spPr>
        <p:txBody>
          <a:bodyPr anchor="t" rtlCol="false" tIns="0" lIns="0" bIns="0" rIns="0">
            <a:spAutoFit/>
          </a:bodyPr>
          <a:lstStyle/>
          <a:p>
            <a:pPr algn="ctr">
              <a:lnSpc>
                <a:spcPts val="7702"/>
              </a:lnSpc>
              <a:spcBef>
                <a:spcPct val="0"/>
              </a:spcBef>
            </a:pPr>
            <a:r>
              <a:rPr lang="en-US" sz="5501" spc="308">
                <a:solidFill>
                  <a:srgbClr val="191919"/>
                </a:solidFill>
                <a:latin typeface="Gotham"/>
                <a:ea typeface="Gotham"/>
                <a:cs typeface="Gotham"/>
                <a:sym typeface="Gotham"/>
              </a:rPr>
              <a:t>Hand-drawn Sketch Recognition</a:t>
            </a:r>
          </a:p>
        </p:txBody>
      </p:sp>
      <p:grpSp>
        <p:nvGrpSpPr>
          <p:cNvPr name="Group 17" id="17"/>
          <p:cNvGrpSpPr/>
          <p:nvPr/>
        </p:nvGrpSpPr>
        <p:grpSpPr>
          <a:xfrm rot="0">
            <a:off x="-9965724" y="-1383136"/>
            <a:ext cx="10994424" cy="1099442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5958114" y="3361352"/>
            <a:ext cx="6371773" cy="2018566"/>
          </a:xfrm>
          <a:custGeom>
            <a:avLst/>
            <a:gdLst/>
            <a:ahLst/>
            <a:cxnLst/>
            <a:rect r="r" b="b" t="t" l="l"/>
            <a:pathLst>
              <a:path h="2018566" w="6371773">
                <a:moveTo>
                  <a:pt x="0" y="0"/>
                </a:moveTo>
                <a:lnTo>
                  <a:pt x="6371772" y="0"/>
                </a:lnTo>
                <a:lnTo>
                  <a:pt x="6371772" y="2018566"/>
                </a:lnTo>
                <a:lnTo>
                  <a:pt x="0" y="2018566"/>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6653894"/>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8</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6" id="26"/>
          <p:cNvGrpSpPr/>
          <p:nvPr/>
        </p:nvGrpSpPr>
        <p:grpSpPr>
          <a:xfrm rot="0">
            <a:off x="977741" y="5986264"/>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9" id="29"/>
          <p:cNvGrpSpPr/>
          <p:nvPr/>
        </p:nvGrpSpPr>
        <p:grpSpPr>
          <a:xfrm rot="0">
            <a:off x="977741"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Freeform 32" id="3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17170670" y="-178579"/>
            <a:ext cx="10994424" cy="109944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10296190" y="3191917"/>
            <a:ext cx="6490170" cy="5225851"/>
          </a:xfrm>
          <a:custGeom>
            <a:avLst/>
            <a:gdLst/>
            <a:ahLst/>
            <a:cxnLst/>
            <a:rect r="r" b="b" t="t" l="l"/>
            <a:pathLst>
              <a:path h="5225851" w="6490170">
                <a:moveTo>
                  <a:pt x="0" y="0"/>
                </a:moveTo>
                <a:lnTo>
                  <a:pt x="6490170" y="0"/>
                </a:lnTo>
                <a:lnTo>
                  <a:pt x="6490170" y="5225851"/>
                </a:lnTo>
                <a:lnTo>
                  <a:pt x="0" y="5225851"/>
                </a:lnTo>
                <a:lnTo>
                  <a:pt x="0" y="0"/>
                </a:lnTo>
                <a:close/>
              </a:path>
            </a:pathLst>
          </a:custGeom>
          <a:blipFill>
            <a:blip r:embed="rId4"/>
            <a:stretch>
              <a:fillRect l="0" t="0" r="0" b="0"/>
            </a:stretch>
          </a:blipFill>
        </p:spPr>
      </p:sp>
      <p:sp>
        <p:nvSpPr>
          <p:cNvPr name="TextBox 37" id="37"/>
          <p:cNvSpPr txBox="true"/>
          <p:nvPr/>
        </p:nvSpPr>
        <p:spPr>
          <a:xfrm rot="0">
            <a:off x="2653830" y="610075"/>
            <a:ext cx="20271178" cy="873124"/>
          </a:xfrm>
          <a:prstGeom prst="rect">
            <a:avLst/>
          </a:prstGeom>
        </p:spPr>
        <p:txBody>
          <a:bodyPr anchor="t" rtlCol="false" tIns="0" lIns="0" bIns="0" rIns="0">
            <a:spAutoFit/>
          </a:bodyPr>
          <a:lstStyle/>
          <a:p>
            <a:pPr algn="l">
              <a:lnSpc>
                <a:spcPts val="7000"/>
              </a:lnSpc>
            </a:pPr>
            <a:r>
              <a:rPr lang="en-US" sz="5000" b="true">
                <a:solidFill>
                  <a:srgbClr val="191919"/>
                </a:solidFill>
                <a:latin typeface="Gotham Bold"/>
                <a:ea typeface="Gotham Bold"/>
                <a:cs typeface="Gotham Bold"/>
                <a:sym typeface="Gotham Bold"/>
              </a:rPr>
              <a:t>Real-time Application &amp; Future Scope</a:t>
            </a:r>
          </a:p>
        </p:txBody>
      </p:sp>
      <p:sp>
        <p:nvSpPr>
          <p:cNvPr name="TextBox 38" id="38"/>
          <p:cNvSpPr txBox="true"/>
          <p:nvPr/>
        </p:nvSpPr>
        <p:spPr>
          <a:xfrm rot="0">
            <a:off x="2738898" y="1563257"/>
            <a:ext cx="15549102" cy="39050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Deploying CNN-based sketch recognition in a live system</a:t>
            </a:r>
          </a:p>
        </p:txBody>
      </p:sp>
      <p:grpSp>
        <p:nvGrpSpPr>
          <p:cNvPr name="Group 39" id="39"/>
          <p:cNvGrpSpPr/>
          <p:nvPr/>
        </p:nvGrpSpPr>
        <p:grpSpPr>
          <a:xfrm rot="0">
            <a:off x="2653830" y="3191917"/>
            <a:ext cx="7677257" cy="2391550"/>
            <a:chOff x="0" y="0"/>
            <a:chExt cx="10236342" cy="3188733"/>
          </a:xfrm>
        </p:grpSpPr>
        <p:sp>
          <p:nvSpPr>
            <p:cNvPr name="TextBox 40" id="40"/>
            <p:cNvSpPr txBox="true"/>
            <p:nvPr/>
          </p:nvSpPr>
          <p:spPr>
            <a:xfrm rot="0">
              <a:off x="0" y="-38100"/>
              <a:ext cx="10236342"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Real-time Application (Version 2.4)</a:t>
              </a:r>
            </a:p>
          </p:txBody>
        </p:sp>
        <p:sp>
          <p:nvSpPr>
            <p:cNvPr name="TextBox 41" id="41"/>
            <p:cNvSpPr txBox="true"/>
            <p:nvPr/>
          </p:nvSpPr>
          <p:spPr>
            <a:xfrm rot="0">
              <a:off x="0" y="711598"/>
              <a:ext cx="9675747" cy="24771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Users draw sketches on a canvas interface</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 f</a:t>
              </a:r>
              <a:r>
                <a:rPr lang="en-US" sz="1599" spc="39">
                  <a:solidFill>
                    <a:srgbClr val="191919"/>
                  </a:solidFill>
                  <a:latin typeface="Gotham"/>
                  <a:ea typeface="Gotham"/>
                  <a:cs typeface="Gotham"/>
                  <a:sym typeface="Gotham"/>
                </a:rPr>
                <a:t>eature extraction pipeline</a:t>
              </a:r>
              <a:r>
                <a:rPr lang="en-US" sz="1599" spc="39">
                  <a:solidFill>
                    <a:srgbClr val="191919"/>
                  </a:solidFill>
                  <a:latin typeface="Gotham"/>
                  <a:ea typeface="Gotham"/>
                  <a:cs typeface="Gotham"/>
                  <a:sym typeface="Gotham"/>
                </a:rPr>
                <a:t> processes</a:t>
              </a:r>
              <a:r>
                <a:rPr lang="en-US" sz="1599" spc="39">
                  <a:solidFill>
                    <a:srgbClr val="191919"/>
                  </a:solidFill>
                  <a:latin typeface="Gotham"/>
                  <a:ea typeface="Gotham"/>
                  <a:cs typeface="Gotham"/>
                  <a:sym typeface="Gotham"/>
                </a:rPr>
                <a:t> the sketch</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An optimized CNN model predicts the class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Results are displayed instantly</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Int</a:t>
              </a:r>
              <a:r>
                <a:rPr lang="en-US" sz="1599" spc="39">
                  <a:solidFill>
                    <a:srgbClr val="191919"/>
                  </a:solidFill>
                  <a:latin typeface="Gotham"/>
                  <a:ea typeface="Gotham"/>
                  <a:cs typeface="Gotham"/>
                  <a:sym typeface="Gotham"/>
                </a:rPr>
                <a:t>egr</a:t>
              </a:r>
              <a:r>
                <a:rPr lang="en-US" sz="1599" spc="39">
                  <a:solidFill>
                    <a:srgbClr val="191919"/>
                  </a:solidFill>
                  <a:latin typeface="Gotham"/>
                  <a:ea typeface="Gotham"/>
                  <a:cs typeface="Gotham"/>
                  <a:sym typeface="Gotham"/>
                </a:rPr>
                <a:t>a</a:t>
              </a:r>
              <a:r>
                <a:rPr lang="en-US" sz="1599" spc="39">
                  <a:solidFill>
                    <a:srgbClr val="191919"/>
                  </a:solidFill>
                  <a:latin typeface="Gotham"/>
                  <a:ea typeface="Gotham"/>
                  <a:cs typeface="Gotham"/>
                  <a:sym typeface="Gotham"/>
                </a:rPr>
                <a:t>ted with Google Cloud for seamless storage and deployment</a:t>
              </a:r>
            </a:p>
            <a:p>
              <a:pPr algn="l" marL="0" indent="0" lvl="0">
                <a:lnSpc>
                  <a:spcPts val="2159"/>
                </a:lnSpc>
                <a:spcBef>
                  <a:spcPct val="0"/>
                </a:spcBef>
              </a:pPr>
            </a:p>
          </p:txBody>
        </p:sp>
      </p:grpSp>
      <p:grpSp>
        <p:nvGrpSpPr>
          <p:cNvPr name="Group 42" id="42"/>
          <p:cNvGrpSpPr/>
          <p:nvPr/>
        </p:nvGrpSpPr>
        <p:grpSpPr>
          <a:xfrm rot="0">
            <a:off x="2738898" y="6292918"/>
            <a:ext cx="7677257" cy="2124850"/>
            <a:chOff x="0" y="0"/>
            <a:chExt cx="10236342" cy="2833133"/>
          </a:xfrm>
        </p:grpSpPr>
        <p:sp>
          <p:nvSpPr>
            <p:cNvPr name="TextBox 43" id="43"/>
            <p:cNvSpPr txBox="true"/>
            <p:nvPr/>
          </p:nvSpPr>
          <p:spPr>
            <a:xfrm rot="0">
              <a:off x="0" y="-38100"/>
              <a:ext cx="10236342"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Future Improvements</a:t>
              </a:r>
            </a:p>
          </p:txBody>
        </p:sp>
        <p:sp>
          <p:nvSpPr>
            <p:cNvPr name="TextBox 44" id="44"/>
            <p:cNvSpPr txBox="true"/>
            <p:nvPr/>
          </p:nvSpPr>
          <p:spPr>
            <a:xfrm rot="0">
              <a:off x="0" y="711598"/>
              <a:ext cx="9675747" cy="21215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Hybrid models: Combine CNN features with traditional classifiers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Advanced</a:t>
              </a:r>
              <a:r>
                <a:rPr lang="en-US" sz="1599" spc="39">
                  <a:solidFill>
                    <a:srgbClr val="191919"/>
                  </a:solidFill>
                  <a:latin typeface="Gotham"/>
                  <a:ea typeface="Gotham"/>
                  <a:cs typeface="Gotham"/>
                  <a:sym typeface="Gotham"/>
                </a:rPr>
                <a:t> d</a:t>
              </a:r>
              <a:r>
                <a:rPr lang="en-US" sz="1599" spc="39">
                  <a:solidFill>
                    <a:srgbClr val="191919"/>
                  </a:solidFill>
                  <a:latin typeface="Gotham"/>
                  <a:ea typeface="Gotham"/>
                  <a:cs typeface="Gotham"/>
                  <a:sym typeface="Gotham"/>
                </a:rPr>
                <a:t>ata augmentation: Improve gene</a:t>
              </a:r>
              <a:r>
                <a:rPr lang="en-US" sz="1599" spc="39">
                  <a:solidFill>
                    <a:srgbClr val="191919"/>
                  </a:solidFill>
                  <a:latin typeface="Gotham"/>
                  <a:ea typeface="Gotham"/>
                  <a:cs typeface="Gotham"/>
                  <a:sym typeface="Gotham"/>
                </a:rPr>
                <a:t>ralization</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Incremen</a:t>
              </a:r>
              <a:r>
                <a:rPr lang="en-US" sz="1599" spc="39">
                  <a:solidFill>
                    <a:srgbClr val="191919"/>
                  </a:solidFill>
                  <a:latin typeface="Gotham"/>
                  <a:ea typeface="Gotham"/>
                  <a:cs typeface="Gotham"/>
                  <a:sym typeface="Gotham"/>
                </a:rPr>
                <a:t>tal learning: Add new classes dynamically</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Dy</a:t>
              </a:r>
              <a:r>
                <a:rPr lang="en-US" sz="1599" spc="39">
                  <a:solidFill>
                    <a:srgbClr val="191919"/>
                  </a:solidFill>
                  <a:latin typeface="Gotham"/>
                  <a:ea typeface="Gotham"/>
                  <a:cs typeface="Gotham"/>
                  <a:sym typeface="Gotham"/>
                </a:rPr>
                <a:t>namic datas</a:t>
              </a:r>
              <a:r>
                <a:rPr lang="en-US" sz="1599" spc="39">
                  <a:solidFill>
                    <a:srgbClr val="191919"/>
                  </a:solidFill>
                  <a:latin typeface="Gotham"/>
                  <a:ea typeface="Gotham"/>
                  <a:cs typeface="Gotham"/>
                  <a:sym typeface="Gotham"/>
                </a:rPr>
                <a:t>et: Adapt based on user inputs for continuous improvement</a:t>
              </a:r>
            </a:p>
            <a:p>
              <a:pPr algn="l" marL="0" indent="0" lvl="0">
                <a:lnSpc>
                  <a:spcPts val="21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7321525"/>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9</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6" id="26"/>
          <p:cNvGrpSpPr/>
          <p:nvPr/>
        </p:nvGrpSpPr>
        <p:grpSpPr>
          <a:xfrm rot="0">
            <a:off x="977741" y="5986264"/>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9" id="29"/>
          <p:cNvGrpSpPr/>
          <p:nvPr/>
        </p:nvGrpSpPr>
        <p:grpSpPr>
          <a:xfrm rot="0">
            <a:off x="977741" y="6653894"/>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sp>
        <p:nvSpPr>
          <p:cNvPr name="Freeform 32" id="3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16786360" y="-353712"/>
            <a:ext cx="10994424" cy="109944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3803601" y="3238285"/>
            <a:ext cx="11675536" cy="2070823"/>
          </a:xfrm>
          <a:prstGeom prst="rect">
            <a:avLst/>
          </a:prstGeom>
        </p:spPr>
        <p:txBody>
          <a:bodyPr anchor="t" rtlCol="false" tIns="0" lIns="0" bIns="0" rIns="0">
            <a:spAutoFit/>
          </a:bodyPr>
          <a:lstStyle/>
          <a:p>
            <a:pPr algn="l">
              <a:lnSpc>
                <a:spcPts val="15066"/>
              </a:lnSpc>
            </a:pPr>
            <a:r>
              <a:rPr lang="en-US" sz="16556" b="true">
                <a:solidFill>
                  <a:srgbClr val="191919"/>
                </a:solidFill>
                <a:latin typeface="Gotham Bold"/>
                <a:ea typeface="Gotham Bold"/>
                <a:cs typeface="Gotham Bold"/>
                <a:sym typeface="Gotham Bold"/>
              </a:rPr>
              <a:t>Thank you</a:t>
            </a:r>
          </a:p>
        </p:txBody>
      </p:sp>
      <p:sp>
        <p:nvSpPr>
          <p:cNvPr name="TextBox 37" id="37"/>
          <p:cNvSpPr txBox="true"/>
          <p:nvPr/>
        </p:nvSpPr>
        <p:spPr>
          <a:xfrm rot="0">
            <a:off x="2969318" y="5558528"/>
            <a:ext cx="13344102" cy="199070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Thank you for your attention. Through this project, we explored how different feature extraction methods and modeling approaches impact sketch classification. We learned that while traditional models offer interpretability, deep learning methods provide superior accuracy with the right data and architecture. Our final real-time application demonstrated the practical utility of these insights, combining technical depth with user-centric design.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6082" y="1952203"/>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1</a:t>
              </a:r>
            </a:p>
          </p:txBody>
        </p:sp>
      </p:grpSp>
      <p:grpSp>
        <p:nvGrpSpPr>
          <p:cNvPr name="Group 8" id="8"/>
          <p:cNvGrpSpPr/>
          <p:nvPr/>
        </p:nvGrpSpPr>
        <p:grpSpPr>
          <a:xfrm rot="0">
            <a:off x="948235" y="4447339"/>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1" id="11"/>
          <p:cNvGrpSpPr/>
          <p:nvPr/>
        </p:nvGrpSpPr>
        <p:grpSpPr>
          <a:xfrm rot="0">
            <a:off x="948235" y="3107362"/>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14" id="14"/>
          <p:cNvGrpSpPr/>
          <p:nvPr/>
        </p:nvGrpSpPr>
        <p:grpSpPr>
          <a:xfrm rot="0">
            <a:off x="948235" y="511575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17" id="17"/>
          <p:cNvGrpSpPr/>
          <p:nvPr/>
        </p:nvGrpSpPr>
        <p:grpSpPr>
          <a:xfrm rot="0">
            <a:off x="948235" y="3776486"/>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0" id="20"/>
          <p:cNvGrpSpPr/>
          <p:nvPr/>
        </p:nvGrpSpPr>
        <p:grpSpPr>
          <a:xfrm rot="0">
            <a:off x="948235" y="6455730"/>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48235" y="5784877"/>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6" id="26"/>
          <p:cNvGrpSpPr/>
          <p:nvPr/>
        </p:nvGrpSpPr>
        <p:grpSpPr>
          <a:xfrm rot="0">
            <a:off x="948235" y="7123361"/>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9" id="29"/>
          <p:cNvGrpSpPr/>
          <p:nvPr/>
        </p:nvGrpSpPr>
        <p:grpSpPr>
          <a:xfrm rot="0">
            <a:off x="948235" y="7790991"/>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Freeform 32" id="32"/>
          <p:cNvSpPr/>
          <p:nvPr/>
        </p:nvSpPr>
        <p:spPr>
          <a:xfrm flipH="false" flipV="false" rot="0">
            <a:off x="2878866" y="1327031"/>
            <a:ext cx="5106202" cy="1617636"/>
          </a:xfrm>
          <a:custGeom>
            <a:avLst/>
            <a:gdLst/>
            <a:ahLst/>
            <a:cxnLst/>
            <a:rect r="r" b="b" t="t" l="l"/>
            <a:pathLst>
              <a:path h="1617636" w="5106202">
                <a:moveTo>
                  <a:pt x="0" y="0"/>
                </a:moveTo>
                <a:lnTo>
                  <a:pt x="5106202" y="0"/>
                </a:lnTo>
                <a:lnTo>
                  <a:pt x="5106202" y="1617636"/>
                </a:lnTo>
                <a:lnTo>
                  <a:pt x="0" y="1617636"/>
                </a:lnTo>
                <a:lnTo>
                  <a:pt x="0" y="0"/>
                </a:lnTo>
                <a:close/>
              </a:path>
            </a:pathLst>
          </a:custGeom>
          <a:blipFill>
            <a:blip r:embed="rId2"/>
            <a:stretch>
              <a:fillRect l="0" t="0" r="0" b="0"/>
            </a:stretch>
          </a:blipFill>
        </p:spPr>
      </p:sp>
      <p:sp>
        <p:nvSpPr>
          <p:cNvPr name="Freeform 33" id="33"/>
          <p:cNvSpPr/>
          <p:nvPr/>
        </p:nvSpPr>
        <p:spPr>
          <a:xfrm flipH="false" flipV="false" rot="0">
            <a:off x="3279662" y="7571036"/>
            <a:ext cx="1817287" cy="2190027"/>
          </a:xfrm>
          <a:custGeom>
            <a:avLst/>
            <a:gdLst/>
            <a:ahLst/>
            <a:cxnLst/>
            <a:rect r="r" b="b" t="t" l="l"/>
            <a:pathLst>
              <a:path h="2190027" w="1817287">
                <a:moveTo>
                  <a:pt x="0" y="0"/>
                </a:moveTo>
                <a:lnTo>
                  <a:pt x="1817287" y="0"/>
                </a:lnTo>
                <a:lnTo>
                  <a:pt x="1817287" y="2190026"/>
                </a:lnTo>
                <a:lnTo>
                  <a:pt x="0" y="2190026"/>
                </a:lnTo>
                <a:lnTo>
                  <a:pt x="0" y="0"/>
                </a:lnTo>
                <a:close/>
              </a:path>
            </a:pathLst>
          </a:custGeom>
          <a:blipFill>
            <a:blip r:embed="rId3"/>
            <a:stretch>
              <a:fillRect l="0" t="0" r="-724005" b="0"/>
            </a:stretch>
          </a:blipFill>
        </p:spPr>
      </p:sp>
      <p:sp>
        <p:nvSpPr>
          <p:cNvPr name="TextBox 34" id="34"/>
          <p:cNvSpPr txBox="true"/>
          <p:nvPr/>
        </p:nvSpPr>
        <p:spPr>
          <a:xfrm rot="0">
            <a:off x="3024989" y="4409498"/>
            <a:ext cx="8568692" cy="2433446"/>
          </a:xfrm>
          <a:prstGeom prst="rect">
            <a:avLst/>
          </a:prstGeom>
        </p:spPr>
        <p:txBody>
          <a:bodyPr anchor="t" rtlCol="false" tIns="0" lIns="0" bIns="0" rIns="0">
            <a:spAutoFit/>
          </a:bodyPr>
          <a:lstStyle/>
          <a:p>
            <a:pPr algn="l">
              <a:lnSpc>
                <a:spcPts val="3234"/>
              </a:lnSpc>
            </a:pPr>
            <a:r>
              <a:rPr lang="en-US" sz="2100" spc="-197">
                <a:solidFill>
                  <a:srgbClr val="191919"/>
                </a:solidFill>
                <a:latin typeface="Gotham Light"/>
                <a:ea typeface="Gotham Light"/>
                <a:cs typeface="Gotham Light"/>
                <a:sym typeface="Gotham Light"/>
              </a:rPr>
              <a:t>Skribix is an intelligent handdrawn sketch recognition tool designed to interpret and classify sketches of everyday objects. Leveraging a dataset of 250 distinct categories, Skribix focuses on identifying simplified, human-drawn illustrations that reflect real-world items. The tool bridges the gap between human creativity and machine understanding, making it useful for educational tools, creative apps, and human-computer interaction systems.</a:t>
            </a:r>
          </a:p>
        </p:txBody>
      </p:sp>
      <p:sp>
        <p:nvSpPr>
          <p:cNvPr name="TextBox 35" id="35"/>
          <p:cNvSpPr txBox="true"/>
          <p:nvPr/>
        </p:nvSpPr>
        <p:spPr>
          <a:xfrm rot="0">
            <a:off x="3024989" y="3396434"/>
            <a:ext cx="9920159" cy="1812656"/>
          </a:xfrm>
          <a:prstGeom prst="rect">
            <a:avLst/>
          </a:prstGeom>
        </p:spPr>
        <p:txBody>
          <a:bodyPr anchor="t" rtlCol="false" tIns="0" lIns="0" bIns="0" rIns="0">
            <a:spAutoFit/>
          </a:bodyPr>
          <a:lstStyle/>
          <a:p>
            <a:pPr algn="l">
              <a:lnSpc>
                <a:spcPts val="7303"/>
              </a:lnSpc>
            </a:pPr>
            <a:r>
              <a:rPr lang="en-US" sz="5216" b="true">
                <a:solidFill>
                  <a:srgbClr val="191919"/>
                </a:solidFill>
                <a:latin typeface="Gotham Bold"/>
                <a:ea typeface="Gotham Bold"/>
                <a:cs typeface="Gotham Bold"/>
                <a:sym typeface="Gotham Bold"/>
              </a:rPr>
              <a:t>Introduction</a:t>
            </a:r>
          </a:p>
          <a:p>
            <a:pPr algn="l">
              <a:lnSpc>
                <a:spcPts val="7303"/>
              </a:lnSpc>
            </a:pPr>
          </a:p>
        </p:txBody>
      </p:sp>
      <p:sp>
        <p:nvSpPr>
          <p:cNvPr name="Freeform 36" id="36"/>
          <p:cNvSpPr/>
          <p:nvPr/>
        </p:nvSpPr>
        <p:spPr>
          <a:xfrm flipH="false" flipV="false" rot="0">
            <a:off x="13124737" y="2448435"/>
            <a:ext cx="3964782" cy="1639009"/>
          </a:xfrm>
          <a:custGeom>
            <a:avLst/>
            <a:gdLst/>
            <a:ahLst/>
            <a:cxnLst/>
            <a:rect r="r" b="b" t="t" l="l"/>
            <a:pathLst>
              <a:path h="1639009" w="3964782">
                <a:moveTo>
                  <a:pt x="0" y="0"/>
                </a:moveTo>
                <a:lnTo>
                  <a:pt x="3964781" y="0"/>
                </a:lnTo>
                <a:lnTo>
                  <a:pt x="3964781" y="1639009"/>
                </a:lnTo>
                <a:lnTo>
                  <a:pt x="0" y="1639009"/>
                </a:lnTo>
                <a:lnTo>
                  <a:pt x="0" y="0"/>
                </a:lnTo>
                <a:close/>
              </a:path>
            </a:pathLst>
          </a:custGeom>
          <a:blipFill>
            <a:blip r:embed="rId3"/>
            <a:stretch>
              <a:fillRect l="-161076" t="-11900" r="-88861" b="-11900"/>
            </a:stretch>
          </a:blipFill>
        </p:spPr>
      </p:sp>
      <p:sp>
        <p:nvSpPr>
          <p:cNvPr name="Freeform 37" id="37"/>
          <p:cNvSpPr/>
          <p:nvPr/>
        </p:nvSpPr>
        <p:spPr>
          <a:xfrm flipH="false" flipV="false" rot="0">
            <a:off x="13165306" y="5209090"/>
            <a:ext cx="4154951" cy="1858186"/>
          </a:xfrm>
          <a:custGeom>
            <a:avLst/>
            <a:gdLst/>
            <a:ahLst/>
            <a:cxnLst/>
            <a:rect r="r" b="b" t="t" l="l"/>
            <a:pathLst>
              <a:path h="1858186" w="4154951">
                <a:moveTo>
                  <a:pt x="0" y="0"/>
                </a:moveTo>
                <a:lnTo>
                  <a:pt x="4154951" y="0"/>
                </a:lnTo>
                <a:lnTo>
                  <a:pt x="4154951" y="1858185"/>
                </a:lnTo>
                <a:lnTo>
                  <a:pt x="0" y="1858185"/>
                </a:lnTo>
                <a:lnTo>
                  <a:pt x="0" y="0"/>
                </a:lnTo>
                <a:close/>
              </a:path>
            </a:pathLst>
          </a:custGeom>
          <a:blipFill>
            <a:blip r:embed="rId3"/>
            <a:stretch>
              <a:fillRect l="-278575" t="-11900" r="0" b="-11900"/>
            </a:stretch>
          </a:blipFill>
        </p:spPr>
      </p:sp>
      <p:sp>
        <p:nvSpPr>
          <p:cNvPr name="Freeform 38" id="38"/>
          <p:cNvSpPr/>
          <p:nvPr/>
        </p:nvSpPr>
        <p:spPr>
          <a:xfrm flipH="false" flipV="false" rot="0">
            <a:off x="8431173" y="7667166"/>
            <a:ext cx="2340055" cy="2190027"/>
          </a:xfrm>
          <a:custGeom>
            <a:avLst/>
            <a:gdLst/>
            <a:ahLst/>
            <a:cxnLst/>
            <a:rect r="r" b="b" t="t" l="l"/>
            <a:pathLst>
              <a:path h="2190027" w="2340055">
                <a:moveTo>
                  <a:pt x="0" y="0"/>
                </a:moveTo>
                <a:lnTo>
                  <a:pt x="2340055" y="0"/>
                </a:lnTo>
                <a:lnTo>
                  <a:pt x="2340055" y="2190027"/>
                </a:lnTo>
                <a:lnTo>
                  <a:pt x="0" y="2190027"/>
                </a:lnTo>
                <a:lnTo>
                  <a:pt x="0" y="0"/>
                </a:lnTo>
                <a:close/>
              </a:path>
            </a:pathLst>
          </a:custGeom>
          <a:blipFill>
            <a:blip r:embed="rId3"/>
            <a:stretch>
              <a:fillRect l="-126619" t="0" r="-413302" b="0"/>
            </a:stretch>
          </a:blipFill>
        </p:spPr>
      </p:sp>
      <p:sp>
        <p:nvSpPr>
          <p:cNvPr name="Freeform 39" id="39"/>
          <p:cNvSpPr/>
          <p:nvPr/>
        </p:nvSpPr>
        <p:spPr>
          <a:xfrm flipH="false" flipV="false" rot="0">
            <a:off x="11893066" y="7571036"/>
            <a:ext cx="1593101" cy="2187216"/>
          </a:xfrm>
          <a:custGeom>
            <a:avLst/>
            <a:gdLst/>
            <a:ahLst/>
            <a:cxnLst/>
            <a:rect r="r" b="b" t="t" l="l"/>
            <a:pathLst>
              <a:path h="2187216" w="1593101">
                <a:moveTo>
                  <a:pt x="0" y="0"/>
                </a:moveTo>
                <a:lnTo>
                  <a:pt x="1593101" y="0"/>
                </a:lnTo>
                <a:lnTo>
                  <a:pt x="1593101" y="2187216"/>
                </a:lnTo>
                <a:lnTo>
                  <a:pt x="0" y="2187216"/>
                </a:lnTo>
                <a:lnTo>
                  <a:pt x="0" y="0"/>
                </a:lnTo>
                <a:close/>
              </a:path>
            </a:pathLst>
          </a:custGeom>
          <a:blipFill>
            <a:blip r:embed="rId3"/>
            <a:stretch>
              <a:fillRect l="-326802" t="0" r="-513159" b="-128"/>
            </a:stretch>
          </a:blipFill>
        </p:spPr>
      </p:sp>
      <p:sp>
        <p:nvSpPr>
          <p:cNvPr name="Freeform 40" id="40"/>
          <p:cNvSpPr/>
          <p:nvPr/>
        </p:nvSpPr>
        <p:spPr>
          <a:xfrm flipH="false" flipV="false" rot="0">
            <a:off x="6071664" y="7571036"/>
            <a:ext cx="1384794" cy="2190027"/>
          </a:xfrm>
          <a:custGeom>
            <a:avLst/>
            <a:gdLst/>
            <a:ahLst/>
            <a:cxnLst/>
            <a:rect r="r" b="b" t="t" l="l"/>
            <a:pathLst>
              <a:path h="2190027" w="1384794">
                <a:moveTo>
                  <a:pt x="0" y="0"/>
                </a:moveTo>
                <a:lnTo>
                  <a:pt x="1384794" y="0"/>
                </a:lnTo>
                <a:lnTo>
                  <a:pt x="1384794" y="2190026"/>
                </a:lnTo>
                <a:lnTo>
                  <a:pt x="0" y="2190026"/>
                </a:lnTo>
                <a:lnTo>
                  <a:pt x="0" y="0"/>
                </a:lnTo>
                <a:close/>
              </a:path>
            </a:pathLst>
          </a:custGeom>
          <a:blipFill>
            <a:blip r:embed="rId3"/>
            <a:stretch>
              <a:fillRect l="-128878" t="0" r="-852476" b="0"/>
            </a:stretch>
          </a:blipFill>
        </p:spPr>
      </p:sp>
      <p:grpSp>
        <p:nvGrpSpPr>
          <p:cNvPr name="Group 41" id="41"/>
          <p:cNvGrpSpPr/>
          <p:nvPr/>
        </p:nvGrpSpPr>
        <p:grpSpPr>
          <a:xfrm rot="3945801">
            <a:off x="14871099" y="8134988"/>
            <a:ext cx="4776403" cy="4776403"/>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3" id="4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3945801">
            <a:off x="15341808" y="7449941"/>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grpSp>
        <p:nvGrpSpPr>
          <p:cNvPr name="Group 45" id="45"/>
          <p:cNvGrpSpPr/>
          <p:nvPr/>
        </p:nvGrpSpPr>
        <p:grpSpPr>
          <a:xfrm rot="0">
            <a:off x="11762088" y="-9632634"/>
            <a:ext cx="10994424" cy="10994424"/>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solidFill>
              <a:prstDash val="solid"/>
              <a:miter/>
            </a:ln>
          </p:spPr>
        </p:sp>
        <p:sp>
          <p:nvSpPr>
            <p:cNvPr name="TextBox 47" id="4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2648112"/>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name="Group 8" id="8"/>
          <p:cNvGrpSpPr/>
          <p:nvPr/>
        </p:nvGrpSpPr>
        <p:grpSpPr>
          <a:xfrm rot="0">
            <a:off x="951509" y="4428296"/>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1" id="11"/>
          <p:cNvGrpSpPr/>
          <p:nvPr/>
        </p:nvGrpSpPr>
        <p:grpSpPr>
          <a:xfrm rot="0">
            <a:off x="951509"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51509" y="5094059"/>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17" id="17"/>
          <p:cNvGrpSpPr/>
          <p:nvPr/>
        </p:nvGrpSpPr>
        <p:grpSpPr>
          <a:xfrm rot="0">
            <a:off x="951509" y="3762533"/>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0" id="20"/>
          <p:cNvGrpSpPr/>
          <p:nvPr/>
        </p:nvGrpSpPr>
        <p:grpSpPr>
          <a:xfrm rot="0">
            <a:off x="951509"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51509" y="5759822"/>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6" id="26"/>
          <p:cNvGrpSpPr/>
          <p:nvPr/>
        </p:nvGrpSpPr>
        <p:grpSpPr>
          <a:xfrm rot="0">
            <a:off x="951509" y="7093216"/>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9" id="29"/>
          <p:cNvGrpSpPr/>
          <p:nvPr/>
        </p:nvGrpSpPr>
        <p:grpSpPr>
          <a:xfrm rot="0">
            <a:off x="951509"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Freeform 32" id="32"/>
          <p:cNvSpPr/>
          <p:nvPr/>
        </p:nvSpPr>
        <p:spPr>
          <a:xfrm flipH="false" flipV="false" rot="0">
            <a:off x="10372725" y="2555427"/>
            <a:ext cx="4992870" cy="6408791"/>
          </a:xfrm>
          <a:custGeom>
            <a:avLst/>
            <a:gdLst/>
            <a:ahLst/>
            <a:cxnLst/>
            <a:rect r="r" b="b" t="t" l="l"/>
            <a:pathLst>
              <a:path h="6408791" w="4992870">
                <a:moveTo>
                  <a:pt x="0" y="0"/>
                </a:moveTo>
                <a:lnTo>
                  <a:pt x="4992870" y="0"/>
                </a:lnTo>
                <a:lnTo>
                  <a:pt x="4992870" y="6408790"/>
                </a:lnTo>
                <a:lnTo>
                  <a:pt x="0" y="6408790"/>
                </a:lnTo>
                <a:lnTo>
                  <a:pt x="0" y="0"/>
                </a:lnTo>
                <a:close/>
              </a:path>
            </a:pathLst>
          </a:custGeom>
          <a:blipFill>
            <a:blip r:embed="rId2"/>
            <a:stretch>
              <a:fillRect l="0" t="0" r="-92786" b="0"/>
            </a:stretch>
          </a:blipFill>
        </p:spPr>
      </p:sp>
      <p:sp>
        <p:nvSpPr>
          <p:cNvPr name="TextBox 33" id="33"/>
          <p:cNvSpPr txBox="true"/>
          <p:nvPr/>
        </p:nvSpPr>
        <p:spPr>
          <a:xfrm rot="0">
            <a:off x="2435020" y="1014118"/>
            <a:ext cx="9052370" cy="1102455"/>
          </a:xfrm>
          <a:prstGeom prst="rect">
            <a:avLst/>
          </a:prstGeom>
        </p:spPr>
        <p:txBody>
          <a:bodyPr anchor="t" rtlCol="false" tIns="0" lIns="0" bIns="0" rIns="0">
            <a:spAutoFit/>
          </a:bodyPr>
          <a:lstStyle/>
          <a:p>
            <a:pPr algn="l">
              <a:lnSpc>
                <a:spcPts val="9059"/>
              </a:lnSpc>
            </a:pPr>
            <a:r>
              <a:rPr lang="en-US" sz="6471" b="true">
                <a:solidFill>
                  <a:srgbClr val="191919"/>
                </a:solidFill>
                <a:latin typeface="Gotham Bold"/>
                <a:ea typeface="Gotham Bold"/>
                <a:cs typeface="Gotham Bold"/>
                <a:sym typeface="Gotham Bold"/>
              </a:rPr>
              <a:t>Dataset Collection</a:t>
            </a:r>
          </a:p>
        </p:txBody>
      </p:sp>
      <p:sp>
        <p:nvSpPr>
          <p:cNvPr name="TextBox 34" id="34"/>
          <p:cNvSpPr txBox="true"/>
          <p:nvPr/>
        </p:nvSpPr>
        <p:spPr>
          <a:xfrm rot="0">
            <a:off x="2687900" y="2725241"/>
            <a:ext cx="5999050"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About Dataset</a:t>
            </a:r>
          </a:p>
        </p:txBody>
      </p:sp>
      <p:sp>
        <p:nvSpPr>
          <p:cNvPr name="TextBox 35" id="35"/>
          <p:cNvSpPr txBox="true"/>
          <p:nvPr/>
        </p:nvSpPr>
        <p:spPr>
          <a:xfrm rot="0">
            <a:off x="2687900" y="3230998"/>
            <a:ext cx="6456100" cy="2398395"/>
          </a:xfrm>
          <a:prstGeom prst="rect">
            <a:avLst/>
          </a:prstGeom>
        </p:spPr>
        <p:txBody>
          <a:bodyPr anchor="t" rtlCol="false" tIns="0" lIns="0" bIns="0" rIns="0">
            <a:spAutoFit/>
          </a:bodyPr>
          <a:lstStyle/>
          <a:p>
            <a:pPr algn="l" marL="0" indent="0" lvl="0">
              <a:lnSpc>
                <a:spcPts val="2159"/>
              </a:lnSpc>
              <a:spcBef>
                <a:spcPct val="0"/>
              </a:spcBef>
            </a:pPr>
            <a:r>
              <a:rPr lang="en-US" sz="1599" spc="39">
                <a:solidFill>
                  <a:srgbClr val="191919"/>
                </a:solidFill>
                <a:latin typeface="Gotham"/>
                <a:ea typeface="Gotham"/>
                <a:cs typeface="Gotham"/>
                <a:sym typeface="Gotham"/>
              </a:rPr>
              <a:t>The dataset used in Skribix is derived from the research project “How Do Humans Sketch Objects?”. This collection contains 20,000 handdrawn sketches gathered through crowd-sourcing platforms like Amazon Mechanical Turk (AMT). The sketches span 250 object categories and were created by non-professional participants using a structured and quality-controlled process. Emphasis was placed on simplicity, realism, and variety to reflect everyday sketching behavior.</a:t>
            </a:r>
          </a:p>
        </p:txBody>
      </p:sp>
      <p:sp>
        <p:nvSpPr>
          <p:cNvPr name="TextBox 36" id="36"/>
          <p:cNvSpPr txBox="true"/>
          <p:nvPr/>
        </p:nvSpPr>
        <p:spPr>
          <a:xfrm rot="0">
            <a:off x="2687900" y="5874485"/>
            <a:ext cx="5999050"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Collection Process</a:t>
            </a:r>
          </a:p>
        </p:txBody>
      </p:sp>
      <p:sp>
        <p:nvSpPr>
          <p:cNvPr name="TextBox 37" id="37"/>
          <p:cNvSpPr txBox="true"/>
          <p:nvPr/>
        </p:nvSpPr>
        <p:spPr>
          <a:xfrm rot="0">
            <a:off x="2567058" y="6118379"/>
            <a:ext cx="6456100" cy="2931795"/>
          </a:xfrm>
          <a:prstGeom prst="rect">
            <a:avLst/>
          </a:prstGeom>
        </p:spPr>
        <p:txBody>
          <a:bodyPr anchor="t" rtlCol="false" tIns="0" lIns="0" bIns="0" rIns="0">
            <a:spAutoFit/>
          </a:bodyPr>
          <a:lstStyle/>
          <a:p>
            <a:pPr algn="l">
              <a:lnSpc>
                <a:spcPts val="2159"/>
              </a:lnSpc>
            </a:pPr>
          </a:p>
          <a:p>
            <a:pPr algn="l" marL="345439" indent="-172720" lvl="1">
              <a:lnSpc>
                <a:spcPts val="2159"/>
              </a:lnSpc>
              <a:buFont typeface="Arial"/>
              <a:buChar char="•"/>
            </a:pPr>
            <a:r>
              <a:rPr lang="en-US" sz="1599" spc="39">
                <a:solidFill>
                  <a:srgbClr val="191919"/>
                </a:solidFill>
                <a:latin typeface="Gotham"/>
                <a:ea typeface="Gotham"/>
                <a:cs typeface="Gotham"/>
                <a:sym typeface="Gotham"/>
              </a:rPr>
              <a:t>Participants sketched objects based on random category names within a 30-minute time window.</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Only outlines were to be drawn, excluding backgrounds or extra context.</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 stroke-based digital canvas with undo, redo, clear, and delete functions was provided.</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Sketches were manually reviewed post-collection to remove incorrect or offensive content, while retaining imperfect yet valid sketches.</a:t>
            </a:r>
          </a:p>
          <a:p>
            <a:pPr algn="l" marL="0" indent="0" lvl="0">
              <a:lnSpc>
                <a:spcPts val="2159"/>
              </a:lnSpc>
              <a:spcBef>
                <a:spcPct val="0"/>
              </a:spcBef>
            </a:pPr>
          </a:p>
        </p:txBody>
      </p:sp>
      <p:grpSp>
        <p:nvGrpSpPr>
          <p:cNvPr name="Group 38" id="38"/>
          <p:cNvGrpSpPr/>
          <p:nvPr/>
        </p:nvGrpSpPr>
        <p:grpSpPr>
          <a:xfrm rot="3945801">
            <a:off x="14871099" y="8134988"/>
            <a:ext cx="4776403" cy="4776403"/>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0" id="4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3945801">
            <a:off x="15341808" y="7449941"/>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3">
              <a:extLst>
                <a:ext uri="{96DAC541-7B7A-43D3-8B79-37D633B846F1}">
                  <asvg:svgBlip xmlns:asvg="http://schemas.microsoft.com/office/drawing/2016/SVG/main" r:embed="rId4"/>
                </a:ext>
              </a:extLst>
            </a:blip>
            <a:stretch>
              <a:fillRect l="0" t="0" r="-204881" b="0"/>
            </a:stretch>
          </a:blipFill>
        </p:spPr>
      </p:sp>
      <p:sp>
        <p:nvSpPr>
          <p:cNvPr name="Freeform 42" id="4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1022714"/>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09357" y="2648112"/>
            <a:ext cx="992463" cy="99246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grpSp>
        <p:nvGrpSpPr>
          <p:cNvPr name="Group 9" id="9"/>
          <p:cNvGrpSpPr/>
          <p:nvPr/>
        </p:nvGrpSpPr>
        <p:grpSpPr>
          <a:xfrm rot="0">
            <a:off x="951509" y="4428296"/>
            <a:ext cx="508158" cy="543805"/>
            <a:chOff x="0" y="0"/>
            <a:chExt cx="812800" cy="869819"/>
          </a:xfrm>
        </p:grpSpPr>
        <p:sp>
          <p:nvSpPr>
            <p:cNvPr name="Freeform 10" id="1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1" id="1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2" id="12"/>
          <p:cNvGrpSpPr/>
          <p:nvPr/>
        </p:nvGrpSpPr>
        <p:grpSpPr>
          <a:xfrm rot="0">
            <a:off x="951509" y="1982349"/>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5" id="15"/>
          <p:cNvGrpSpPr/>
          <p:nvPr/>
        </p:nvGrpSpPr>
        <p:grpSpPr>
          <a:xfrm rot="0">
            <a:off x="951509" y="5094059"/>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18" id="18"/>
          <p:cNvGrpSpPr/>
          <p:nvPr/>
        </p:nvGrpSpPr>
        <p:grpSpPr>
          <a:xfrm rot="0">
            <a:off x="951509" y="3762533"/>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21" id="21"/>
          <p:cNvGrpSpPr/>
          <p:nvPr/>
        </p:nvGrpSpPr>
        <p:grpSpPr>
          <a:xfrm rot="0">
            <a:off x="951509" y="6425585"/>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4" id="24"/>
          <p:cNvGrpSpPr/>
          <p:nvPr/>
        </p:nvGrpSpPr>
        <p:grpSpPr>
          <a:xfrm rot="0">
            <a:off x="951509" y="5759822"/>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7" id="27"/>
          <p:cNvGrpSpPr/>
          <p:nvPr/>
        </p:nvGrpSpPr>
        <p:grpSpPr>
          <a:xfrm rot="0">
            <a:off x="951509" y="7093216"/>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0" id="30"/>
          <p:cNvGrpSpPr/>
          <p:nvPr/>
        </p:nvGrpSpPr>
        <p:grpSpPr>
          <a:xfrm rot="0">
            <a:off x="951509" y="776084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TextBox 33" id="33"/>
          <p:cNvSpPr txBox="true"/>
          <p:nvPr/>
        </p:nvSpPr>
        <p:spPr>
          <a:xfrm rot="0">
            <a:off x="2435020" y="898889"/>
            <a:ext cx="9052370" cy="2245455"/>
          </a:xfrm>
          <a:prstGeom prst="rect">
            <a:avLst/>
          </a:prstGeom>
        </p:spPr>
        <p:txBody>
          <a:bodyPr anchor="t" rtlCol="false" tIns="0" lIns="0" bIns="0" rIns="0">
            <a:spAutoFit/>
          </a:bodyPr>
          <a:lstStyle/>
          <a:p>
            <a:pPr algn="l">
              <a:lnSpc>
                <a:spcPts val="9059"/>
              </a:lnSpc>
            </a:pPr>
            <a:r>
              <a:rPr lang="en-US" sz="6471" b="true">
                <a:solidFill>
                  <a:srgbClr val="191919"/>
                </a:solidFill>
                <a:latin typeface="Gotham Bold"/>
                <a:ea typeface="Gotham Bold"/>
                <a:cs typeface="Gotham Bold"/>
                <a:sym typeface="Gotham Bold"/>
              </a:rPr>
              <a:t>Dataset Collection</a:t>
            </a:r>
          </a:p>
          <a:p>
            <a:pPr algn="l">
              <a:lnSpc>
                <a:spcPts val="9059"/>
              </a:lnSpc>
            </a:pPr>
          </a:p>
        </p:txBody>
      </p:sp>
      <p:sp>
        <p:nvSpPr>
          <p:cNvPr name="TextBox 34" id="34"/>
          <p:cNvSpPr txBox="true"/>
          <p:nvPr/>
        </p:nvSpPr>
        <p:spPr>
          <a:xfrm rot="0">
            <a:off x="2687900" y="2302637"/>
            <a:ext cx="5999050"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Crowd-Sourcing Details</a:t>
            </a:r>
          </a:p>
        </p:txBody>
      </p:sp>
      <p:sp>
        <p:nvSpPr>
          <p:cNvPr name="TextBox 35" id="35"/>
          <p:cNvSpPr txBox="true"/>
          <p:nvPr/>
        </p:nvSpPr>
        <p:spPr>
          <a:xfrm rot="0">
            <a:off x="2687900" y="4682049"/>
            <a:ext cx="5999050"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Data Verification &amp; Cleaning</a:t>
            </a:r>
          </a:p>
        </p:txBody>
      </p:sp>
      <p:sp>
        <p:nvSpPr>
          <p:cNvPr name="TextBox 36" id="36"/>
          <p:cNvSpPr txBox="true"/>
          <p:nvPr/>
        </p:nvSpPr>
        <p:spPr>
          <a:xfrm rot="0">
            <a:off x="2567058" y="5161545"/>
            <a:ext cx="6456100" cy="186499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Visual inspection was done using a custom interactive tool.</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Arou</a:t>
            </a:r>
            <a:r>
              <a:rPr lang="en-US" sz="1599" spc="39">
                <a:solidFill>
                  <a:srgbClr val="191919"/>
                </a:solidFill>
                <a:latin typeface="Gotham"/>
                <a:ea typeface="Gotham"/>
                <a:cs typeface="Gotham"/>
                <a:sym typeface="Gotham"/>
              </a:rPr>
              <a:t>nd 6.3% of sketches were removed due to category mismatch or quality issues.</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Final</a:t>
            </a:r>
            <a:r>
              <a:rPr lang="en-US" sz="1599" spc="39">
                <a:solidFill>
                  <a:srgbClr val="191919"/>
                </a:solidFill>
                <a:latin typeface="Gotham"/>
                <a:ea typeface="Gotham"/>
                <a:cs typeface="Gotham"/>
                <a:sym typeface="Gotham"/>
              </a:rPr>
              <a:t> dataset was standardized to include exactly 80 sketches per category for uniformity.</a:t>
            </a:r>
          </a:p>
          <a:p>
            <a:pPr algn="l" marL="0" indent="0" lvl="0">
              <a:lnSpc>
                <a:spcPts val="2159"/>
              </a:lnSpc>
              <a:spcBef>
                <a:spcPct val="0"/>
              </a:spcBef>
            </a:pPr>
          </a:p>
        </p:txBody>
      </p:sp>
      <p:sp>
        <p:nvSpPr>
          <p:cNvPr name="TextBox 37" id="37"/>
          <p:cNvSpPr txBox="true"/>
          <p:nvPr/>
        </p:nvSpPr>
        <p:spPr>
          <a:xfrm rot="0">
            <a:off x="2567058" y="2729397"/>
            <a:ext cx="6576942" cy="1864806"/>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1,350 unique workers contributed sketches.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Total drawing time: 741 hours.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Media</a:t>
            </a:r>
            <a:r>
              <a:rPr lang="en-US" sz="1599" spc="39">
                <a:solidFill>
                  <a:srgbClr val="191919"/>
                </a:solidFill>
                <a:latin typeface="Gotham"/>
                <a:ea typeface="Gotham"/>
                <a:cs typeface="Gotham"/>
                <a:sym typeface="Gotham"/>
              </a:rPr>
              <a:t>n time per sketch: 86 seconds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Median strokes per sketch: 13</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Drawing typically followed a coarse-to-fine pattern, starting with longer strokes.</a:t>
            </a:r>
          </a:p>
          <a:p>
            <a:pPr algn="l" marL="0" indent="0" lvl="0">
              <a:lnSpc>
                <a:spcPts val="2159"/>
              </a:lnSpc>
              <a:spcBef>
                <a:spcPct val="0"/>
              </a:spcBef>
            </a:pPr>
          </a:p>
        </p:txBody>
      </p:sp>
      <p:sp>
        <p:nvSpPr>
          <p:cNvPr name="TextBox 38" id="38"/>
          <p:cNvSpPr txBox="true"/>
          <p:nvPr/>
        </p:nvSpPr>
        <p:spPr>
          <a:xfrm rot="0">
            <a:off x="2687900" y="7055116"/>
            <a:ext cx="5999050" cy="81153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Project Datasets</a:t>
            </a:r>
          </a:p>
          <a:p>
            <a:pPr algn="l">
              <a:lnSpc>
                <a:spcPts val="3239"/>
              </a:lnSpc>
            </a:pPr>
          </a:p>
        </p:txBody>
      </p:sp>
      <p:sp>
        <p:nvSpPr>
          <p:cNvPr name="TextBox 39" id="39"/>
          <p:cNvSpPr txBox="true"/>
          <p:nvPr/>
        </p:nvSpPr>
        <p:spPr>
          <a:xfrm rot="0">
            <a:off x="2567058" y="7534612"/>
            <a:ext cx="6576942" cy="2398151"/>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Two sets of datasets are created, thus forming two ve</a:t>
            </a:r>
            <a:r>
              <a:rPr lang="en-US" sz="1599" spc="39">
                <a:solidFill>
                  <a:srgbClr val="191919"/>
                </a:solidFill>
                <a:latin typeface="Gotham"/>
                <a:ea typeface="Gotham"/>
                <a:cs typeface="Gotham"/>
                <a:sym typeface="Gotham"/>
              </a:rPr>
              <a:t>rsio</a:t>
            </a:r>
            <a:r>
              <a:rPr lang="en-US" sz="1599" spc="39">
                <a:solidFill>
                  <a:srgbClr val="191919"/>
                </a:solidFill>
                <a:latin typeface="Gotham"/>
                <a:ea typeface="Gotham"/>
                <a:cs typeface="Gotham"/>
                <a:sym typeface="Gotham"/>
              </a:rPr>
              <a:t>ns of the project</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The first implementation includes all 250 categories, consisting of 20,000 images.</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In</a:t>
            </a:r>
            <a:r>
              <a:rPr lang="en-US" sz="1599" spc="39">
                <a:solidFill>
                  <a:srgbClr val="191919"/>
                </a:solidFill>
                <a:latin typeface="Gotham"/>
                <a:ea typeface="Gotham"/>
                <a:cs typeface="Gotham"/>
                <a:sym typeface="Gotham"/>
              </a:rPr>
              <a:t> the second implementation, we took a subset of 15 classes: Airplane, Book, Cup, Envelope, Fan, Fork, Hat, Key, Laptop, Leaf, Moon, Pizza, T-shirt, Traffic light, and Wineglass.</a:t>
            </a:r>
          </a:p>
          <a:p>
            <a:pPr algn="l" marL="0" indent="0" lvl="0">
              <a:lnSpc>
                <a:spcPts val="2159"/>
              </a:lnSpc>
              <a:spcBef>
                <a:spcPct val="0"/>
              </a:spcBef>
            </a:pPr>
          </a:p>
        </p:txBody>
      </p:sp>
      <p:sp>
        <p:nvSpPr>
          <p:cNvPr name="Freeform 40" id="40"/>
          <p:cNvSpPr/>
          <p:nvPr/>
        </p:nvSpPr>
        <p:spPr>
          <a:xfrm flipH="false" flipV="false" rot="0">
            <a:off x="13091432" y="2499655"/>
            <a:ext cx="1792120" cy="6520333"/>
          </a:xfrm>
          <a:custGeom>
            <a:avLst/>
            <a:gdLst/>
            <a:ahLst/>
            <a:cxnLst/>
            <a:rect r="r" b="b" t="t" l="l"/>
            <a:pathLst>
              <a:path h="6520333" w="1792120">
                <a:moveTo>
                  <a:pt x="0" y="0"/>
                </a:moveTo>
                <a:lnTo>
                  <a:pt x="1792120" y="0"/>
                </a:lnTo>
                <a:lnTo>
                  <a:pt x="1792120" y="6520334"/>
                </a:lnTo>
                <a:lnTo>
                  <a:pt x="0" y="6520334"/>
                </a:lnTo>
                <a:lnTo>
                  <a:pt x="0" y="0"/>
                </a:lnTo>
                <a:close/>
              </a:path>
            </a:pathLst>
          </a:custGeom>
          <a:blipFill>
            <a:blip r:embed="rId4"/>
            <a:stretch>
              <a:fillRect l="-374664" t="0" r="-71787" b="0"/>
            </a:stretch>
          </a:blipFill>
        </p:spPr>
      </p:sp>
      <p:sp>
        <p:nvSpPr>
          <p:cNvPr name="Freeform 41" id="41"/>
          <p:cNvSpPr/>
          <p:nvPr/>
        </p:nvSpPr>
        <p:spPr>
          <a:xfrm flipH="false" flipV="false" rot="0">
            <a:off x="10751376" y="2499655"/>
            <a:ext cx="1606630" cy="6520333"/>
          </a:xfrm>
          <a:custGeom>
            <a:avLst/>
            <a:gdLst/>
            <a:ahLst/>
            <a:cxnLst/>
            <a:rect r="r" b="b" t="t" l="l"/>
            <a:pathLst>
              <a:path h="6520333" w="1606630">
                <a:moveTo>
                  <a:pt x="0" y="0"/>
                </a:moveTo>
                <a:lnTo>
                  <a:pt x="1606631" y="0"/>
                </a:lnTo>
                <a:lnTo>
                  <a:pt x="1606631" y="6520334"/>
                </a:lnTo>
                <a:lnTo>
                  <a:pt x="0" y="6520334"/>
                </a:lnTo>
                <a:lnTo>
                  <a:pt x="0" y="0"/>
                </a:lnTo>
                <a:close/>
              </a:path>
            </a:pathLst>
          </a:custGeom>
          <a:blipFill>
            <a:blip r:embed="rId4"/>
            <a:stretch>
              <a:fillRect l="-319033" t="0" r="-190508" b="0"/>
            </a:stretch>
          </a:blipFill>
        </p:spPr>
      </p:sp>
      <p:grpSp>
        <p:nvGrpSpPr>
          <p:cNvPr name="Group 42" id="42"/>
          <p:cNvGrpSpPr/>
          <p:nvPr/>
        </p:nvGrpSpPr>
        <p:grpSpPr>
          <a:xfrm rot="3945801">
            <a:off x="14871099" y="8134988"/>
            <a:ext cx="4776403" cy="4776403"/>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4" id="4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45" id="45"/>
          <p:cNvSpPr/>
          <p:nvPr/>
        </p:nvSpPr>
        <p:spPr>
          <a:xfrm flipH="false" flipV="false" rot="3945801">
            <a:off x="15341808" y="7449941"/>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5">
              <a:extLst>
                <a:ext uri="{96DAC541-7B7A-43D3-8B79-37D633B846F1}">
                  <asvg:svgBlip xmlns:asvg="http://schemas.microsoft.com/office/drawing/2016/SVG/main" r:embed="rId6"/>
                </a:ext>
              </a:extLst>
            </a:blip>
            <a:stretch>
              <a:fillRect l="0" t="0" r="-204881"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3315742"/>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name="Group 8" id="8"/>
          <p:cNvGrpSpPr/>
          <p:nvPr/>
        </p:nvGrpSpPr>
        <p:grpSpPr>
          <a:xfrm rot="0">
            <a:off x="951509" y="4428296"/>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1" id="11"/>
          <p:cNvGrpSpPr/>
          <p:nvPr/>
        </p:nvGrpSpPr>
        <p:grpSpPr>
          <a:xfrm rot="0">
            <a:off x="951509"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51509" y="5094059"/>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17" id="17"/>
          <p:cNvGrpSpPr/>
          <p:nvPr/>
        </p:nvGrpSpPr>
        <p:grpSpPr>
          <a:xfrm rot="0">
            <a:off x="951509"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51509"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51509" y="5759822"/>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6" id="26"/>
          <p:cNvGrpSpPr/>
          <p:nvPr/>
        </p:nvGrpSpPr>
        <p:grpSpPr>
          <a:xfrm rot="0">
            <a:off x="16245273" y="3747119"/>
            <a:ext cx="1436473" cy="3317308"/>
            <a:chOff x="0" y="0"/>
            <a:chExt cx="1915297" cy="4423077"/>
          </a:xfrm>
        </p:grpSpPr>
        <p:sp>
          <p:nvSpPr>
            <p:cNvPr name="AutoShape 27" id="27"/>
            <p:cNvSpPr/>
            <p:nvPr/>
          </p:nvSpPr>
          <p:spPr>
            <a:xfrm>
              <a:off x="0" y="0"/>
              <a:ext cx="1915297" cy="4423077"/>
            </a:xfrm>
            <a:prstGeom prst="rect">
              <a:avLst/>
            </a:prstGeom>
            <a:solidFill>
              <a:srgbClr val="FD6220">
                <a:alpha val="80000"/>
              </a:srgbClr>
            </a:solidFill>
          </p:spPr>
        </p:sp>
      </p:grpSp>
      <p:grpSp>
        <p:nvGrpSpPr>
          <p:cNvPr name="Group 28" id="28"/>
          <p:cNvGrpSpPr/>
          <p:nvPr/>
        </p:nvGrpSpPr>
        <p:grpSpPr>
          <a:xfrm rot="0">
            <a:off x="951509" y="7093216"/>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31" id="31"/>
          <p:cNvGrpSpPr/>
          <p:nvPr/>
        </p:nvGrpSpPr>
        <p:grpSpPr>
          <a:xfrm rot="0">
            <a:off x="951509" y="7760846"/>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4" id="34"/>
          <p:cNvGrpSpPr/>
          <p:nvPr/>
        </p:nvGrpSpPr>
        <p:grpSpPr>
          <a:xfrm rot="0">
            <a:off x="2738898" y="3099171"/>
            <a:ext cx="10570784" cy="2658250"/>
            <a:chOff x="0" y="0"/>
            <a:chExt cx="14094379" cy="3544333"/>
          </a:xfrm>
        </p:grpSpPr>
        <p:sp>
          <p:nvSpPr>
            <p:cNvPr name="TextBox 35" id="35"/>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1. S-HOG (Sketch-specific Histogram of Oriented Gradients)</a:t>
              </a:r>
            </a:p>
          </p:txBody>
        </p:sp>
        <p:sp>
          <p:nvSpPr>
            <p:cNvPr name="TextBox 36" id="36"/>
            <p:cNvSpPr txBox="true"/>
            <p:nvPr/>
          </p:nvSpPr>
          <p:spPr>
            <a:xfrm rot="0">
              <a:off x="0" y="711598"/>
              <a:ext cx="8769256" cy="28327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Converts grayscale images to 256×256</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Uses Sobel filters to compute gradients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Divide</a:t>
              </a:r>
              <a:r>
                <a:rPr lang="en-US" sz="1599" spc="39">
                  <a:solidFill>
                    <a:srgbClr val="191919"/>
                  </a:solidFill>
                  <a:latin typeface="Gotham"/>
                  <a:ea typeface="Gotham"/>
                  <a:cs typeface="Gotham"/>
                  <a:sym typeface="Gotham"/>
                </a:rPr>
                <a:t>s image</a:t>
              </a:r>
              <a:r>
                <a:rPr lang="en-US" sz="1599" spc="39">
                  <a:solidFill>
                    <a:srgbClr val="191919"/>
                  </a:solidFill>
                  <a:latin typeface="Gotham"/>
                  <a:ea typeface="Gotham"/>
                  <a:cs typeface="Gotham"/>
                  <a:sym typeface="Gotham"/>
                </a:rPr>
                <a:t> into patches (e.g., 28×28)</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Comput</a:t>
              </a:r>
              <a:r>
                <a:rPr lang="en-US" sz="1599" spc="39">
                  <a:solidFill>
                    <a:srgbClr val="191919"/>
                  </a:solidFill>
                  <a:latin typeface="Gotham"/>
                  <a:ea typeface="Gotham"/>
                  <a:cs typeface="Gotham"/>
                  <a:sym typeface="Gotham"/>
                </a:rPr>
                <a:t>es gradient orientation histograms per patch</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Normalizes to reduce bias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Fea</a:t>
              </a:r>
              <a:r>
                <a:rPr lang="en-US" sz="1599" spc="39">
                  <a:solidFill>
                    <a:srgbClr val="191919"/>
                  </a:solidFill>
                  <a:latin typeface="Gotham"/>
                  <a:ea typeface="Gotham"/>
                  <a:cs typeface="Gotham"/>
                  <a:sym typeface="Gotham"/>
                </a:rPr>
                <a:t>ture vector size: 500 dimensions</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Captures line direction, curvature, and shape orientation</a:t>
              </a:r>
            </a:p>
            <a:p>
              <a:pPr algn="l" marL="0" indent="0" lvl="0">
                <a:lnSpc>
                  <a:spcPts val="2159"/>
                </a:lnSpc>
                <a:spcBef>
                  <a:spcPct val="0"/>
                </a:spcBef>
              </a:pPr>
            </a:p>
          </p:txBody>
        </p:sp>
      </p:grpSp>
      <p:grpSp>
        <p:nvGrpSpPr>
          <p:cNvPr name="Group 37" id="37"/>
          <p:cNvGrpSpPr/>
          <p:nvPr/>
        </p:nvGrpSpPr>
        <p:grpSpPr>
          <a:xfrm rot="0">
            <a:off x="16245273" y="7026624"/>
            <a:ext cx="1436473" cy="6249409"/>
            <a:chOff x="0" y="0"/>
            <a:chExt cx="812800" cy="3536105"/>
          </a:xfrm>
        </p:grpSpPr>
        <p:sp>
          <p:nvSpPr>
            <p:cNvPr name="Freeform 38" id="38"/>
            <p:cNvSpPr/>
            <p:nvPr/>
          </p:nvSpPr>
          <p:spPr>
            <a:xfrm flipH="false" flipV="false" rot="0">
              <a:off x="0" y="0"/>
              <a:ext cx="812800" cy="3536105"/>
            </a:xfrm>
            <a:custGeom>
              <a:avLst/>
              <a:gdLst/>
              <a:ahLst/>
              <a:cxnLst/>
              <a:rect r="r" b="b" t="t" l="l"/>
              <a:pathLst>
                <a:path h="3536105" w="812800">
                  <a:moveTo>
                    <a:pt x="406400" y="3536105"/>
                  </a:moveTo>
                  <a:lnTo>
                    <a:pt x="812800" y="0"/>
                  </a:lnTo>
                  <a:lnTo>
                    <a:pt x="0" y="0"/>
                  </a:lnTo>
                  <a:lnTo>
                    <a:pt x="406400" y="3536105"/>
                  </a:lnTo>
                  <a:close/>
                </a:path>
              </a:pathLst>
            </a:custGeom>
            <a:solidFill>
              <a:srgbClr val="FD6220">
                <a:alpha val="34902"/>
              </a:srgbClr>
            </a:solidFill>
          </p:spPr>
        </p:sp>
        <p:sp>
          <p:nvSpPr>
            <p:cNvPr name="TextBox 39" id="39"/>
            <p:cNvSpPr txBox="true"/>
            <p:nvPr/>
          </p:nvSpPr>
          <p:spPr>
            <a:xfrm>
              <a:off x="127000" y="224004"/>
              <a:ext cx="558800" cy="1670338"/>
            </a:xfrm>
            <a:prstGeom prst="rect">
              <a:avLst/>
            </a:prstGeom>
          </p:spPr>
          <p:txBody>
            <a:bodyPr anchor="ctr" rtlCol="false" tIns="50800" lIns="50800" bIns="50800" rIns="50800"/>
            <a:lstStyle/>
            <a:p>
              <a:pPr algn="ctr">
                <a:lnSpc>
                  <a:spcPts val="2380"/>
                </a:lnSpc>
              </a:pPr>
            </a:p>
          </p:txBody>
        </p:sp>
      </p:grpSp>
      <p:sp>
        <p:nvSpPr>
          <p:cNvPr name="TextBox 40" id="40"/>
          <p:cNvSpPr txBox="true"/>
          <p:nvPr/>
        </p:nvSpPr>
        <p:spPr>
          <a:xfrm rot="0">
            <a:off x="2653830" y="581500"/>
            <a:ext cx="10596911"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Feature Extraction</a:t>
            </a:r>
          </a:p>
        </p:txBody>
      </p:sp>
      <p:sp>
        <p:nvSpPr>
          <p:cNvPr name="TextBox 41" id="41"/>
          <p:cNvSpPr txBox="true"/>
          <p:nvPr/>
        </p:nvSpPr>
        <p:spPr>
          <a:xfrm rot="0">
            <a:off x="2738898" y="1863743"/>
            <a:ext cx="12550892" cy="39050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Transform raw sketch images into numerical vectors for machine learning models.</a:t>
            </a:r>
          </a:p>
        </p:txBody>
      </p:sp>
      <p:grpSp>
        <p:nvGrpSpPr>
          <p:cNvPr name="Group 42" id="42"/>
          <p:cNvGrpSpPr/>
          <p:nvPr/>
        </p:nvGrpSpPr>
        <p:grpSpPr>
          <a:xfrm rot="0">
            <a:off x="2653830" y="6605146"/>
            <a:ext cx="10570784" cy="2391550"/>
            <a:chOff x="0" y="0"/>
            <a:chExt cx="14094379" cy="3188733"/>
          </a:xfrm>
        </p:grpSpPr>
        <p:sp>
          <p:nvSpPr>
            <p:cNvPr name="TextBox 43" id="43"/>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2. Hard Quantized Descriptors (BoVW with Hard Assignment)</a:t>
              </a:r>
            </a:p>
          </p:txBody>
        </p:sp>
        <p:sp>
          <p:nvSpPr>
            <p:cNvPr name="TextBox 44" id="44"/>
            <p:cNvSpPr txBox="true"/>
            <p:nvPr/>
          </p:nvSpPr>
          <p:spPr>
            <a:xfrm rot="0">
              <a:off x="0" y="711598"/>
              <a:ext cx="8769256" cy="24771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Extracts local descriptors from sketch patches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Us</a:t>
              </a:r>
              <a:r>
                <a:rPr lang="en-US" sz="1599" spc="39">
                  <a:solidFill>
                    <a:srgbClr val="191919"/>
                  </a:solidFill>
                  <a:latin typeface="Gotham"/>
                  <a:ea typeface="Gotham"/>
                  <a:cs typeface="Gotham"/>
                  <a:sym typeface="Gotham"/>
                </a:rPr>
                <a:t>e</a:t>
              </a:r>
              <a:r>
                <a:rPr lang="en-US" sz="1599" spc="39">
                  <a:solidFill>
                    <a:srgbClr val="191919"/>
                  </a:solidFill>
                  <a:latin typeface="Gotham"/>
                  <a:ea typeface="Gotham"/>
                  <a:cs typeface="Gotham"/>
                  <a:sym typeface="Gotham"/>
                </a:rPr>
                <a:t>s K-Mea</a:t>
              </a:r>
              <a:r>
                <a:rPr lang="en-US" sz="1599" spc="39">
                  <a:solidFill>
                    <a:srgbClr val="191919"/>
                  </a:solidFill>
                  <a:latin typeface="Gotham"/>
                  <a:ea typeface="Gotham"/>
                  <a:cs typeface="Gotham"/>
                  <a:sym typeface="Gotham"/>
                </a:rPr>
                <a:t>ns clustering (e.g., 500 cl</a:t>
              </a:r>
              <a:r>
                <a:rPr lang="en-US" sz="1599" spc="39">
                  <a:solidFill>
                    <a:srgbClr val="191919"/>
                  </a:solidFill>
                  <a:latin typeface="Gotham"/>
                  <a:ea typeface="Gotham"/>
                  <a:cs typeface="Gotham"/>
                  <a:sym typeface="Gotham"/>
                </a:rPr>
                <a:t>ust</a:t>
              </a:r>
              <a:r>
                <a:rPr lang="en-US" sz="1599" spc="39">
                  <a:solidFill>
                    <a:srgbClr val="191919"/>
                  </a:solidFill>
                  <a:latin typeface="Gotham"/>
                  <a:ea typeface="Gotham"/>
                  <a:cs typeface="Gotham"/>
                  <a:sym typeface="Gotham"/>
                </a:rPr>
                <a:t>ers)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Assigns each descriptor to nearest visual word</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Forms a histogram of visual word frequencies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Produces compact and interpretable f</a:t>
              </a:r>
              <a:r>
                <a:rPr lang="en-US" sz="1599" spc="39">
                  <a:solidFill>
                    <a:srgbClr val="191919"/>
                  </a:solidFill>
                  <a:latin typeface="Gotham"/>
                  <a:ea typeface="Gotham"/>
                  <a:cs typeface="Gotham"/>
                  <a:sym typeface="Gotham"/>
                </a:rPr>
                <a:t>ea</a:t>
              </a:r>
              <a:r>
                <a:rPr lang="en-US" sz="1599" spc="39">
                  <a:solidFill>
                    <a:srgbClr val="191919"/>
                  </a:solidFill>
                  <a:latin typeface="Gotham"/>
                  <a:ea typeface="Gotham"/>
                  <a:cs typeface="Gotham"/>
                  <a:sym typeface="Gotham"/>
                </a:rPr>
                <a:t>ture vectors</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Used in Version 2.0 of Skribix with strong performance</a:t>
              </a:r>
            </a:p>
            <a:p>
              <a:pPr algn="l" marL="0" indent="0" lvl="0">
                <a:lnSpc>
                  <a:spcPts val="2159"/>
                </a:lnSpc>
                <a:spcBef>
                  <a:spcPct val="0"/>
                </a:spcBef>
              </a:pPr>
            </a:p>
          </p:txBody>
        </p:sp>
      </p:grpSp>
      <p:grpSp>
        <p:nvGrpSpPr>
          <p:cNvPr name="Group 45" id="45"/>
          <p:cNvGrpSpPr/>
          <p:nvPr/>
        </p:nvGrpSpPr>
        <p:grpSpPr>
          <a:xfrm rot="-10800000">
            <a:off x="16245273" y="-2502289"/>
            <a:ext cx="1436473" cy="6249409"/>
            <a:chOff x="0" y="0"/>
            <a:chExt cx="812800" cy="3536105"/>
          </a:xfrm>
        </p:grpSpPr>
        <p:sp>
          <p:nvSpPr>
            <p:cNvPr name="Freeform 46" id="46"/>
            <p:cNvSpPr/>
            <p:nvPr/>
          </p:nvSpPr>
          <p:spPr>
            <a:xfrm flipH="false" flipV="false" rot="0">
              <a:off x="0" y="0"/>
              <a:ext cx="812800" cy="3536105"/>
            </a:xfrm>
            <a:custGeom>
              <a:avLst/>
              <a:gdLst/>
              <a:ahLst/>
              <a:cxnLst/>
              <a:rect r="r" b="b" t="t" l="l"/>
              <a:pathLst>
                <a:path h="3536105" w="812800">
                  <a:moveTo>
                    <a:pt x="406400" y="3536105"/>
                  </a:moveTo>
                  <a:lnTo>
                    <a:pt x="812800" y="0"/>
                  </a:lnTo>
                  <a:lnTo>
                    <a:pt x="0" y="0"/>
                  </a:lnTo>
                  <a:lnTo>
                    <a:pt x="406400" y="3536105"/>
                  </a:lnTo>
                  <a:close/>
                </a:path>
              </a:pathLst>
            </a:custGeom>
            <a:solidFill>
              <a:srgbClr val="FD6220">
                <a:alpha val="34902"/>
              </a:srgbClr>
            </a:solidFill>
          </p:spPr>
        </p:sp>
        <p:sp>
          <p:nvSpPr>
            <p:cNvPr name="TextBox 47" id="47"/>
            <p:cNvSpPr txBox="true"/>
            <p:nvPr/>
          </p:nvSpPr>
          <p:spPr>
            <a:xfrm>
              <a:off x="127000" y="224004"/>
              <a:ext cx="558800" cy="1670338"/>
            </a:xfrm>
            <a:prstGeom prst="rect">
              <a:avLst/>
            </a:prstGeom>
          </p:spPr>
          <p:txBody>
            <a:bodyPr anchor="ctr" rtlCol="false" tIns="50800" lIns="50800" bIns="50800" rIns="50800"/>
            <a:lstStyle/>
            <a:p>
              <a:pPr algn="ctr">
                <a:lnSpc>
                  <a:spcPts val="2380"/>
                </a:lnSpc>
              </a:pPr>
            </a:p>
          </p:txBody>
        </p:sp>
      </p:grpSp>
      <p:grpSp>
        <p:nvGrpSpPr>
          <p:cNvPr name="Group 48" id="48"/>
          <p:cNvGrpSpPr/>
          <p:nvPr/>
        </p:nvGrpSpPr>
        <p:grpSpPr>
          <a:xfrm rot="0">
            <a:off x="11762088" y="-9632634"/>
            <a:ext cx="10994424" cy="10994424"/>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50" id="5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3983373"/>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name="Group 8" id="8"/>
          <p:cNvGrpSpPr/>
          <p:nvPr/>
        </p:nvGrpSpPr>
        <p:grpSpPr>
          <a:xfrm rot="0">
            <a:off x="951509"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51509"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51509" y="5094059"/>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17" id="17"/>
          <p:cNvGrpSpPr/>
          <p:nvPr/>
        </p:nvGrpSpPr>
        <p:grpSpPr>
          <a:xfrm rot="0">
            <a:off x="951509"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51509"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51509" y="5759822"/>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6" id="26"/>
          <p:cNvGrpSpPr/>
          <p:nvPr/>
        </p:nvGrpSpPr>
        <p:grpSpPr>
          <a:xfrm rot="0">
            <a:off x="951509" y="7093216"/>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9" id="29"/>
          <p:cNvGrpSpPr/>
          <p:nvPr/>
        </p:nvGrpSpPr>
        <p:grpSpPr>
          <a:xfrm rot="0">
            <a:off x="951509"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2" id="32"/>
          <p:cNvGrpSpPr/>
          <p:nvPr/>
        </p:nvGrpSpPr>
        <p:grpSpPr>
          <a:xfrm rot="0">
            <a:off x="11762088" y="-9632634"/>
            <a:ext cx="10994424" cy="1099442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4" id="3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6245273" y="3747119"/>
            <a:ext cx="1436473" cy="3317308"/>
            <a:chOff x="0" y="0"/>
            <a:chExt cx="1915297" cy="4423077"/>
          </a:xfrm>
        </p:grpSpPr>
        <p:sp>
          <p:nvSpPr>
            <p:cNvPr name="AutoShape 36" id="36"/>
            <p:cNvSpPr/>
            <p:nvPr/>
          </p:nvSpPr>
          <p:spPr>
            <a:xfrm>
              <a:off x="0" y="0"/>
              <a:ext cx="1915297" cy="4423077"/>
            </a:xfrm>
            <a:prstGeom prst="rect">
              <a:avLst/>
            </a:prstGeom>
            <a:solidFill>
              <a:srgbClr val="FD6220">
                <a:alpha val="80000"/>
              </a:srgbClr>
            </a:solidFill>
          </p:spPr>
        </p:sp>
      </p:grpSp>
      <p:grpSp>
        <p:nvGrpSpPr>
          <p:cNvPr name="Group 37" id="37"/>
          <p:cNvGrpSpPr/>
          <p:nvPr/>
        </p:nvGrpSpPr>
        <p:grpSpPr>
          <a:xfrm rot="0">
            <a:off x="16245273" y="7026624"/>
            <a:ext cx="1436473" cy="6249409"/>
            <a:chOff x="0" y="0"/>
            <a:chExt cx="812800" cy="3536105"/>
          </a:xfrm>
        </p:grpSpPr>
        <p:sp>
          <p:nvSpPr>
            <p:cNvPr name="Freeform 38" id="38"/>
            <p:cNvSpPr/>
            <p:nvPr/>
          </p:nvSpPr>
          <p:spPr>
            <a:xfrm flipH="false" flipV="false" rot="0">
              <a:off x="0" y="0"/>
              <a:ext cx="812800" cy="3536105"/>
            </a:xfrm>
            <a:custGeom>
              <a:avLst/>
              <a:gdLst/>
              <a:ahLst/>
              <a:cxnLst/>
              <a:rect r="r" b="b" t="t" l="l"/>
              <a:pathLst>
                <a:path h="3536105" w="812800">
                  <a:moveTo>
                    <a:pt x="406400" y="3536105"/>
                  </a:moveTo>
                  <a:lnTo>
                    <a:pt x="812800" y="0"/>
                  </a:lnTo>
                  <a:lnTo>
                    <a:pt x="0" y="0"/>
                  </a:lnTo>
                  <a:lnTo>
                    <a:pt x="406400" y="3536105"/>
                  </a:lnTo>
                  <a:close/>
                </a:path>
              </a:pathLst>
            </a:custGeom>
            <a:solidFill>
              <a:srgbClr val="FD6220">
                <a:alpha val="34902"/>
              </a:srgbClr>
            </a:solidFill>
          </p:spPr>
        </p:sp>
        <p:sp>
          <p:nvSpPr>
            <p:cNvPr name="TextBox 39" id="39"/>
            <p:cNvSpPr txBox="true"/>
            <p:nvPr/>
          </p:nvSpPr>
          <p:spPr>
            <a:xfrm>
              <a:off x="127000" y="224004"/>
              <a:ext cx="558800" cy="1670338"/>
            </a:xfrm>
            <a:prstGeom prst="rect">
              <a:avLst/>
            </a:prstGeom>
          </p:spPr>
          <p:txBody>
            <a:bodyPr anchor="ctr" rtlCol="false" tIns="50800" lIns="50800" bIns="50800" rIns="50800"/>
            <a:lstStyle/>
            <a:p>
              <a:pPr algn="ctr">
                <a:lnSpc>
                  <a:spcPts val="2380"/>
                </a:lnSpc>
              </a:pPr>
            </a:p>
          </p:txBody>
        </p:sp>
      </p:grpSp>
      <p:grpSp>
        <p:nvGrpSpPr>
          <p:cNvPr name="Group 40" id="40"/>
          <p:cNvGrpSpPr/>
          <p:nvPr/>
        </p:nvGrpSpPr>
        <p:grpSpPr>
          <a:xfrm rot="-10800000">
            <a:off x="16245273" y="-2502289"/>
            <a:ext cx="1436473" cy="6249409"/>
            <a:chOff x="0" y="0"/>
            <a:chExt cx="812800" cy="3536105"/>
          </a:xfrm>
        </p:grpSpPr>
        <p:sp>
          <p:nvSpPr>
            <p:cNvPr name="Freeform 41" id="41"/>
            <p:cNvSpPr/>
            <p:nvPr/>
          </p:nvSpPr>
          <p:spPr>
            <a:xfrm flipH="false" flipV="false" rot="0">
              <a:off x="0" y="0"/>
              <a:ext cx="812800" cy="3536105"/>
            </a:xfrm>
            <a:custGeom>
              <a:avLst/>
              <a:gdLst/>
              <a:ahLst/>
              <a:cxnLst/>
              <a:rect r="r" b="b" t="t" l="l"/>
              <a:pathLst>
                <a:path h="3536105" w="812800">
                  <a:moveTo>
                    <a:pt x="406400" y="3536105"/>
                  </a:moveTo>
                  <a:lnTo>
                    <a:pt x="812800" y="0"/>
                  </a:lnTo>
                  <a:lnTo>
                    <a:pt x="0" y="0"/>
                  </a:lnTo>
                  <a:lnTo>
                    <a:pt x="406400" y="3536105"/>
                  </a:lnTo>
                  <a:close/>
                </a:path>
              </a:pathLst>
            </a:custGeom>
            <a:solidFill>
              <a:srgbClr val="FD6220">
                <a:alpha val="34902"/>
              </a:srgbClr>
            </a:solidFill>
          </p:spPr>
        </p:sp>
        <p:sp>
          <p:nvSpPr>
            <p:cNvPr name="TextBox 42" id="42"/>
            <p:cNvSpPr txBox="true"/>
            <p:nvPr/>
          </p:nvSpPr>
          <p:spPr>
            <a:xfrm>
              <a:off x="127000" y="224004"/>
              <a:ext cx="558800" cy="1670338"/>
            </a:xfrm>
            <a:prstGeom prst="rect">
              <a:avLst/>
            </a:prstGeom>
          </p:spPr>
          <p:txBody>
            <a:bodyPr anchor="ctr" rtlCol="false" tIns="50800" lIns="50800" bIns="50800" rIns="50800"/>
            <a:lstStyle/>
            <a:p>
              <a:pPr algn="ctr">
                <a:lnSpc>
                  <a:spcPts val="2380"/>
                </a:lnSpc>
              </a:pPr>
            </a:p>
          </p:txBody>
        </p:sp>
      </p:grpSp>
      <p:grpSp>
        <p:nvGrpSpPr>
          <p:cNvPr name="Group 43" id="43"/>
          <p:cNvGrpSpPr/>
          <p:nvPr/>
        </p:nvGrpSpPr>
        <p:grpSpPr>
          <a:xfrm rot="0">
            <a:off x="2738898" y="2648112"/>
            <a:ext cx="10570784" cy="2124850"/>
            <a:chOff x="0" y="0"/>
            <a:chExt cx="14094379" cy="2833133"/>
          </a:xfrm>
        </p:grpSpPr>
        <p:sp>
          <p:nvSpPr>
            <p:cNvPr name="TextBox 44" id="44"/>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3. Soft Quantized Descriptors (BoVW – Soft Assignment)</a:t>
              </a:r>
            </a:p>
          </p:txBody>
        </p:sp>
        <p:sp>
          <p:nvSpPr>
            <p:cNvPr name="TextBox 45" id="45"/>
            <p:cNvSpPr txBox="true"/>
            <p:nvPr/>
          </p:nvSpPr>
          <p:spPr>
            <a:xfrm rot="0">
              <a:off x="0" y="711598"/>
              <a:ext cx="10876125" cy="21215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Assigns descriptors to multiple cluster</a:t>
              </a:r>
              <a:r>
                <a:rPr lang="en-US" sz="1599" spc="39">
                  <a:solidFill>
                    <a:srgbClr val="191919"/>
                  </a:solidFill>
                  <a:latin typeface="Gotham"/>
                  <a:ea typeface="Gotham"/>
                  <a:cs typeface="Gotham"/>
                  <a:sym typeface="Gotham"/>
                </a:rPr>
                <a:t>s us</a:t>
              </a:r>
              <a:r>
                <a:rPr lang="en-US" sz="1599" spc="39">
                  <a:solidFill>
                    <a:srgbClr val="191919"/>
                  </a:solidFill>
                  <a:latin typeface="Gotham"/>
                  <a:ea typeface="Gotham"/>
                  <a:cs typeface="Gotham"/>
                  <a:sym typeface="Gotham"/>
                </a:rPr>
                <a:t>ing Gaussian weighting</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Produc</a:t>
              </a:r>
              <a:r>
                <a:rPr lang="en-US" sz="1599" spc="39">
                  <a:solidFill>
                    <a:srgbClr val="191919"/>
                  </a:solidFill>
                  <a:latin typeface="Gotham"/>
                  <a:ea typeface="Gotham"/>
                  <a:cs typeface="Gotham"/>
                  <a:sym typeface="Gotham"/>
                </a:rPr>
                <a:t>es smooth, detailed histograms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Reduces errors from sketch noise and stroke variation</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Fea</a:t>
              </a:r>
              <a:r>
                <a:rPr lang="en-US" sz="1599" spc="39">
                  <a:solidFill>
                    <a:srgbClr val="191919"/>
                  </a:solidFill>
                  <a:latin typeface="Gotham"/>
                  <a:ea typeface="Gotham"/>
                  <a:cs typeface="Gotham"/>
                  <a:sym typeface="Gotham"/>
                </a:rPr>
                <a:t>ture size: 1200 × 500</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Used in Version 2.1 for better generalization</a:t>
              </a:r>
            </a:p>
            <a:p>
              <a:pPr algn="l" marL="0" indent="0" lvl="0">
                <a:lnSpc>
                  <a:spcPts val="2159"/>
                </a:lnSpc>
                <a:spcBef>
                  <a:spcPct val="0"/>
                </a:spcBef>
              </a:pPr>
            </a:p>
          </p:txBody>
        </p:sp>
      </p:grpSp>
      <p:grpSp>
        <p:nvGrpSpPr>
          <p:cNvPr name="Group 46" id="46"/>
          <p:cNvGrpSpPr/>
          <p:nvPr/>
        </p:nvGrpSpPr>
        <p:grpSpPr>
          <a:xfrm rot="0">
            <a:off x="2738898" y="4803895"/>
            <a:ext cx="10570784" cy="2391550"/>
            <a:chOff x="0" y="0"/>
            <a:chExt cx="14094379" cy="3188733"/>
          </a:xfrm>
        </p:grpSpPr>
        <p:sp>
          <p:nvSpPr>
            <p:cNvPr name="TextBox 47" id="47"/>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4. Edge Detection-Based Features (Version 2.2)</a:t>
              </a:r>
            </a:p>
          </p:txBody>
        </p:sp>
        <p:sp>
          <p:nvSpPr>
            <p:cNvPr name="TextBox 48" id="48"/>
            <p:cNvSpPr txBox="true"/>
            <p:nvPr/>
          </p:nvSpPr>
          <p:spPr>
            <a:xfrm rot="0">
              <a:off x="0" y="711598"/>
              <a:ext cx="8769256" cy="24771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Uses pre</a:t>
              </a:r>
              <a:r>
                <a:rPr lang="en-US" sz="1599" spc="39">
                  <a:solidFill>
                    <a:srgbClr val="191919"/>
                  </a:solidFill>
                  <a:latin typeface="Gotham"/>
                  <a:ea typeface="Gotham"/>
                  <a:cs typeface="Gotham"/>
                  <a:sym typeface="Gotham"/>
                </a:rPr>
                <a:t>-</a:t>
              </a:r>
              <a:r>
                <a:rPr lang="en-US" sz="1599" spc="39">
                  <a:solidFill>
                    <a:srgbClr val="191919"/>
                  </a:solidFill>
                  <a:latin typeface="Gotham"/>
                  <a:ea typeface="Gotham"/>
                  <a:cs typeface="Gotham"/>
                  <a:sym typeface="Gotham"/>
                </a:rPr>
                <a:t>trained CNNs (e.g., VGG16) on a</a:t>
              </a:r>
              <a:r>
                <a:rPr lang="en-US" sz="1599" spc="39">
                  <a:solidFill>
                    <a:srgbClr val="191919"/>
                  </a:solidFill>
                  <a:latin typeface="Gotham"/>
                  <a:ea typeface="Gotham"/>
                  <a:cs typeface="Gotham"/>
                  <a:sym typeface="Gotham"/>
                </a:rPr>
                <a:t>u</a:t>
              </a:r>
              <a:r>
                <a:rPr lang="en-US" sz="1599" spc="39">
                  <a:solidFill>
                    <a:srgbClr val="191919"/>
                  </a:solidFill>
                  <a:latin typeface="Gotham"/>
                  <a:ea typeface="Gotham"/>
                  <a:cs typeface="Gotham"/>
                  <a:sym typeface="Gotham"/>
                </a:rPr>
                <a:t>gmented sketch images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Extracts abstract and hierarchical features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Capt</a:t>
              </a:r>
              <a:r>
                <a:rPr lang="en-US" sz="1599" spc="39">
                  <a:solidFill>
                    <a:srgbClr val="191919"/>
                  </a:solidFill>
                  <a:latin typeface="Gotham"/>
                  <a:ea typeface="Gotham"/>
                  <a:cs typeface="Gotham"/>
                  <a:sym typeface="Gotham"/>
                </a:rPr>
                <a:t>ures stroke groupings, contours, and spatial structure</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a:t>
              </a:r>
              <a:r>
                <a:rPr lang="en-US" sz="1599" spc="39">
                  <a:solidFill>
                    <a:srgbClr val="191919"/>
                  </a:solidFill>
                  <a:latin typeface="Gotham"/>
                  <a:ea typeface="Gotham"/>
                  <a:cs typeface="Gotham"/>
                  <a:sym typeface="Gotham"/>
                </a:rPr>
                <a:t>ea</a:t>
              </a:r>
              <a:r>
                <a:rPr lang="en-US" sz="1599" spc="39">
                  <a:solidFill>
                    <a:srgbClr val="191919"/>
                  </a:solidFill>
                  <a:latin typeface="Gotham"/>
                  <a:ea typeface="Gotham"/>
                  <a:cs typeface="Gotham"/>
                  <a:sym typeface="Gotham"/>
                </a:rPr>
                <a:t>ture vector size: 16,384 dimensions</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Can be used with ML models like SVM or KNN</a:t>
              </a:r>
            </a:p>
            <a:p>
              <a:pPr algn="l" marL="0" indent="0" lvl="0">
                <a:lnSpc>
                  <a:spcPts val="2159"/>
                </a:lnSpc>
                <a:spcBef>
                  <a:spcPct val="0"/>
                </a:spcBef>
              </a:pPr>
            </a:p>
          </p:txBody>
        </p:sp>
      </p:grpSp>
      <p:grpSp>
        <p:nvGrpSpPr>
          <p:cNvPr name="Group 49" id="49"/>
          <p:cNvGrpSpPr/>
          <p:nvPr/>
        </p:nvGrpSpPr>
        <p:grpSpPr>
          <a:xfrm rot="0">
            <a:off x="2738898" y="7252595"/>
            <a:ext cx="10570784" cy="2924950"/>
            <a:chOff x="0" y="0"/>
            <a:chExt cx="14094379" cy="3899933"/>
          </a:xfrm>
        </p:grpSpPr>
        <p:sp>
          <p:nvSpPr>
            <p:cNvPr name="TextBox 50" id="50"/>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5. Deep Features via CNNs (Version 2.3)</a:t>
              </a:r>
            </a:p>
          </p:txBody>
        </p:sp>
        <p:sp>
          <p:nvSpPr>
            <p:cNvPr name="TextBox 51" id="51"/>
            <p:cNvSpPr txBox="true"/>
            <p:nvPr/>
          </p:nvSpPr>
          <p:spPr>
            <a:xfrm rot="0">
              <a:off x="0" y="711598"/>
              <a:ext cx="8769256" cy="31883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Uses ImageDataGenerator for real-time image augmentation (rotation, shift, zoom)</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a:t>
              </a:r>
              <a:r>
                <a:rPr lang="en-US" sz="1599" spc="39">
                  <a:solidFill>
                    <a:srgbClr val="191919"/>
                  </a:solidFill>
                  <a:latin typeface="Gotham"/>
                  <a:ea typeface="Gotham"/>
                  <a:cs typeface="Gotham"/>
                  <a:sym typeface="Gotham"/>
                </a:rPr>
                <a:t>u</a:t>
              </a:r>
              <a:r>
                <a:rPr lang="en-US" sz="1599" spc="39">
                  <a:solidFill>
                    <a:srgbClr val="191919"/>
                  </a:solidFill>
                  <a:latin typeface="Gotham"/>
                  <a:ea typeface="Gotham"/>
                  <a:cs typeface="Gotham"/>
                  <a:sym typeface="Gotham"/>
                </a:rPr>
                <a:t>gmented images passed through a pre-trained CNN (e.g., VGG16)</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CNN e</a:t>
              </a:r>
              <a:r>
                <a:rPr lang="en-US" sz="1599" spc="39">
                  <a:solidFill>
                    <a:srgbClr val="191919"/>
                  </a:solidFill>
                  <a:latin typeface="Gotham"/>
                  <a:ea typeface="Gotham"/>
                  <a:cs typeface="Gotham"/>
                  <a:sym typeface="Gotham"/>
                </a:rPr>
                <a:t>xtracts abstract and hierarchical features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Capt</a:t>
              </a:r>
              <a:r>
                <a:rPr lang="en-US" sz="1599" spc="39">
                  <a:solidFill>
                    <a:srgbClr val="191919"/>
                  </a:solidFill>
                  <a:latin typeface="Gotham"/>
                  <a:ea typeface="Gotham"/>
                  <a:cs typeface="Gotham"/>
                  <a:sym typeface="Gotham"/>
                </a:rPr>
                <a:t>ures stroke groupings, contours, and spatial structure</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a:t>
              </a:r>
              <a:r>
                <a:rPr lang="en-US" sz="1599" spc="39">
                  <a:solidFill>
                    <a:srgbClr val="191919"/>
                  </a:solidFill>
                  <a:latin typeface="Gotham"/>
                  <a:ea typeface="Gotham"/>
                  <a:cs typeface="Gotham"/>
                  <a:sym typeface="Gotham"/>
                </a:rPr>
                <a:t>ea</a:t>
              </a:r>
              <a:r>
                <a:rPr lang="en-US" sz="1599" spc="39">
                  <a:solidFill>
                    <a:srgbClr val="191919"/>
                  </a:solidFill>
                  <a:latin typeface="Gotham"/>
                  <a:ea typeface="Gotham"/>
                  <a:cs typeface="Gotham"/>
                  <a:sym typeface="Gotham"/>
                </a:rPr>
                <a:t>ture vector size: 16,384 dimensions</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Fe</a:t>
              </a:r>
              <a:r>
                <a:rPr lang="en-US" sz="1599" spc="39">
                  <a:solidFill>
                    <a:srgbClr val="191919"/>
                  </a:solidFill>
                  <a:latin typeface="Gotham"/>
                  <a:ea typeface="Gotham"/>
                  <a:cs typeface="Gotham"/>
                  <a:sym typeface="Gotham"/>
                </a:rPr>
                <a:t>atures reused with classical ML models like SVM or KNN</a:t>
              </a:r>
            </a:p>
            <a:p>
              <a:pPr algn="l" marL="0" indent="0" lvl="0">
                <a:lnSpc>
                  <a:spcPts val="2159"/>
                </a:lnSpc>
                <a:spcBef>
                  <a:spcPct val="0"/>
                </a:spcBef>
              </a:pPr>
            </a:p>
          </p:txBody>
        </p:sp>
      </p:grpSp>
      <p:sp>
        <p:nvSpPr>
          <p:cNvPr name="TextBox 52" id="52"/>
          <p:cNvSpPr txBox="true"/>
          <p:nvPr/>
        </p:nvSpPr>
        <p:spPr>
          <a:xfrm rot="0">
            <a:off x="2653830" y="581500"/>
            <a:ext cx="10596911"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Feature Extraction</a:t>
            </a:r>
          </a:p>
        </p:txBody>
      </p:sp>
      <p:sp>
        <p:nvSpPr>
          <p:cNvPr name="TextBox 53" id="53"/>
          <p:cNvSpPr txBox="true"/>
          <p:nvPr/>
        </p:nvSpPr>
        <p:spPr>
          <a:xfrm rot="0">
            <a:off x="2738898" y="1863743"/>
            <a:ext cx="12550892" cy="39050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Transform raw sketch images into numerical vectors for machine learning models.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4655766"/>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name="Group 8" id="8"/>
          <p:cNvGrpSpPr/>
          <p:nvPr/>
        </p:nvGrpSpPr>
        <p:grpSpPr>
          <a:xfrm rot="0">
            <a:off x="951509" y="3320505"/>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51509" y="1987111"/>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51509" y="3988135"/>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51509" y="2652874"/>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51509" y="6430348"/>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51509" y="5764584"/>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6" id="26"/>
          <p:cNvGrpSpPr/>
          <p:nvPr/>
        </p:nvGrpSpPr>
        <p:grpSpPr>
          <a:xfrm rot="0">
            <a:off x="951509" y="7088453"/>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9" id="29"/>
          <p:cNvGrpSpPr/>
          <p:nvPr/>
        </p:nvGrpSpPr>
        <p:grpSpPr>
          <a:xfrm rot="0">
            <a:off x="951509" y="7756083"/>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2" id="32"/>
          <p:cNvGrpSpPr/>
          <p:nvPr/>
        </p:nvGrpSpPr>
        <p:grpSpPr>
          <a:xfrm rot="0">
            <a:off x="13583457" y="-75204"/>
            <a:ext cx="4704543" cy="10362204"/>
            <a:chOff x="0" y="0"/>
            <a:chExt cx="6272723" cy="13816272"/>
          </a:xfrm>
        </p:grpSpPr>
        <p:sp>
          <p:nvSpPr>
            <p:cNvPr name="Freeform 33" id="33"/>
            <p:cNvSpPr/>
            <p:nvPr/>
          </p:nvSpPr>
          <p:spPr>
            <a:xfrm flipH="false" flipV="false" rot="0">
              <a:off x="3195749" y="6977561"/>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34" id="34"/>
            <p:cNvSpPr/>
            <p:nvPr/>
          </p:nvSpPr>
          <p:spPr>
            <a:xfrm flipH="false" flipV="false" rot="0">
              <a:off x="3195749" y="9293793"/>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35" id="35"/>
            <p:cNvSpPr/>
            <p:nvPr/>
          </p:nvSpPr>
          <p:spPr>
            <a:xfrm flipH="false" flipV="false" rot="0">
              <a:off x="3195749" y="11610025"/>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36" id="36"/>
            <p:cNvSpPr/>
            <p:nvPr/>
          </p:nvSpPr>
          <p:spPr>
            <a:xfrm flipH="false" flipV="false" rot="0">
              <a:off x="0" y="7087547"/>
              <a:ext cx="3076974" cy="2206247"/>
            </a:xfrm>
            <a:custGeom>
              <a:avLst/>
              <a:gdLst/>
              <a:ahLst/>
              <a:cxnLst/>
              <a:rect r="r" b="b" t="t" l="l"/>
              <a:pathLst>
                <a:path h="2206247" w="3076974">
                  <a:moveTo>
                    <a:pt x="0" y="0"/>
                  </a:moveTo>
                  <a:lnTo>
                    <a:pt x="3076974" y="0"/>
                  </a:lnTo>
                  <a:lnTo>
                    <a:pt x="3076974" y="2206246"/>
                  </a:lnTo>
                  <a:lnTo>
                    <a:pt x="0" y="2206246"/>
                  </a:lnTo>
                  <a:lnTo>
                    <a:pt x="0" y="0"/>
                  </a:lnTo>
                  <a:close/>
                </a:path>
              </a:pathLst>
            </a:custGeom>
            <a:blipFill>
              <a:blip r:embed="rId2">
                <a:alphaModFix amt="46000"/>
              </a:blip>
              <a:stretch>
                <a:fillRect l="-1091" t="0" r="-1091" b="0"/>
              </a:stretch>
            </a:blipFill>
          </p:spPr>
        </p:sp>
        <p:sp>
          <p:nvSpPr>
            <p:cNvPr name="Freeform 37" id="37"/>
            <p:cNvSpPr/>
            <p:nvPr/>
          </p:nvSpPr>
          <p:spPr>
            <a:xfrm flipH="false" flipV="false" rot="0">
              <a:off x="0" y="9293793"/>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38" id="38"/>
            <p:cNvSpPr/>
            <p:nvPr/>
          </p:nvSpPr>
          <p:spPr>
            <a:xfrm flipH="false" flipV="false" rot="0">
              <a:off x="0" y="11610025"/>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39" id="39"/>
            <p:cNvSpPr/>
            <p:nvPr/>
          </p:nvSpPr>
          <p:spPr>
            <a:xfrm flipH="false" flipV="false" rot="0">
              <a:off x="3195749" y="0"/>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40" id="40"/>
            <p:cNvSpPr/>
            <p:nvPr/>
          </p:nvSpPr>
          <p:spPr>
            <a:xfrm flipH="false" flipV="false" rot="0">
              <a:off x="3195749" y="2316232"/>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41" id="41"/>
            <p:cNvSpPr/>
            <p:nvPr/>
          </p:nvSpPr>
          <p:spPr>
            <a:xfrm flipH="false" flipV="false" rot="0">
              <a:off x="3195749" y="4632464"/>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42" id="42"/>
            <p:cNvSpPr/>
            <p:nvPr/>
          </p:nvSpPr>
          <p:spPr>
            <a:xfrm flipH="false" flipV="false" rot="0">
              <a:off x="0" y="109985"/>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43" id="43"/>
            <p:cNvSpPr/>
            <p:nvPr/>
          </p:nvSpPr>
          <p:spPr>
            <a:xfrm flipH="false" flipV="false" rot="0">
              <a:off x="0" y="2316232"/>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sp>
          <p:nvSpPr>
            <p:cNvPr name="Freeform 44" id="44"/>
            <p:cNvSpPr/>
            <p:nvPr/>
          </p:nvSpPr>
          <p:spPr>
            <a:xfrm flipH="false" flipV="false" rot="0">
              <a:off x="0" y="4632464"/>
              <a:ext cx="3076974" cy="2206247"/>
            </a:xfrm>
            <a:custGeom>
              <a:avLst/>
              <a:gdLst/>
              <a:ahLst/>
              <a:cxnLst/>
              <a:rect r="r" b="b" t="t" l="l"/>
              <a:pathLst>
                <a:path h="2206247" w="3076974">
                  <a:moveTo>
                    <a:pt x="0" y="0"/>
                  </a:moveTo>
                  <a:lnTo>
                    <a:pt x="3076974" y="0"/>
                  </a:lnTo>
                  <a:lnTo>
                    <a:pt x="3076974" y="2206247"/>
                  </a:lnTo>
                  <a:lnTo>
                    <a:pt x="0" y="2206247"/>
                  </a:lnTo>
                  <a:lnTo>
                    <a:pt x="0" y="0"/>
                  </a:lnTo>
                  <a:close/>
                </a:path>
              </a:pathLst>
            </a:custGeom>
            <a:blipFill>
              <a:blip r:embed="rId2">
                <a:alphaModFix amt="46000"/>
              </a:blip>
              <a:stretch>
                <a:fillRect l="-1091" t="0" r="-1091" b="0"/>
              </a:stretch>
            </a:blipFill>
          </p:spPr>
        </p:sp>
      </p:grpSp>
      <p:grpSp>
        <p:nvGrpSpPr>
          <p:cNvPr name="Group 45" id="45"/>
          <p:cNvGrpSpPr/>
          <p:nvPr/>
        </p:nvGrpSpPr>
        <p:grpSpPr>
          <a:xfrm rot="0">
            <a:off x="2738898" y="2926150"/>
            <a:ext cx="10570784" cy="2658250"/>
            <a:chOff x="0" y="0"/>
            <a:chExt cx="14094379" cy="3544333"/>
          </a:xfrm>
        </p:grpSpPr>
        <p:sp>
          <p:nvSpPr>
            <p:cNvPr name="TextBox 46" id="46"/>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Version 1 – Full Dataset (250 Classes)</a:t>
              </a:r>
            </a:p>
          </p:txBody>
        </p:sp>
        <p:sp>
          <p:nvSpPr>
            <p:cNvPr name="TextBox 47" id="47"/>
            <p:cNvSpPr txBox="true"/>
            <p:nvPr/>
          </p:nvSpPr>
          <p:spPr>
            <a:xfrm rot="0">
              <a:off x="0" y="711598"/>
              <a:ext cx="8769256" cy="28327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Used full dataset: 20,000 images, 250 categories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Feature extraction via S-HOG</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Faced</a:t>
              </a:r>
              <a:r>
                <a:rPr lang="en-US" sz="1599" spc="39">
                  <a:solidFill>
                    <a:srgbClr val="191919"/>
                  </a:solidFill>
                  <a:latin typeface="Gotham"/>
                  <a:ea typeface="Gotham"/>
                  <a:cs typeface="Gotham"/>
                  <a:sym typeface="Gotham"/>
                </a:rPr>
                <a:t> challenges:</a:t>
              </a:r>
            </a:p>
            <a:p>
              <a:pPr algn="l">
                <a:lnSpc>
                  <a:spcPts val="2159"/>
                </a:lnSpc>
              </a:pPr>
              <a:r>
                <a:rPr lang="en-US" sz="1599" spc="39">
                  <a:solidFill>
                    <a:srgbClr val="191919"/>
                  </a:solidFill>
                  <a:latin typeface="Gotham"/>
                  <a:ea typeface="Gotham"/>
                  <a:cs typeface="Gotham"/>
                  <a:sym typeface="Gotham"/>
                </a:rPr>
                <a:t>            Low inter-class separability</a:t>
              </a:r>
            </a:p>
            <a:p>
              <a:pPr algn="l">
                <a:lnSpc>
                  <a:spcPts val="2159"/>
                </a:lnSpc>
              </a:pPr>
              <a:r>
                <a:rPr lang="en-US" sz="1599" spc="39">
                  <a:solidFill>
                    <a:srgbClr val="191919"/>
                  </a:solidFill>
                  <a:latin typeface="Gotham"/>
                  <a:ea typeface="Gotham"/>
                  <a:cs typeface="Gotham"/>
                  <a:sym typeface="Gotham"/>
                </a:rPr>
                <a:t>            Overlapping structures &amp; sketch styles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Moder</a:t>
              </a:r>
              <a:r>
                <a:rPr lang="en-US" sz="1599" spc="39">
                  <a:solidFill>
                    <a:srgbClr val="191919"/>
                  </a:solidFill>
                  <a:latin typeface="Gotham"/>
                  <a:ea typeface="Gotham"/>
                  <a:cs typeface="Gotham"/>
                  <a:sym typeface="Gotham"/>
                </a:rPr>
                <a:t>a</a:t>
              </a:r>
              <a:r>
                <a:rPr lang="en-US" sz="1599" spc="39">
                  <a:solidFill>
                    <a:srgbClr val="191919"/>
                  </a:solidFill>
                  <a:latin typeface="Gotham"/>
                  <a:ea typeface="Gotham"/>
                  <a:cs typeface="Gotham"/>
                  <a:sym typeface="Gotham"/>
                </a:rPr>
                <a:t>te training accuracy</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Poor generalization on unseen data</a:t>
              </a:r>
            </a:p>
            <a:p>
              <a:pPr algn="l" marL="0" indent="0" lvl="0">
                <a:lnSpc>
                  <a:spcPts val="2159"/>
                </a:lnSpc>
                <a:spcBef>
                  <a:spcPct val="0"/>
                </a:spcBef>
              </a:pPr>
            </a:p>
          </p:txBody>
        </p:sp>
      </p:grpSp>
      <p:sp>
        <p:nvSpPr>
          <p:cNvPr name="TextBox 48" id="48"/>
          <p:cNvSpPr txBox="true"/>
          <p:nvPr/>
        </p:nvSpPr>
        <p:spPr>
          <a:xfrm rot="0">
            <a:off x="2653830" y="581500"/>
            <a:ext cx="10596911"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Project Versions</a:t>
            </a:r>
          </a:p>
        </p:txBody>
      </p:sp>
      <p:grpSp>
        <p:nvGrpSpPr>
          <p:cNvPr name="Group 49" id="49"/>
          <p:cNvGrpSpPr/>
          <p:nvPr/>
        </p:nvGrpSpPr>
        <p:grpSpPr>
          <a:xfrm rot="0">
            <a:off x="11762088" y="-9632634"/>
            <a:ext cx="10994424" cy="10994424"/>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solidFill>
              <a:prstDash val="solid"/>
              <a:miter/>
            </a:ln>
          </p:spPr>
        </p:sp>
        <p:sp>
          <p:nvSpPr>
            <p:cNvPr name="TextBox 51" id="5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52" id="52"/>
          <p:cNvSpPr txBox="true"/>
          <p:nvPr/>
        </p:nvSpPr>
        <p:spPr>
          <a:xfrm rot="0">
            <a:off x="2738898" y="1863743"/>
            <a:ext cx="12550892" cy="39050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The project has been divided into 2 versions which are : </a:t>
            </a:r>
          </a:p>
        </p:txBody>
      </p:sp>
      <p:grpSp>
        <p:nvGrpSpPr>
          <p:cNvPr name="Group 53" id="53"/>
          <p:cNvGrpSpPr/>
          <p:nvPr/>
        </p:nvGrpSpPr>
        <p:grpSpPr>
          <a:xfrm rot="0">
            <a:off x="2738898" y="6307896"/>
            <a:ext cx="10570784" cy="2658250"/>
            <a:chOff x="0" y="0"/>
            <a:chExt cx="14094379" cy="3544333"/>
          </a:xfrm>
        </p:grpSpPr>
        <p:sp>
          <p:nvSpPr>
            <p:cNvPr name="TextBox 54" id="54"/>
            <p:cNvSpPr txBox="true"/>
            <p:nvPr/>
          </p:nvSpPr>
          <p:spPr>
            <a:xfrm rot="0">
              <a:off x="0" y="-38100"/>
              <a:ext cx="14094379" cy="52324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Version 2 – Reduced Dataset (15 Classes)</a:t>
              </a:r>
            </a:p>
          </p:txBody>
        </p:sp>
        <p:sp>
          <p:nvSpPr>
            <p:cNvPr name="TextBox 55" id="55"/>
            <p:cNvSpPr txBox="true"/>
            <p:nvPr/>
          </p:nvSpPr>
          <p:spPr>
            <a:xfrm rot="0">
              <a:off x="0" y="711598"/>
              <a:ext cx="11023414" cy="2832735"/>
            </a:xfrm>
            <a:prstGeom prst="rect">
              <a:avLst/>
            </a:prstGeom>
          </p:spPr>
          <p:txBody>
            <a:bodyPr anchor="t" rtlCol="false" tIns="0" lIns="0" bIns="0" rIns="0">
              <a:spAutoFit/>
            </a:bodyPr>
            <a:lstStyle/>
            <a:p>
              <a:pPr algn="l" marL="345439" indent="-172720" lvl="1">
                <a:lnSpc>
                  <a:spcPts val="2159"/>
                </a:lnSpc>
                <a:buFont typeface="Arial"/>
                <a:buChar char="•"/>
              </a:pPr>
              <a:r>
                <a:rPr lang="en-US" sz="1599" spc="39">
                  <a:solidFill>
                    <a:srgbClr val="191919"/>
                  </a:solidFill>
                  <a:latin typeface="Gotham"/>
                  <a:ea typeface="Gotham"/>
                  <a:cs typeface="Gotham"/>
                  <a:sym typeface="Gotham"/>
                </a:rPr>
                <a:t>Dataset reduced to 1,200 sketches across 15 distinct classes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Achieved higher accuracy and less category confusion</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Feature extraction:</a:t>
              </a:r>
            </a:p>
            <a:p>
              <a:pPr algn="l">
                <a:lnSpc>
                  <a:spcPts val="2159"/>
                </a:lnSpc>
              </a:pPr>
              <a:r>
                <a:rPr lang="en-US" sz="1599" spc="39">
                  <a:solidFill>
                    <a:srgbClr val="191919"/>
                  </a:solidFill>
                  <a:latin typeface="Gotham"/>
                  <a:ea typeface="Gotham"/>
                  <a:cs typeface="Gotham"/>
                  <a:sym typeface="Gotham"/>
                </a:rPr>
                <a:t>             </a:t>
              </a:r>
              <a:r>
                <a:rPr lang="en-US" sz="1599" spc="39">
                  <a:solidFill>
                    <a:srgbClr val="191919"/>
                  </a:solidFill>
                  <a:latin typeface="Gotham"/>
                  <a:ea typeface="Gotham"/>
                  <a:cs typeface="Gotham"/>
                  <a:sym typeface="Gotham"/>
                </a:rPr>
                <a:t>Soft/hard quantization, edge detection, CNN-based features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Enabled real-time recognition system hosted on Google Cloud</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Users draw on a web interface, get instant predictions (Version 2.1 model)</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 Live Demo: </a:t>
              </a:r>
              <a:r>
                <a:rPr lang="en-US" sz="1599" spc="39" u="sng">
                  <a:solidFill>
                    <a:srgbClr val="191919"/>
                  </a:solidFill>
                  <a:latin typeface="Gotham"/>
                  <a:ea typeface="Gotham"/>
                  <a:cs typeface="Gotham"/>
                  <a:sym typeface="Gotham"/>
                  <a:hlinkClick r:id="rId3" tooltip="http://34.131.175.227"/>
                </a:rPr>
                <a:t>http://34.131.175.227</a:t>
              </a:r>
            </a:p>
            <a:p>
              <a:pPr algn="l" marL="0" indent="0" lvl="0">
                <a:lnSpc>
                  <a:spcPts val="2159"/>
                </a:lnSpc>
                <a:spcBef>
                  <a:spcPct val="0"/>
                </a:spcBef>
              </a:pPr>
            </a:p>
          </p:txBody>
        </p:sp>
      </p:grpSp>
      <p:grpSp>
        <p:nvGrpSpPr>
          <p:cNvPr name="Group 56" id="56"/>
          <p:cNvGrpSpPr/>
          <p:nvPr/>
        </p:nvGrpSpPr>
        <p:grpSpPr>
          <a:xfrm rot="3945801">
            <a:off x="14871099" y="8134988"/>
            <a:ext cx="4776403" cy="4776403"/>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58" id="5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9" id="59"/>
          <p:cNvSpPr/>
          <p:nvPr/>
        </p:nvSpPr>
        <p:spPr>
          <a:xfrm flipH="false" flipV="false" rot="3945801">
            <a:off x="15341808" y="7449941"/>
            <a:ext cx="1577153" cy="3243522"/>
          </a:xfrm>
          <a:custGeom>
            <a:avLst/>
            <a:gdLst/>
            <a:ahLst/>
            <a:cxnLst/>
            <a:rect r="r" b="b" t="t" l="l"/>
            <a:pathLst>
              <a:path h="3243522" w="1577153">
                <a:moveTo>
                  <a:pt x="0" y="0"/>
                </a:moveTo>
                <a:lnTo>
                  <a:pt x="1577153" y="0"/>
                </a:lnTo>
                <a:lnTo>
                  <a:pt x="1577153" y="3243522"/>
                </a:lnTo>
                <a:lnTo>
                  <a:pt x="0" y="3243522"/>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5318634"/>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6</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77741"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6" id="26"/>
          <p:cNvGrpSpPr/>
          <p:nvPr/>
        </p:nvGrpSpPr>
        <p:grpSpPr>
          <a:xfrm rot="0">
            <a:off x="977741" y="7093216"/>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9" id="29"/>
          <p:cNvGrpSpPr/>
          <p:nvPr/>
        </p:nvGrpSpPr>
        <p:grpSpPr>
          <a:xfrm rot="0">
            <a:off x="977741"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name="TextBox 32" id="32"/>
          <p:cNvSpPr txBox="true"/>
          <p:nvPr/>
        </p:nvSpPr>
        <p:spPr>
          <a:xfrm rot="0">
            <a:off x="2653830" y="2616201"/>
            <a:ext cx="10570784"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Version 1: Full Dataset (250 Classes × 80 Sketches)</a:t>
            </a:r>
          </a:p>
        </p:txBody>
      </p:sp>
      <p:sp>
        <p:nvSpPr>
          <p:cNvPr name="TextBox 33" id="33"/>
          <p:cNvSpPr txBox="true"/>
          <p:nvPr/>
        </p:nvSpPr>
        <p:spPr>
          <a:xfrm rot="0">
            <a:off x="3090357" y="3606695"/>
            <a:ext cx="10219326" cy="5065395"/>
          </a:xfrm>
          <a:prstGeom prst="rect">
            <a:avLst/>
          </a:prstGeom>
        </p:spPr>
        <p:txBody>
          <a:bodyPr anchor="t" rtlCol="false" tIns="0" lIns="0" bIns="0" rIns="0">
            <a:spAutoFit/>
          </a:bodyPr>
          <a:lstStyle/>
          <a:p>
            <a:pPr algn="l">
              <a:lnSpc>
                <a:spcPts val="2159"/>
              </a:lnSpc>
            </a:pPr>
          </a:p>
          <a:p>
            <a:pPr algn="l">
              <a:lnSpc>
                <a:spcPts val="2159"/>
              </a:lnSpc>
            </a:pPr>
            <a:r>
              <a:rPr lang="en-US" b="true" sz="1599" spc="39">
                <a:solidFill>
                  <a:srgbClr val="191919"/>
                </a:solidFill>
                <a:latin typeface="Gotham Bold"/>
                <a:ea typeface="Gotham Bold"/>
                <a:cs typeface="Gotham Bold"/>
                <a:sym typeface="Gotham Bold"/>
              </a:rPr>
              <a:t>PCA + Naive Bayes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PCA reduced feature redundancy</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Naive Bayes assumed feature independence</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Train: 70.30%, Test: 45.00%</a:t>
            </a:r>
          </a:p>
          <a:p>
            <a:pPr algn="l">
              <a:lnSpc>
                <a:spcPts val="2159"/>
              </a:lnSpc>
            </a:pPr>
            <a:r>
              <a:rPr lang="en-US" sz="1599" spc="39" b="true">
                <a:solidFill>
                  <a:srgbClr val="191919"/>
                </a:solidFill>
                <a:latin typeface="Gotham Bold"/>
                <a:ea typeface="Gotham Bold"/>
                <a:cs typeface="Gotham Bold"/>
                <a:sym typeface="Gotham Bold"/>
              </a:rPr>
              <a:t>SVM</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Sought optimal decision boundaries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Good training accuracy but overfitting</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Train: 76.02%, Test: 51.68%</a:t>
            </a:r>
          </a:p>
          <a:p>
            <a:pPr algn="l">
              <a:lnSpc>
                <a:spcPts val="2159"/>
              </a:lnSpc>
            </a:pPr>
            <a:r>
              <a:rPr lang="en-US" sz="1599" spc="39" b="true">
                <a:solidFill>
                  <a:srgbClr val="191919"/>
                </a:solidFill>
                <a:latin typeface="Gotham Bold"/>
                <a:ea typeface="Gotham Bold"/>
                <a:cs typeface="Gotham Bold"/>
                <a:sym typeface="Gotham Bold"/>
              </a:rPr>
              <a:t>ANN</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Shallow n</a:t>
            </a:r>
            <a:r>
              <a:rPr lang="en-US" sz="1599" spc="39">
                <a:solidFill>
                  <a:srgbClr val="191919"/>
                </a:solidFill>
                <a:latin typeface="Gotham"/>
                <a:ea typeface="Gotham"/>
                <a:cs typeface="Gotham"/>
                <a:sym typeface="Gotham"/>
              </a:rPr>
              <a:t>etwork captured non-linearity</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Struggled with sparse</a:t>
            </a:r>
            <a:r>
              <a:rPr lang="en-US" sz="1599" spc="39">
                <a:solidFill>
                  <a:srgbClr val="191919"/>
                </a:solidFill>
                <a:latin typeface="Gotham"/>
                <a:ea typeface="Gotham"/>
                <a:cs typeface="Gotham"/>
                <a:sym typeface="Gotham"/>
              </a:rPr>
              <a:t> sketch data</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Train: 77.01%, Test: 51.23%</a:t>
            </a:r>
          </a:p>
          <a:p>
            <a:pPr algn="l">
              <a:lnSpc>
                <a:spcPts val="2159"/>
              </a:lnSpc>
            </a:pPr>
            <a:r>
              <a:rPr lang="en-US" sz="1599" spc="39" b="true">
                <a:solidFill>
                  <a:srgbClr val="191919"/>
                </a:solidFill>
                <a:latin typeface="Gotham Bold"/>
                <a:ea typeface="Gotham Bold"/>
                <a:cs typeface="Gotham Bold"/>
                <a:sym typeface="Gotham Bold"/>
              </a:rPr>
              <a:t>GMM</a:t>
            </a:r>
            <a:r>
              <a:rPr lang="en-US" sz="1599" spc="39" b="true">
                <a:solidFill>
                  <a:srgbClr val="191919"/>
                </a:solidFill>
                <a:latin typeface="Gotham Bold"/>
                <a:ea typeface="Gotham Bold"/>
                <a:cs typeface="Gotham Bold"/>
                <a:sym typeface="Gotham Bold"/>
              </a:rPr>
              <a:t> + KNN</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GMM formed soft clusters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KNN used cluster distances for classification</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Train: 74.00%, Test: 52.01%</a:t>
            </a:r>
          </a:p>
          <a:p>
            <a:pPr algn="l">
              <a:lnSpc>
                <a:spcPts val="2159"/>
              </a:lnSpc>
              <a:spcBef>
                <a:spcPct val="0"/>
              </a:spcBef>
            </a:pPr>
          </a:p>
          <a:p>
            <a:pPr algn="l" marL="0" indent="0" lvl="0">
              <a:lnSpc>
                <a:spcPts val="2159"/>
              </a:lnSpc>
              <a:spcBef>
                <a:spcPct val="0"/>
              </a:spcBef>
            </a:pPr>
          </a:p>
        </p:txBody>
      </p:sp>
      <p:sp>
        <p:nvSpPr>
          <p:cNvPr name="TextBox 34" id="34"/>
          <p:cNvSpPr txBox="true"/>
          <p:nvPr/>
        </p:nvSpPr>
        <p:spPr>
          <a:xfrm rot="0">
            <a:off x="2653830" y="581500"/>
            <a:ext cx="13476554"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Methodology and Models</a:t>
            </a:r>
          </a:p>
        </p:txBody>
      </p:sp>
      <p:grpSp>
        <p:nvGrpSpPr>
          <p:cNvPr name="Group 35" id="35"/>
          <p:cNvGrpSpPr/>
          <p:nvPr/>
        </p:nvGrpSpPr>
        <p:grpSpPr>
          <a:xfrm rot="0">
            <a:off x="11762088" y="-9632634"/>
            <a:ext cx="10994424" cy="10994424"/>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60000"/>
                </a:srgbClr>
              </a:solidFill>
              <a:prstDash val="solid"/>
              <a:miter/>
            </a:ln>
          </p:spPr>
        </p:sp>
        <p:sp>
          <p:nvSpPr>
            <p:cNvPr name="TextBox 37" id="3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2738898" y="1863743"/>
            <a:ext cx="15549102" cy="79055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From classical pipelines to optimized recognition – evolving strategies for sketch classification</a:t>
            </a:r>
          </a:p>
          <a:p>
            <a:pPr algn="l">
              <a:lnSpc>
                <a:spcPts val="3150"/>
              </a:lnSpc>
            </a:pPr>
          </a:p>
        </p:txBody>
      </p:sp>
      <p:grpSp>
        <p:nvGrpSpPr>
          <p:cNvPr name="Group 39" id="39"/>
          <p:cNvGrpSpPr/>
          <p:nvPr/>
        </p:nvGrpSpPr>
        <p:grpSpPr>
          <a:xfrm rot="0">
            <a:off x="16130384" y="-353712"/>
            <a:ext cx="10994424" cy="10994424"/>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1" id="4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3090357" y="8653040"/>
            <a:ext cx="10219326" cy="1064895"/>
          </a:xfrm>
          <a:prstGeom prst="rect">
            <a:avLst/>
          </a:prstGeom>
        </p:spPr>
        <p:txBody>
          <a:bodyPr anchor="t" rtlCol="false" tIns="0" lIns="0" bIns="0" rIns="0">
            <a:spAutoFit/>
          </a:bodyPr>
          <a:lstStyle/>
          <a:p>
            <a:pPr algn="l">
              <a:lnSpc>
                <a:spcPts val="2159"/>
              </a:lnSpc>
            </a:pPr>
          </a:p>
          <a:p>
            <a:pPr algn="l" marL="345439" indent="-172720" lvl="1">
              <a:lnSpc>
                <a:spcPts val="2159"/>
              </a:lnSpc>
              <a:buFont typeface="Arial"/>
              <a:buChar char="•"/>
            </a:pPr>
            <a:r>
              <a:rPr lang="en-US" sz="1599" spc="39">
                <a:solidFill>
                  <a:srgbClr val="191919"/>
                </a:solidFill>
                <a:latin typeface="Gotham"/>
                <a:ea typeface="Gotham"/>
                <a:cs typeface="Gotham"/>
                <a:sym typeface="Gotham"/>
              </a:rPr>
              <a:t>High complexity of sketch-base</a:t>
            </a:r>
            <a:r>
              <a:rPr lang="en-US" sz="1599" spc="39">
                <a:solidFill>
                  <a:srgbClr val="191919"/>
                </a:solidFill>
                <a:latin typeface="Gotham"/>
                <a:ea typeface="Gotham"/>
                <a:cs typeface="Gotham"/>
                <a:sym typeface="Gotham"/>
              </a:rPr>
              <a:t>d 250-cl</a:t>
            </a:r>
            <a:r>
              <a:rPr lang="en-US" sz="1599" spc="39">
                <a:solidFill>
                  <a:srgbClr val="191919"/>
                </a:solidFill>
                <a:latin typeface="Gotham"/>
                <a:ea typeface="Gotham"/>
                <a:cs typeface="Gotham"/>
                <a:sym typeface="Gotham"/>
              </a:rPr>
              <a:t>ass</a:t>
            </a:r>
            <a:r>
              <a:rPr lang="en-US" sz="1599" spc="39">
                <a:solidFill>
                  <a:srgbClr val="191919"/>
                </a:solidFill>
                <a:latin typeface="Gotham"/>
                <a:ea typeface="Gotham"/>
                <a:cs typeface="Gotham"/>
                <a:sym typeface="Gotham"/>
              </a:rPr>
              <a:t> classification</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Classical models struggled with generalization due to inter-class visual similarity</a:t>
            </a:r>
          </a:p>
          <a:p>
            <a:pPr algn="l" marL="0" indent="0" lvl="0">
              <a:lnSpc>
                <a:spcPts val="2159"/>
              </a:lnSpc>
              <a:spcBef>
                <a:spcPct val="0"/>
              </a:spcBef>
            </a:pPr>
          </a:p>
        </p:txBody>
      </p:sp>
      <p:sp>
        <p:nvSpPr>
          <p:cNvPr name="TextBox 43" id="43"/>
          <p:cNvSpPr txBox="true"/>
          <p:nvPr/>
        </p:nvSpPr>
        <p:spPr>
          <a:xfrm rot="0">
            <a:off x="2738898" y="3341954"/>
            <a:ext cx="10219326" cy="657225"/>
          </a:xfrm>
          <a:prstGeom prst="rect">
            <a:avLst/>
          </a:prstGeom>
        </p:spPr>
        <p:txBody>
          <a:bodyPr anchor="t" rtlCol="false" tIns="0" lIns="0" bIns="0" rIns="0">
            <a:spAutoFit/>
          </a:bodyPr>
          <a:lstStyle/>
          <a:p>
            <a:pPr algn="l">
              <a:lnSpc>
                <a:spcPts val="2699"/>
              </a:lnSpc>
              <a:spcBef>
                <a:spcPct val="0"/>
              </a:spcBef>
            </a:pPr>
            <a:r>
              <a:rPr lang="en-US" b="true" sz="1999" spc="49">
                <a:solidFill>
                  <a:srgbClr val="191919"/>
                </a:solidFill>
                <a:latin typeface="Gotham Bold"/>
                <a:ea typeface="Gotham Bold"/>
                <a:cs typeface="Gotham Bold"/>
                <a:sym typeface="Gotham Bold"/>
              </a:rPr>
              <a:t>Model Approaches</a:t>
            </a:r>
          </a:p>
          <a:p>
            <a:pPr algn="l" marL="0" indent="0" lvl="0">
              <a:lnSpc>
                <a:spcPts val="2699"/>
              </a:lnSpc>
              <a:spcBef>
                <a:spcPct val="0"/>
              </a:spcBef>
            </a:pPr>
          </a:p>
        </p:txBody>
      </p:sp>
      <p:sp>
        <p:nvSpPr>
          <p:cNvPr name="TextBox 44" id="44"/>
          <p:cNvSpPr txBox="true"/>
          <p:nvPr/>
        </p:nvSpPr>
        <p:spPr>
          <a:xfrm rot="0">
            <a:off x="2738898" y="8485912"/>
            <a:ext cx="10219326" cy="657225"/>
          </a:xfrm>
          <a:prstGeom prst="rect">
            <a:avLst/>
          </a:prstGeom>
        </p:spPr>
        <p:txBody>
          <a:bodyPr anchor="t" rtlCol="false" tIns="0" lIns="0" bIns="0" rIns="0">
            <a:spAutoFit/>
          </a:bodyPr>
          <a:lstStyle/>
          <a:p>
            <a:pPr algn="l">
              <a:lnSpc>
                <a:spcPts val="2699"/>
              </a:lnSpc>
              <a:spcBef>
                <a:spcPct val="0"/>
              </a:spcBef>
            </a:pPr>
            <a:r>
              <a:rPr lang="en-US" b="true" sz="1999" spc="49">
                <a:solidFill>
                  <a:srgbClr val="191919"/>
                </a:solidFill>
                <a:latin typeface="Gotham Bold"/>
                <a:ea typeface="Gotham Bold"/>
                <a:cs typeface="Gotham Bold"/>
                <a:sym typeface="Gotham Bold"/>
              </a:rPr>
              <a:t>T</a:t>
            </a:r>
            <a:r>
              <a:rPr lang="en-US" b="true" sz="1999" spc="49">
                <a:solidFill>
                  <a:srgbClr val="191919"/>
                </a:solidFill>
                <a:latin typeface="Gotham Bold"/>
                <a:ea typeface="Gotham Bold"/>
                <a:cs typeface="Gotham Bold"/>
                <a:sym typeface="Gotham Bold"/>
              </a:rPr>
              <a:t>akeaway:</a:t>
            </a:r>
          </a:p>
          <a:p>
            <a:pPr algn="l" marL="0" indent="0" lvl="0">
              <a:lnSpc>
                <a:spcPts val="26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5976927"/>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7</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name="Group 26" id="26"/>
          <p:cNvGrpSpPr/>
          <p:nvPr/>
        </p:nvGrpSpPr>
        <p:grpSpPr>
          <a:xfrm rot="0">
            <a:off x="977741" y="7093216"/>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name="Group 29" id="29"/>
          <p:cNvGrpSpPr/>
          <p:nvPr/>
        </p:nvGrpSpPr>
        <p:grpSpPr>
          <a:xfrm rot="0">
            <a:off x="977741"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name="Group 32" id="32"/>
          <p:cNvGrpSpPr/>
          <p:nvPr/>
        </p:nvGrpSpPr>
        <p:grpSpPr>
          <a:xfrm rot="0">
            <a:off x="11762088" y="-9632634"/>
            <a:ext cx="10994424" cy="1099442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60000"/>
                </a:srgbClr>
              </a:solidFill>
              <a:prstDash val="solid"/>
              <a:miter/>
            </a:ln>
          </p:spPr>
        </p:sp>
        <p:sp>
          <p:nvSpPr>
            <p:cNvPr name="TextBox 34" id="3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6130384" y="-353712"/>
            <a:ext cx="10994424" cy="10994424"/>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7" id="3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2653830" y="4249086"/>
            <a:ext cx="17811869" cy="5305617"/>
            <a:chOff x="0" y="0"/>
            <a:chExt cx="23749158" cy="7074156"/>
          </a:xfrm>
        </p:grpSpPr>
        <p:sp>
          <p:nvSpPr>
            <p:cNvPr name="TextBox 39" id="39"/>
            <p:cNvSpPr txBox="true"/>
            <p:nvPr/>
          </p:nvSpPr>
          <p:spPr>
            <a:xfrm rot="0">
              <a:off x="468612" y="475938"/>
              <a:ext cx="13625767" cy="2121535"/>
            </a:xfrm>
            <a:prstGeom prst="rect">
              <a:avLst/>
            </a:prstGeom>
          </p:spPr>
          <p:txBody>
            <a:bodyPr anchor="t" rtlCol="false" tIns="0" lIns="0" bIns="0" rIns="0">
              <a:spAutoFit/>
            </a:bodyPr>
            <a:lstStyle/>
            <a:p>
              <a:pPr algn="l">
                <a:lnSpc>
                  <a:spcPts val="2159"/>
                </a:lnSpc>
              </a:pPr>
              <a:r>
                <a:rPr lang="en-US" sz="1599" spc="39">
                  <a:solidFill>
                    <a:srgbClr val="191919"/>
                  </a:solidFill>
                  <a:latin typeface="Gotham"/>
                  <a:ea typeface="Gotham"/>
                  <a:cs typeface="Gotham"/>
                  <a:sym typeface="Gotham"/>
                </a:rPr>
                <a:t>Feature: </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K-Means (500 clusters), hard visual word assignment</a:t>
              </a:r>
            </a:p>
            <a:p>
              <a:pPr algn="l">
                <a:lnSpc>
                  <a:spcPts val="2159"/>
                </a:lnSpc>
              </a:pPr>
              <a:r>
                <a:rPr lang="en-US" sz="1599" spc="39">
                  <a:solidFill>
                    <a:srgbClr val="191919"/>
                  </a:solidFill>
                  <a:latin typeface="Gotham"/>
                  <a:ea typeface="Gotham"/>
                  <a:cs typeface="Gotham"/>
                  <a:sym typeface="Gotham"/>
                </a:rPr>
                <a:t>Mode</a:t>
              </a:r>
              <a:r>
                <a:rPr lang="en-US" sz="1599" spc="39">
                  <a:solidFill>
                    <a:srgbClr val="191919"/>
                  </a:solidFill>
                  <a:latin typeface="Gotham"/>
                  <a:ea typeface="Gotham"/>
                  <a:cs typeface="Gotham"/>
                  <a:sym typeface="Gotham"/>
                </a:rPr>
                <a:t>ls: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KMeans</a:t>
              </a:r>
              <a:r>
                <a:rPr lang="en-US" sz="1599" spc="39">
                  <a:solidFill>
                    <a:srgbClr val="191919"/>
                  </a:solidFill>
                  <a:latin typeface="Gotham"/>
                  <a:ea typeface="Gotham"/>
                  <a:cs typeface="Gotham"/>
                  <a:sym typeface="Gotham"/>
                </a:rPr>
                <a:t> + SVM → Train: 100%, Test: 78.75%</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PCA</a:t>
              </a:r>
              <a:r>
                <a:rPr lang="en-US" sz="1599" spc="39">
                  <a:solidFill>
                    <a:srgbClr val="191919"/>
                  </a:solidFill>
                  <a:latin typeface="Gotham"/>
                  <a:ea typeface="Gotham"/>
                  <a:cs typeface="Gotham"/>
                  <a:sym typeface="Gotham"/>
                </a:rPr>
                <a:t> + Naive Bayes → Train: 92.40%, Test: 58.75%</a:t>
              </a:r>
            </a:p>
            <a:p>
              <a:pPr algn="l" marL="0" indent="0" lvl="0">
                <a:lnSpc>
                  <a:spcPts val="2159"/>
                </a:lnSpc>
                <a:spcBef>
                  <a:spcPct val="0"/>
                </a:spcBef>
              </a:pPr>
            </a:p>
          </p:txBody>
        </p:sp>
        <p:sp>
          <p:nvSpPr>
            <p:cNvPr name="TextBox 40" id="40"/>
            <p:cNvSpPr txBox="true"/>
            <p:nvPr/>
          </p:nvSpPr>
          <p:spPr>
            <a:xfrm rot="0">
              <a:off x="0" y="-28575"/>
              <a:ext cx="13625767" cy="422275"/>
            </a:xfrm>
            <a:prstGeom prst="rect">
              <a:avLst/>
            </a:prstGeom>
          </p:spPr>
          <p:txBody>
            <a:bodyPr anchor="t" rtlCol="false" tIns="0" lIns="0" bIns="0" rIns="0">
              <a:spAutoFit/>
            </a:bodyPr>
            <a:lstStyle/>
            <a:p>
              <a:pPr algn="l" marL="0" indent="0" lvl="0">
                <a:lnSpc>
                  <a:spcPts val="2699"/>
                </a:lnSpc>
                <a:spcBef>
                  <a:spcPct val="0"/>
                </a:spcBef>
              </a:pPr>
              <a:r>
                <a:rPr lang="en-US" b="true" sz="1999" spc="49">
                  <a:solidFill>
                    <a:srgbClr val="191919"/>
                  </a:solidFill>
                  <a:latin typeface="Gotham Bold"/>
                  <a:ea typeface="Gotham Bold"/>
                  <a:cs typeface="Gotham Bold"/>
                  <a:sym typeface="Gotham Bold"/>
                </a:rPr>
                <a:t>Version 2.0 – Hard Quantized Features (BoVW)</a:t>
              </a:r>
            </a:p>
          </p:txBody>
        </p:sp>
        <p:sp>
          <p:nvSpPr>
            <p:cNvPr name="TextBox 41" id="41"/>
            <p:cNvSpPr txBox="true"/>
            <p:nvPr/>
          </p:nvSpPr>
          <p:spPr>
            <a:xfrm rot="0">
              <a:off x="468612" y="4241421"/>
              <a:ext cx="13625767" cy="2121535"/>
            </a:xfrm>
            <a:prstGeom prst="rect">
              <a:avLst/>
            </a:prstGeom>
          </p:spPr>
          <p:txBody>
            <a:bodyPr anchor="t" rtlCol="false" tIns="0" lIns="0" bIns="0" rIns="0">
              <a:spAutoFit/>
            </a:bodyPr>
            <a:lstStyle/>
            <a:p>
              <a:pPr algn="l">
                <a:lnSpc>
                  <a:spcPts val="2159"/>
                </a:lnSpc>
              </a:pPr>
              <a:r>
                <a:rPr lang="en-US" sz="1599" spc="39">
                  <a:solidFill>
                    <a:srgbClr val="191919"/>
                  </a:solidFill>
                  <a:latin typeface="Gotham"/>
                  <a:ea typeface="Gotham"/>
                  <a:cs typeface="Gotham"/>
                  <a:sym typeface="Gotham"/>
                </a:rPr>
                <a:t>Feature: </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Soft assignment via Gaussian weights</a:t>
              </a:r>
            </a:p>
            <a:p>
              <a:pPr algn="l">
                <a:lnSpc>
                  <a:spcPts val="2159"/>
                </a:lnSpc>
              </a:pPr>
              <a:r>
                <a:rPr lang="en-US" sz="1599" spc="39">
                  <a:solidFill>
                    <a:srgbClr val="191919"/>
                  </a:solidFill>
                  <a:latin typeface="Gotham"/>
                  <a:ea typeface="Gotham"/>
                  <a:cs typeface="Gotham"/>
                  <a:sym typeface="Gotham"/>
                </a:rPr>
                <a:t>Mode</a:t>
              </a:r>
              <a:r>
                <a:rPr lang="en-US" sz="1599" spc="39">
                  <a:solidFill>
                    <a:srgbClr val="191919"/>
                  </a:solidFill>
                  <a:latin typeface="Gotham"/>
                  <a:ea typeface="Gotham"/>
                  <a:cs typeface="Gotham"/>
                  <a:sym typeface="Gotham"/>
                </a:rPr>
                <a:t>ls: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KMeans</a:t>
              </a:r>
              <a:r>
                <a:rPr lang="en-US" sz="1599" spc="39">
                  <a:solidFill>
                    <a:srgbClr val="191919"/>
                  </a:solidFill>
                  <a:latin typeface="Gotham"/>
                  <a:ea typeface="Gotham"/>
                  <a:cs typeface="Gotham"/>
                  <a:sym typeface="Gotham"/>
                </a:rPr>
                <a:t> + SVM (k=45) → Train: 100%, Test: 81.25%</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GMM</a:t>
              </a:r>
              <a:r>
                <a:rPr lang="en-US" sz="1599" spc="39">
                  <a:solidFill>
                    <a:srgbClr val="191919"/>
                  </a:solidFill>
                  <a:latin typeface="Gotham"/>
                  <a:ea typeface="Gotham"/>
                  <a:cs typeface="Gotham"/>
                  <a:sym typeface="Gotham"/>
                </a:rPr>
                <a:t> + KNN → Train: 84.20%, Test: 61.05%</a:t>
              </a:r>
            </a:p>
            <a:p>
              <a:pPr algn="l" marL="0" indent="0" lvl="0">
                <a:lnSpc>
                  <a:spcPts val="2159"/>
                </a:lnSpc>
                <a:spcBef>
                  <a:spcPct val="0"/>
                </a:spcBef>
              </a:pPr>
            </a:p>
          </p:txBody>
        </p:sp>
        <p:sp>
          <p:nvSpPr>
            <p:cNvPr name="TextBox 42" id="42"/>
            <p:cNvSpPr txBox="true"/>
            <p:nvPr/>
          </p:nvSpPr>
          <p:spPr>
            <a:xfrm rot="0">
              <a:off x="0" y="3736908"/>
              <a:ext cx="13625767" cy="422275"/>
            </a:xfrm>
            <a:prstGeom prst="rect">
              <a:avLst/>
            </a:prstGeom>
          </p:spPr>
          <p:txBody>
            <a:bodyPr anchor="t" rtlCol="false" tIns="0" lIns="0" bIns="0" rIns="0">
              <a:spAutoFit/>
            </a:bodyPr>
            <a:lstStyle/>
            <a:p>
              <a:pPr algn="l" marL="0" indent="0" lvl="0">
                <a:lnSpc>
                  <a:spcPts val="2699"/>
                </a:lnSpc>
                <a:spcBef>
                  <a:spcPct val="0"/>
                </a:spcBef>
              </a:pPr>
              <a:r>
                <a:rPr lang="en-US" b="true" sz="1999" spc="49">
                  <a:solidFill>
                    <a:srgbClr val="191919"/>
                  </a:solidFill>
                  <a:latin typeface="Gotham Bold"/>
                  <a:ea typeface="Gotham Bold"/>
                  <a:cs typeface="Gotham Bold"/>
                  <a:sym typeface="Gotham Bold"/>
                </a:rPr>
                <a:t>Version 2.1 – Soft Quantized Features</a:t>
              </a:r>
            </a:p>
          </p:txBody>
        </p:sp>
        <p:sp>
          <p:nvSpPr>
            <p:cNvPr name="TextBox 43" id="43"/>
            <p:cNvSpPr txBox="true"/>
            <p:nvPr/>
          </p:nvSpPr>
          <p:spPr>
            <a:xfrm rot="0">
              <a:off x="10123391" y="475938"/>
              <a:ext cx="13625767" cy="2121535"/>
            </a:xfrm>
            <a:prstGeom prst="rect">
              <a:avLst/>
            </a:prstGeom>
          </p:spPr>
          <p:txBody>
            <a:bodyPr anchor="t" rtlCol="false" tIns="0" lIns="0" bIns="0" rIns="0">
              <a:spAutoFit/>
            </a:bodyPr>
            <a:lstStyle/>
            <a:p>
              <a:pPr algn="l">
                <a:lnSpc>
                  <a:spcPts val="2159"/>
                </a:lnSpc>
              </a:pPr>
              <a:r>
                <a:rPr lang="en-US" sz="1599" spc="39">
                  <a:solidFill>
                    <a:srgbClr val="191919"/>
                  </a:solidFill>
                  <a:latin typeface="Gotham"/>
                  <a:ea typeface="Gotham"/>
                  <a:cs typeface="Gotham"/>
                  <a:sym typeface="Gotham"/>
                </a:rPr>
                <a:t>Feature: </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C</a:t>
              </a:r>
              <a:r>
                <a:rPr lang="en-US" sz="1599" spc="39">
                  <a:solidFill>
                    <a:srgbClr val="191919"/>
                  </a:solidFill>
                  <a:latin typeface="Gotham"/>
                  <a:ea typeface="Gotham"/>
                  <a:cs typeface="Gotham"/>
                  <a:sym typeface="Gotham"/>
                </a:rPr>
                <a:t>anny edges (8100-dim vectors)</a:t>
              </a:r>
            </a:p>
            <a:p>
              <a:pPr algn="l">
                <a:lnSpc>
                  <a:spcPts val="2159"/>
                </a:lnSpc>
              </a:pPr>
              <a:r>
                <a:rPr lang="en-US" sz="1599" spc="39">
                  <a:solidFill>
                    <a:srgbClr val="191919"/>
                  </a:solidFill>
                  <a:latin typeface="Gotham"/>
                  <a:ea typeface="Gotham"/>
                  <a:cs typeface="Gotham"/>
                  <a:sym typeface="Gotham"/>
                </a:rPr>
                <a:t>Mode</a:t>
              </a:r>
              <a:r>
                <a:rPr lang="en-US" sz="1599" spc="39">
                  <a:solidFill>
                    <a:srgbClr val="191919"/>
                  </a:solidFill>
                  <a:latin typeface="Gotham"/>
                  <a:ea typeface="Gotham"/>
                  <a:cs typeface="Gotham"/>
                  <a:sym typeface="Gotham"/>
                </a:rPr>
                <a:t>ls:</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KMeans</a:t>
              </a:r>
              <a:r>
                <a:rPr lang="en-US" sz="1599" spc="39">
                  <a:solidFill>
                    <a:srgbClr val="191919"/>
                  </a:solidFill>
                  <a:latin typeface="Gotham"/>
                  <a:ea typeface="Gotham"/>
                  <a:cs typeface="Gotham"/>
                  <a:sym typeface="Gotham"/>
                </a:rPr>
                <a:t> + SVM → Train: 100%, Test: 84.16%</a:t>
              </a:r>
            </a:p>
            <a:p>
              <a:pPr algn="l" marL="345439" indent="-172720" lvl="1">
                <a:lnSpc>
                  <a:spcPts val="2159"/>
                </a:lnSpc>
                <a:spcBef>
                  <a:spcPct val="0"/>
                </a:spcBef>
                <a:buFont typeface="Arial"/>
                <a:buChar char="•"/>
              </a:pPr>
              <a:r>
                <a:rPr lang="en-US" sz="1599" spc="39">
                  <a:solidFill>
                    <a:srgbClr val="191919"/>
                  </a:solidFill>
                  <a:latin typeface="Gotham"/>
                  <a:ea typeface="Gotham"/>
                  <a:cs typeface="Gotham"/>
                  <a:sym typeface="Gotham"/>
                </a:rPr>
                <a:t>A</a:t>
              </a:r>
              <a:r>
                <a:rPr lang="en-US" sz="1599" spc="39">
                  <a:solidFill>
                    <a:srgbClr val="191919"/>
                  </a:solidFill>
                  <a:latin typeface="Gotham"/>
                  <a:ea typeface="Gotham"/>
                  <a:cs typeface="Gotham"/>
                  <a:sym typeface="Gotham"/>
                </a:rPr>
                <a:t>NN → Train: 100%, Test: 80.03%</a:t>
              </a:r>
            </a:p>
            <a:p>
              <a:pPr algn="l" marL="0" indent="0" lvl="0">
                <a:lnSpc>
                  <a:spcPts val="2159"/>
                </a:lnSpc>
                <a:spcBef>
                  <a:spcPct val="0"/>
                </a:spcBef>
              </a:pPr>
            </a:p>
          </p:txBody>
        </p:sp>
        <p:sp>
          <p:nvSpPr>
            <p:cNvPr name="TextBox 44" id="44"/>
            <p:cNvSpPr txBox="true"/>
            <p:nvPr/>
          </p:nvSpPr>
          <p:spPr>
            <a:xfrm rot="0">
              <a:off x="9654779" y="-28575"/>
              <a:ext cx="13625767" cy="422275"/>
            </a:xfrm>
            <a:prstGeom prst="rect">
              <a:avLst/>
            </a:prstGeom>
          </p:spPr>
          <p:txBody>
            <a:bodyPr anchor="t" rtlCol="false" tIns="0" lIns="0" bIns="0" rIns="0">
              <a:spAutoFit/>
            </a:bodyPr>
            <a:lstStyle/>
            <a:p>
              <a:pPr algn="l" marL="0" indent="0" lvl="0">
                <a:lnSpc>
                  <a:spcPts val="2699"/>
                </a:lnSpc>
                <a:spcBef>
                  <a:spcPct val="0"/>
                </a:spcBef>
              </a:pPr>
              <a:r>
                <a:rPr lang="en-US" b="true" sz="1999" spc="49">
                  <a:solidFill>
                    <a:srgbClr val="191919"/>
                  </a:solidFill>
                  <a:latin typeface="Gotham Bold"/>
                  <a:ea typeface="Gotham Bold"/>
                  <a:cs typeface="Gotham Bold"/>
                  <a:sym typeface="Gotham Bold"/>
                </a:rPr>
                <a:t>Version 2.2 – Edge Detection Features</a:t>
              </a:r>
            </a:p>
          </p:txBody>
        </p:sp>
        <p:sp>
          <p:nvSpPr>
            <p:cNvPr name="TextBox 45" id="45"/>
            <p:cNvSpPr txBox="true"/>
            <p:nvPr/>
          </p:nvSpPr>
          <p:spPr>
            <a:xfrm rot="0">
              <a:off x="10123391" y="4241421"/>
              <a:ext cx="13625767" cy="2832735"/>
            </a:xfrm>
            <a:prstGeom prst="rect">
              <a:avLst/>
            </a:prstGeom>
          </p:spPr>
          <p:txBody>
            <a:bodyPr anchor="t" rtlCol="false" tIns="0" lIns="0" bIns="0" rIns="0">
              <a:spAutoFit/>
            </a:bodyPr>
            <a:lstStyle/>
            <a:p>
              <a:pPr algn="l">
                <a:lnSpc>
                  <a:spcPts val="2159"/>
                </a:lnSpc>
              </a:pPr>
              <a:r>
                <a:rPr lang="en-US" sz="1599" spc="39">
                  <a:solidFill>
                    <a:srgbClr val="191919"/>
                  </a:solidFill>
                  <a:latin typeface="Gotham"/>
                  <a:ea typeface="Gotham"/>
                  <a:cs typeface="Gotham"/>
                  <a:sym typeface="Gotham"/>
                </a:rPr>
                <a:t>Feature: </a:t>
              </a:r>
            </a:p>
            <a:p>
              <a:pPr algn="l" marL="345439" indent="-172720" lvl="1">
                <a:lnSpc>
                  <a:spcPts val="2159"/>
                </a:lnSpc>
                <a:buFont typeface="Arial"/>
                <a:buChar char="•"/>
              </a:pPr>
              <a:r>
                <a:rPr lang="en-US" sz="1599" spc="39">
                  <a:solidFill>
                    <a:srgbClr val="191919"/>
                  </a:solidFill>
                  <a:latin typeface="Gotham"/>
                  <a:ea typeface="Gotham"/>
                  <a:cs typeface="Gotham"/>
                  <a:sym typeface="Gotham"/>
                </a:rPr>
                <a:t>VGG16 outputs (16,384-dim)</a:t>
              </a:r>
            </a:p>
            <a:p>
              <a:pPr algn="l">
                <a:lnSpc>
                  <a:spcPts val="2159"/>
                </a:lnSpc>
              </a:pPr>
              <a:r>
                <a:rPr lang="en-US" sz="1599" spc="39" u="none">
                  <a:solidFill>
                    <a:srgbClr val="191919"/>
                  </a:solidFill>
                  <a:latin typeface="Gotham"/>
                  <a:ea typeface="Gotham"/>
                  <a:cs typeface="Gotham"/>
                  <a:sym typeface="Gotham"/>
                </a:rPr>
                <a:t>Models:</a:t>
              </a:r>
            </a:p>
            <a:p>
              <a:pPr algn="l" marL="345439" indent="-172720" lvl="1">
                <a:lnSpc>
                  <a:spcPts val="2159"/>
                </a:lnSpc>
                <a:buFont typeface="Arial"/>
                <a:buChar char="•"/>
              </a:pPr>
              <a:r>
                <a:rPr lang="en-US" sz="1599" spc="39" u="none">
                  <a:solidFill>
                    <a:srgbClr val="191919"/>
                  </a:solidFill>
                  <a:latin typeface="Gotham"/>
                  <a:ea typeface="Gotham"/>
                  <a:cs typeface="Gotham"/>
                  <a:sym typeface="Gotham"/>
                </a:rPr>
                <a:t>Fin</a:t>
              </a:r>
              <a:r>
                <a:rPr lang="en-US" sz="1599" spc="39" u="none">
                  <a:solidFill>
                    <a:srgbClr val="191919"/>
                  </a:solidFill>
                  <a:latin typeface="Gotham"/>
                  <a:ea typeface="Gotham"/>
                  <a:cs typeface="Gotham"/>
                  <a:sym typeface="Gotham"/>
                </a:rPr>
                <a:t>e-tuned CNN Head → Train: 94.65%, Test: 73.67%</a:t>
              </a:r>
            </a:p>
            <a:p>
              <a:pPr algn="l" marL="345439" indent="-172720" lvl="1">
                <a:lnSpc>
                  <a:spcPts val="2159"/>
                </a:lnSpc>
                <a:buFont typeface="Arial"/>
                <a:buChar char="•"/>
              </a:pPr>
              <a:r>
                <a:rPr lang="en-US" sz="1599" spc="39" u="none">
                  <a:solidFill>
                    <a:srgbClr val="191919"/>
                  </a:solidFill>
                  <a:latin typeface="Gotham"/>
                  <a:ea typeface="Gotham"/>
                  <a:cs typeface="Gotham"/>
                  <a:sym typeface="Gotham"/>
                </a:rPr>
                <a:t>SVM</a:t>
              </a:r>
              <a:r>
                <a:rPr lang="en-US" sz="1599" spc="39" u="none">
                  <a:solidFill>
                    <a:srgbClr val="191919"/>
                  </a:solidFill>
                  <a:latin typeface="Gotham"/>
                  <a:ea typeface="Gotham"/>
                  <a:cs typeface="Gotham"/>
                  <a:sym typeface="Gotham"/>
                </a:rPr>
                <a:t> → Test: 56.25%</a:t>
              </a:r>
            </a:p>
            <a:p>
              <a:pPr algn="l" marL="345439" indent="-172720" lvl="1">
                <a:lnSpc>
                  <a:spcPts val="2159"/>
                </a:lnSpc>
                <a:buFont typeface="Arial"/>
                <a:buChar char="•"/>
              </a:pPr>
              <a:r>
                <a:rPr lang="en-US" sz="1599" spc="39" u="none">
                  <a:solidFill>
                    <a:srgbClr val="191919"/>
                  </a:solidFill>
                  <a:latin typeface="Gotham"/>
                  <a:ea typeface="Gotham"/>
                  <a:cs typeface="Gotham"/>
                  <a:sym typeface="Gotham"/>
                </a:rPr>
                <a:t>PCA + SVM → Test: 46.25%</a:t>
              </a:r>
            </a:p>
            <a:p>
              <a:pPr algn="l">
                <a:lnSpc>
                  <a:spcPts val="2159"/>
                </a:lnSpc>
                <a:spcBef>
                  <a:spcPct val="0"/>
                </a:spcBef>
              </a:pPr>
            </a:p>
            <a:p>
              <a:pPr algn="l" marL="0" indent="0" lvl="0">
                <a:lnSpc>
                  <a:spcPts val="2159"/>
                </a:lnSpc>
                <a:spcBef>
                  <a:spcPct val="0"/>
                </a:spcBef>
              </a:pPr>
            </a:p>
          </p:txBody>
        </p:sp>
        <p:sp>
          <p:nvSpPr>
            <p:cNvPr name="TextBox 46" id="46"/>
            <p:cNvSpPr txBox="true"/>
            <p:nvPr/>
          </p:nvSpPr>
          <p:spPr>
            <a:xfrm rot="0">
              <a:off x="9654779" y="3736908"/>
              <a:ext cx="13625767" cy="422275"/>
            </a:xfrm>
            <a:prstGeom prst="rect">
              <a:avLst/>
            </a:prstGeom>
          </p:spPr>
          <p:txBody>
            <a:bodyPr anchor="t" rtlCol="false" tIns="0" lIns="0" bIns="0" rIns="0">
              <a:spAutoFit/>
            </a:bodyPr>
            <a:lstStyle/>
            <a:p>
              <a:pPr algn="l" marL="0" indent="0" lvl="0">
                <a:lnSpc>
                  <a:spcPts val="2699"/>
                </a:lnSpc>
                <a:spcBef>
                  <a:spcPct val="0"/>
                </a:spcBef>
              </a:pPr>
              <a:r>
                <a:rPr lang="en-US" b="true" sz="1999" spc="49">
                  <a:solidFill>
                    <a:srgbClr val="191919"/>
                  </a:solidFill>
                  <a:latin typeface="Gotham Bold"/>
                  <a:ea typeface="Gotham Bold"/>
                  <a:cs typeface="Gotham Bold"/>
                  <a:sym typeface="Gotham Bold"/>
                </a:rPr>
                <a:t>Version 2.3 – Deep Features via CNNs</a:t>
              </a:r>
            </a:p>
          </p:txBody>
        </p:sp>
      </p:grpSp>
      <p:sp>
        <p:nvSpPr>
          <p:cNvPr name="TextBox 47" id="47"/>
          <p:cNvSpPr txBox="true"/>
          <p:nvPr/>
        </p:nvSpPr>
        <p:spPr>
          <a:xfrm rot="0">
            <a:off x="2653830" y="581500"/>
            <a:ext cx="13476554"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Methodology and Models</a:t>
            </a:r>
          </a:p>
        </p:txBody>
      </p:sp>
      <p:sp>
        <p:nvSpPr>
          <p:cNvPr name="TextBox 48" id="48"/>
          <p:cNvSpPr txBox="true"/>
          <p:nvPr/>
        </p:nvSpPr>
        <p:spPr>
          <a:xfrm rot="0">
            <a:off x="2738898" y="1863743"/>
            <a:ext cx="15549102" cy="790558"/>
          </a:xfrm>
          <a:prstGeom prst="rect">
            <a:avLst/>
          </a:prstGeom>
        </p:spPr>
        <p:txBody>
          <a:bodyPr anchor="t" rtlCol="false" tIns="0" lIns="0" bIns="0" rIns="0">
            <a:spAutoFit/>
          </a:bodyPr>
          <a:lstStyle/>
          <a:p>
            <a:pPr algn="l">
              <a:lnSpc>
                <a:spcPts val="3150"/>
              </a:lnSpc>
            </a:pPr>
            <a:r>
              <a:rPr lang="en-US" sz="2250">
                <a:solidFill>
                  <a:srgbClr val="191919"/>
                </a:solidFill>
                <a:latin typeface="Gotham"/>
                <a:ea typeface="Gotham"/>
                <a:cs typeface="Gotham"/>
                <a:sym typeface="Gotham"/>
              </a:rPr>
              <a:t>From classical pipelines to optimized recognition – evolving strategies for sketch classification</a:t>
            </a:r>
          </a:p>
          <a:p>
            <a:pPr algn="l">
              <a:lnSpc>
                <a:spcPts val="3150"/>
              </a:lnSpc>
            </a:pPr>
          </a:p>
        </p:txBody>
      </p:sp>
      <p:sp>
        <p:nvSpPr>
          <p:cNvPr name="TextBox 49" id="49"/>
          <p:cNvSpPr txBox="true"/>
          <p:nvPr/>
        </p:nvSpPr>
        <p:spPr>
          <a:xfrm rot="0">
            <a:off x="2653830" y="3277642"/>
            <a:ext cx="10570784"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Version 2 – Reduced Dataset (15 classes × 80 sketches)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DAGkN56cSdQ</dc:identifier>
  <dcterms:modified xsi:type="dcterms:W3CDTF">2011-08-01T06:04:30Z</dcterms:modified>
  <cp:revision>1</cp:revision>
  <dc:title>Skribix_ppt</dc:title>
</cp:coreProperties>
</file>