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8" r:id="rId3"/>
    <p:sldId id="268" r:id="rId4"/>
    <p:sldId id="267" r:id="rId5"/>
    <p:sldId id="269" r:id="rId6"/>
    <p:sldId id="270" r:id="rId7"/>
    <p:sldId id="271" r:id="rId8"/>
    <p:sldId id="272" r:id="rId9"/>
    <p:sldId id="276" r:id="rId10"/>
    <p:sldId id="277" r:id="rId11"/>
    <p:sldId id="274" r:id="rId12"/>
    <p:sldId id="273" r:id="rId13"/>
    <p:sldId id="275" r:id="rId14"/>
    <p:sldId id="279" r:id="rId15"/>
    <p:sldId id="264" r:id="rId16"/>
    <p:sldId id="266" r:id="rId17"/>
    <p:sldId id="265"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33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B8D4933-E023-4670-AADC-A584633AC8C4}"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14A1B-C6EC-4DEC-A43A-908841BD799A}"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2388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8D4933-E023-4670-AADC-A584633AC8C4}"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14A1B-C6EC-4DEC-A43A-908841BD799A}" type="slidenum">
              <a:rPr lang="en-US" smtClean="0"/>
              <a:t>‹#›</a:t>
            </a:fld>
            <a:endParaRPr lang="en-US"/>
          </a:p>
        </p:txBody>
      </p:sp>
    </p:spTree>
    <p:extLst>
      <p:ext uri="{BB962C8B-B14F-4D97-AF65-F5344CB8AC3E}">
        <p14:creationId xmlns:p14="http://schemas.microsoft.com/office/powerpoint/2010/main" val="3821693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8D4933-E023-4670-AADC-A584633AC8C4}"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14A1B-C6EC-4DEC-A43A-908841BD799A}"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5966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8D4933-E023-4670-AADC-A584633AC8C4}"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14A1B-C6EC-4DEC-A43A-908841BD799A}" type="slidenum">
              <a:rPr lang="en-US" smtClean="0"/>
              <a:t>‹#›</a:t>
            </a:fld>
            <a:endParaRPr lang="en-US"/>
          </a:p>
        </p:txBody>
      </p:sp>
    </p:spTree>
    <p:extLst>
      <p:ext uri="{BB962C8B-B14F-4D97-AF65-F5344CB8AC3E}">
        <p14:creationId xmlns:p14="http://schemas.microsoft.com/office/powerpoint/2010/main" val="2072855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B8D4933-E023-4670-AADC-A584633AC8C4}" type="datetimeFigureOut">
              <a:rPr lang="en-US" smtClean="0"/>
              <a:t>9/10/2018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114A1B-C6EC-4DEC-A43A-908841BD799A}" type="slidenum">
              <a:rPr lang="en-US" smtClean="0"/>
              <a:t>‹#›</a:t>
            </a:fld>
            <a:endParaRPr lang="en-US"/>
          </a:p>
        </p:txBody>
      </p:sp>
      <p:sp>
        <p:nvSpPr>
          <p:cNvPr id="10" name="Rectangle 9"/>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p:cNvCxnSpPr/>
          <p:nvPr/>
        </p:nvCxnSpPr>
        <p:spPr>
          <a:xfrm flipV="1">
            <a:off x="629013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724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8D4933-E023-4670-AADC-A584633AC8C4}"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14A1B-C6EC-4DEC-A43A-908841BD799A}" type="slidenum">
              <a:rPr lang="en-US" smtClean="0"/>
              <a:t>‹#›</a:t>
            </a:fld>
            <a:endParaRPr lang="en-US"/>
          </a:p>
        </p:txBody>
      </p:sp>
    </p:spTree>
    <p:extLst>
      <p:ext uri="{BB962C8B-B14F-4D97-AF65-F5344CB8AC3E}">
        <p14:creationId xmlns:p14="http://schemas.microsoft.com/office/powerpoint/2010/main" val="299345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8D4933-E023-4670-AADC-A584633AC8C4}" type="datetimeFigureOut">
              <a:rPr lang="en-US" smtClean="0"/>
              <a:t>9/10/2018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114A1B-C6EC-4DEC-A43A-908841BD799A}" type="slidenum">
              <a:rPr lang="en-US" smtClean="0"/>
              <a:t>‹#›</a:t>
            </a:fld>
            <a:endParaRPr lang="en-US"/>
          </a:p>
        </p:txBody>
      </p:sp>
    </p:spTree>
    <p:extLst>
      <p:ext uri="{BB962C8B-B14F-4D97-AF65-F5344CB8AC3E}">
        <p14:creationId xmlns:p14="http://schemas.microsoft.com/office/powerpoint/2010/main" val="2304249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B8D4933-E023-4670-AADC-A584633AC8C4}" type="datetimeFigureOut">
              <a:rPr lang="en-US" smtClean="0"/>
              <a:t>9/10/2018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114A1B-C6EC-4DEC-A43A-908841BD799A}" type="slidenum">
              <a:rPr lang="en-US" smtClean="0"/>
              <a:t>‹#›</a:t>
            </a:fld>
            <a:endParaRPr lang="en-US"/>
          </a:p>
        </p:txBody>
      </p:sp>
    </p:spTree>
    <p:extLst>
      <p:ext uri="{BB962C8B-B14F-4D97-AF65-F5344CB8AC3E}">
        <p14:creationId xmlns:p14="http://schemas.microsoft.com/office/powerpoint/2010/main" val="2787617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8D4933-E023-4670-AADC-A584633AC8C4}" type="datetimeFigureOut">
              <a:rPr lang="en-US" smtClean="0"/>
              <a:t>9/10/2018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114A1B-C6EC-4DEC-A43A-908841BD799A}" type="slidenum">
              <a:rPr lang="en-US" smtClean="0"/>
              <a:t>‹#›</a:t>
            </a:fld>
            <a:endParaRPr lang="en-US"/>
          </a:p>
        </p:txBody>
      </p:sp>
    </p:spTree>
    <p:extLst>
      <p:ext uri="{BB962C8B-B14F-4D97-AF65-F5344CB8AC3E}">
        <p14:creationId xmlns:p14="http://schemas.microsoft.com/office/powerpoint/2010/main" val="149689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B8D4933-E023-4670-AADC-A584633AC8C4}"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14A1B-C6EC-4DEC-A43A-908841BD799A}" type="slidenum">
              <a:rPr lang="en-US" smtClean="0"/>
              <a:t>‹#›</a:t>
            </a:fld>
            <a:endParaRPr lang="en-US"/>
          </a:p>
        </p:txBody>
      </p:sp>
    </p:spTree>
    <p:extLst>
      <p:ext uri="{BB962C8B-B14F-4D97-AF65-F5344CB8AC3E}">
        <p14:creationId xmlns:p14="http://schemas.microsoft.com/office/powerpoint/2010/main" val="675846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EB8D4933-E023-4670-AADC-A584633AC8C4}" type="datetimeFigureOut">
              <a:rPr lang="en-US" smtClean="0"/>
              <a:t>9/10/2018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114A1B-C6EC-4DEC-A43A-908841BD799A}"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417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B8D4933-E023-4670-AADC-A584633AC8C4}" type="datetimeFigureOut">
              <a:rPr lang="en-US" smtClean="0"/>
              <a:t>9/10/2018</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A114A1B-C6EC-4DEC-A43A-908841BD799A}"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0186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esearchgate.net/publication/316448621/download/" TargetMode="External"/><Relationship Id="rId2" Type="http://schemas.openxmlformats.org/officeDocument/2006/relationships/hyperlink" Target="https://ijcsmc.com/docs/papers/August2015/V4I8201560.pdf" TargetMode="External"/><Relationship Id="rId1" Type="http://schemas.openxmlformats.org/officeDocument/2006/relationships/slideLayout" Target="../slideLayouts/slideLayout2.xml"/><Relationship Id="rId4" Type="http://schemas.openxmlformats.org/officeDocument/2006/relationships/hyperlink" Target="https://www.scribd.com/document/334848424/Smart-Greenhouse-Syste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4800600"/>
            <a:ext cx="6019799" cy="1676401"/>
          </a:xfrm>
        </p:spPr>
        <p:txBody>
          <a:bodyPr>
            <a:noAutofit/>
          </a:bodyPr>
          <a:lstStyle/>
          <a:p>
            <a:r>
              <a:rPr lang="en-US" sz="4400" dirty="0"/>
              <a:t>SMART GREEN HOUSE SYSTEM</a:t>
            </a:r>
          </a:p>
        </p:txBody>
      </p:sp>
      <p:sp>
        <p:nvSpPr>
          <p:cNvPr id="3" name="Subtitle 2"/>
          <p:cNvSpPr>
            <a:spLocks noGrp="1"/>
          </p:cNvSpPr>
          <p:nvPr>
            <p:ph type="subTitle" idx="1"/>
          </p:nvPr>
        </p:nvSpPr>
        <p:spPr>
          <a:xfrm>
            <a:off x="6400800" y="5234457"/>
            <a:ext cx="2590800" cy="914400"/>
          </a:xfrm>
        </p:spPr>
        <p:txBody>
          <a:bodyPr>
            <a:noAutofit/>
          </a:bodyPr>
          <a:lstStyle/>
          <a:p>
            <a:r>
              <a:rPr lang="en-US" dirty="0" err="1"/>
              <a:t>Anjumfiza</a:t>
            </a:r>
            <a:r>
              <a:rPr lang="en-US" dirty="0"/>
              <a:t> Shaikh -102</a:t>
            </a:r>
          </a:p>
          <a:p>
            <a:r>
              <a:rPr lang="en-US" dirty="0"/>
              <a:t>Krushna Garkal-113</a:t>
            </a:r>
          </a:p>
          <a:p>
            <a:r>
              <a:rPr lang="en-US" dirty="0"/>
              <a:t>Puja Pardhi-127</a:t>
            </a:r>
          </a:p>
          <a:p>
            <a:r>
              <a:rPr lang="en-US" dirty="0" err="1"/>
              <a:t>Rutika</a:t>
            </a:r>
            <a:r>
              <a:rPr lang="en-US" dirty="0"/>
              <a:t> Utage-133</a:t>
            </a:r>
          </a:p>
          <a:p>
            <a:endParaRPr lang="en-US" dirty="0"/>
          </a:p>
          <a:p>
            <a:pPr algn="r"/>
            <a:r>
              <a:rPr lang="en-US" dirty="0"/>
              <a:t>Guided by-</a:t>
            </a:r>
          </a:p>
          <a:p>
            <a:pPr algn="r"/>
            <a:r>
              <a:rPr lang="en-US" dirty="0"/>
              <a:t>Vinod </a:t>
            </a:r>
            <a:r>
              <a:rPr lang="en-US" dirty="0" err="1"/>
              <a:t>Palkhe</a:t>
            </a:r>
            <a:endParaRPr lang="en-US" dirty="0"/>
          </a:p>
        </p:txBody>
      </p:sp>
      <p:pic>
        <p:nvPicPr>
          <p:cNvPr id="4" name="Image1">
            <a:extLst>
              <a:ext uri="{FF2B5EF4-FFF2-40B4-BE49-F238E27FC236}">
                <a16:creationId xmlns:a16="http://schemas.microsoft.com/office/drawing/2014/main" id="{A04F5C29-568F-4F3C-86FB-6050B42AA916}"/>
              </a:ext>
            </a:extLst>
          </p:cNvPr>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2299225" y="76200"/>
            <a:ext cx="4850350" cy="1130195"/>
          </a:xfrm>
          <a:prstGeom prst="rect">
            <a:avLst/>
          </a:prstGeom>
          <a:ln w="76200">
            <a:solidFill>
              <a:schemeClr val="bg1"/>
            </a:solid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9000"/>
          </a:schemeClr>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71FF97B-A586-4245-8B75-C14F2D37ED83}"/>
              </a:ext>
            </a:extLst>
          </p:cNvPr>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t="3040"/>
          <a:stretch/>
        </p:blipFill>
        <p:spPr>
          <a:xfrm>
            <a:off x="609600" y="1066800"/>
            <a:ext cx="7620000" cy="4860925"/>
          </a:xfrm>
        </p:spPr>
      </p:pic>
    </p:spTree>
    <p:extLst>
      <p:ext uri="{BB962C8B-B14F-4D97-AF65-F5344CB8AC3E}">
        <p14:creationId xmlns:p14="http://schemas.microsoft.com/office/powerpoint/2010/main" val="1798540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C78A8B-BEC5-403C-B721-EEF308B2D6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31582"/>
            <a:ext cx="9144000" cy="4394835"/>
          </a:xfrm>
          <a:prstGeom prst="rect">
            <a:avLst/>
          </a:prstGeom>
        </p:spPr>
      </p:pic>
    </p:spTree>
    <p:extLst>
      <p:ext uri="{BB962C8B-B14F-4D97-AF65-F5344CB8AC3E}">
        <p14:creationId xmlns:p14="http://schemas.microsoft.com/office/powerpoint/2010/main" val="1678924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61425-7DFC-43C6-89F3-FA0BF80A1CEA}"/>
              </a:ext>
            </a:extLst>
          </p:cNvPr>
          <p:cNvSpPr>
            <a:spLocks noGrp="1"/>
          </p:cNvSpPr>
          <p:nvPr>
            <p:ph type="title"/>
          </p:nvPr>
        </p:nvSpPr>
        <p:spPr>
          <a:xfrm>
            <a:off x="768096" y="585806"/>
            <a:ext cx="7290054" cy="1499616"/>
          </a:xfrm>
        </p:spPr>
        <p:txBody>
          <a:bodyPr/>
          <a:lstStyle/>
          <a:p>
            <a:r>
              <a:rPr lang="en-IN" dirty="0"/>
              <a:t>COMPONENTS</a:t>
            </a:r>
          </a:p>
        </p:txBody>
      </p:sp>
      <p:sp>
        <p:nvSpPr>
          <p:cNvPr id="3" name="Content Placeholder 2">
            <a:extLst>
              <a:ext uri="{FF2B5EF4-FFF2-40B4-BE49-F238E27FC236}">
                <a16:creationId xmlns:a16="http://schemas.microsoft.com/office/drawing/2014/main" id="{0C852264-B910-432B-AEFE-833F87ACB732}"/>
              </a:ext>
            </a:extLst>
          </p:cNvPr>
          <p:cNvSpPr>
            <a:spLocks noGrp="1"/>
          </p:cNvSpPr>
          <p:nvPr>
            <p:ph idx="1"/>
          </p:nvPr>
        </p:nvSpPr>
        <p:spPr/>
        <p:txBody>
          <a:bodyPr>
            <a:normAutofit/>
          </a:bodyPr>
          <a:lstStyle/>
          <a:p>
            <a:endParaRPr lang="en-US" dirty="0"/>
          </a:p>
          <a:p>
            <a:endParaRPr lang="en-US" dirty="0"/>
          </a:p>
          <a:p>
            <a:endParaRPr lang="en-US" dirty="0"/>
          </a:p>
          <a:p>
            <a:pPr marL="0" indent="0">
              <a:buNone/>
            </a:pPr>
            <a:endParaRPr lang="en-US" dirty="0"/>
          </a:p>
          <a:p>
            <a:endParaRPr lang="en-US" b="1" dirty="0"/>
          </a:p>
        </p:txBody>
      </p:sp>
      <p:pic>
        <p:nvPicPr>
          <p:cNvPr id="5" name="Picture 4">
            <a:extLst>
              <a:ext uri="{FF2B5EF4-FFF2-40B4-BE49-F238E27FC236}">
                <a16:creationId xmlns:a16="http://schemas.microsoft.com/office/drawing/2014/main" id="{E9B9B396-3D5E-43E3-8F65-296D6263C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096" y="2209800"/>
            <a:ext cx="2819400" cy="1576414"/>
          </a:xfrm>
          <a:prstGeom prst="rect">
            <a:avLst/>
          </a:prstGeom>
        </p:spPr>
      </p:pic>
      <p:pic>
        <p:nvPicPr>
          <p:cNvPr id="7" name="Picture 6">
            <a:extLst>
              <a:ext uri="{FF2B5EF4-FFF2-40B4-BE49-F238E27FC236}">
                <a16:creationId xmlns:a16="http://schemas.microsoft.com/office/drawing/2014/main" id="{7290A9CC-9A25-4BDC-994E-F1CD4E10B4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4380" y="2293620"/>
            <a:ext cx="2913977" cy="1576414"/>
          </a:xfrm>
          <a:prstGeom prst="rect">
            <a:avLst/>
          </a:prstGeom>
        </p:spPr>
      </p:pic>
      <p:pic>
        <p:nvPicPr>
          <p:cNvPr id="8" name="Content Placeholder 4">
            <a:extLst>
              <a:ext uri="{FF2B5EF4-FFF2-40B4-BE49-F238E27FC236}">
                <a16:creationId xmlns:a16="http://schemas.microsoft.com/office/drawing/2014/main" id="{07751EF6-DAC7-4A40-8855-7C557F6FEA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5828" y="4317362"/>
            <a:ext cx="2514600" cy="1883522"/>
          </a:xfrm>
          <a:prstGeom prst="rect">
            <a:avLst/>
          </a:prstGeom>
        </p:spPr>
      </p:pic>
      <p:pic>
        <p:nvPicPr>
          <p:cNvPr id="10" name="Picture 9">
            <a:extLst>
              <a:ext uri="{FF2B5EF4-FFF2-40B4-BE49-F238E27FC236}">
                <a16:creationId xmlns:a16="http://schemas.microsoft.com/office/drawing/2014/main" id="{E8B4CFEA-0186-461C-9145-F1C07D5662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6274" y="4255951"/>
            <a:ext cx="2221415" cy="2221415"/>
          </a:xfrm>
          <a:prstGeom prst="rect">
            <a:avLst/>
          </a:prstGeom>
        </p:spPr>
      </p:pic>
      <p:sp>
        <p:nvSpPr>
          <p:cNvPr id="11" name="TextBox 10">
            <a:extLst>
              <a:ext uri="{FF2B5EF4-FFF2-40B4-BE49-F238E27FC236}">
                <a16:creationId xmlns:a16="http://schemas.microsoft.com/office/drawing/2014/main" id="{4D686A01-6038-4995-8794-CF3FDE8EC21B}"/>
              </a:ext>
            </a:extLst>
          </p:cNvPr>
          <p:cNvSpPr txBox="1"/>
          <p:nvPr/>
        </p:nvSpPr>
        <p:spPr>
          <a:xfrm>
            <a:off x="1108709" y="3862414"/>
            <a:ext cx="2331719" cy="369332"/>
          </a:xfrm>
          <a:prstGeom prst="rect">
            <a:avLst/>
          </a:prstGeom>
          <a:noFill/>
        </p:spPr>
        <p:txBody>
          <a:bodyPr wrap="square" rtlCol="0">
            <a:spAutoFit/>
          </a:bodyPr>
          <a:lstStyle/>
          <a:p>
            <a:r>
              <a:rPr lang="en-US" b="1" dirty="0"/>
              <a:t>BOLT WIFI MODULE</a:t>
            </a:r>
            <a:endParaRPr lang="en-IN" dirty="0"/>
          </a:p>
        </p:txBody>
      </p:sp>
      <p:sp>
        <p:nvSpPr>
          <p:cNvPr id="12" name="TextBox 11">
            <a:extLst>
              <a:ext uri="{FF2B5EF4-FFF2-40B4-BE49-F238E27FC236}">
                <a16:creationId xmlns:a16="http://schemas.microsoft.com/office/drawing/2014/main" id="{71C3A816-5CE5-4847-B522-D9ED82581543}"/>
              </a:ext>
            </a:extLst>
          </p:cNvPr>
          <p:cNvSpPr txBox="1"/>
          <p:nvPr/>
        </p:nvSpPr>
        <p:spPr>
          <a:xfrm>
            <a:off x="6105035" y="3975788"/>
            <a:ext cx="623889" cy="646331"/>
          </a:xfrm>
          <a:prstGeom prst="rect">
            <a:avLst/>
          </a:prstGeom>
          <a:noFill/>
        </p:spPr>
        <p:txBody>
          <a:bodyPr wrap="none" rtlCol="0">
            <a:spAutoFit/>
          </a:bodyPr>
          <a:lstStyle/>
          <a:p>
            <a:r>
              <a:rPr lang="en-IN" b="1" dirty="0"/>
              <a:t>LDR </a:t>
            </a:r>
          </a:p>
          <a:p>
            <a:endParaRPr lang="en-IN" dirty="0"/>
          </a:p>
        </p:txBody>
      </p:sp>
      <p:sp>
        <p:nvSpPr>
          <p:cNvPr id="13" name="TextBox 12">
            <a:extLst>
              <a:ext uri="{FF2B5EF4-FFF2-40B4-BE49-F238E27FC236}">
                <a16:creationId xmlns:a16="http://schemas.microsoft.com/office/drawing/2014/main" id="{9294F2C9-BD1C-4E56-87E4-AB0D19E29934}"/>
              </a:ext>
            </a:extLst>
          </p:cNvPr>
          <p:cNvSpPr txBox="1"/>
          <p:nvPr/>
        </p:nvSpPr>
        <p:spPr>
          <a:xfrm flipH="1">
            <a:off x="1339596" y="6210310"/>
            <a:ext cx="1676400" cy="369332"/>
          </a:xfrm>
          <a:prstGeom prst="rect">
            <a:avLst/>
          </a:prstGeom>
          <a:noFill/>
        </p:spPr>
        <p:txBody>
          <a:bodyPr wrap="square" rtlCol="0">
            <a:spAutoFit/>
          </a:bodyPr>
          <a:lstStyle/>
          <a:p>
            <a:r>
              <a:rPr lang="en-IN" b="1" dirty="0"/>
              <a:t>10K RESISTOR</a:t>
            </a:r>
          </a:p>
        </p:txBody>
      </p:sp>
      <p:sp>
        <p:nvSpPr>
          <p:cNvPr id="14" name="TextBox 13">
            <a:extLst>
              <a:ext uri="{FF2B5EF4-FFF2-40B4-BE49-F238E27FC236}">
                <a16:creationId xmlns:a16="http://schemas.microsoft.com/office/drawing/2014/main" id="{F90FF9C9-FC99-4103-9C53-AAB571234D3B}"/>
              </a:ext>
            </a:extLst>
          </p:cNvPr>
          <p:cNvSpPr txBox="1"/>
          <p:nvPr/>
        </p:nvSpPr>
        <p:spPr>
          <a:xfrm>
            <a:off x="5969582" y="6210310"/>
            <a:ext cx="894797" cy="369332"/>
          </a:xfrm>
          <a:prstGeom prst="rect">
            <a:avLst/>
          </a:prstGeom>
          <a:noFill/>
        </p:spPr>
        <p:txBody>
          <a:bodyPr wrap="none" rtlCol="0">
            <a:spAutoFit/>
          </a:bodyPr>
          <a:lstStyle/>
          <a:p>
            <a:r>
              <a:rPr lang="en-IN" b="1" dirty="0"/>
              <a:t>LM 315</a:t>
            </a:r>
          </a:p>
        </p:txBody>
      </p:sp>
    </p:spTree>
    <p:extLst>
      <p:ext uri="{BB962C8B-B14F-4D97-AF65-F5344CB8AC3E}">
        <p14:creationId xmlns:p14="http://schemas.microsoft.com/office/powerpoint/2010/main" val="4214232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3A92-2866-4378-91D0-FE11B2DF0DA4}"/>
              </a:ext>
            </a:extLst>
          </p:cNvPr>
          <p:cNvSpPr>
            <a:spLocks noGrp="1"/>
          </p:cNvSpPr>
          <p:nvPr>
            <p:ph type="title"/>
          </p:nvPr>
        </p:nvSpPr>
        <p:spPr/>
        <p:txBody>
          <a:bodyPr>
            <a:normAutofit/>
          </a:bodyPr>
          <a:lstStyle/>
          <a:p>
            <a:br>
              <a:rPr lang="en-US" dirty="0"/>
            </a:br>
            <a:endParaRPr lang="en-IN" dirty="0"/>
          </a:p>
        </p:txBody>
      </p:sp>
      <p:pic>
        <p:nvPicPr>
          <p:cNvPr id="10" name="Content Placeholder 9">
            <a:extLst>
              <a:ext uri="{FF2B5EF4-FFF2-40B4-BE49-F238E27FC236}">
                <a16:creationId xmlns:a16="http://schemas.microsoft.com/office/drawing/2014/main" id="{73D6BBEB-C2D8-4781-83B1-968535C7F6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4724401" cy="6858000"/>
          </a:xfrm>
        </p:spPr>
      </p:pic>
      <p:pic>
        <p:nvPicPr>
          <p:cNvPr id="12" name="Picture 11">
            <a:extLst>
              <a:ext uri="{FF2B5EF4-FFF2-40B4-BE49-F238E27FC236}">
                <a16:creationId xmlns:a16="http://schemas.microsoft.com/office/drawing/2014/main" id="{7A930ACA-3C38-48E8-8C46-5291D631DB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4400" y="0"/>
            <a:ext cx="4495800" cy="6858000"/>
          </a:xfrm>
          <a:prstGeom prst="rect">
            <a:avLst/>
          </a:prstGeom>
        </p:spPr>
      </p:pic>
    </p:spTree>
    <p:extLst>
      <p:ext uri="{BB962C8B-B14F-4D97-AF65-F5344CB8AC3E}">
        <p14:creationId xmlns:p14="http://schemas.microsoft.com/office/powerpoint/2010/main" val="2422600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440E7-D746-4876-88D9-6B80E9C6E1D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ECB1868-0C83-465B-BEA1-0D85CF288FE1}"/>
              </a:ext>
            </a:extLst>
          </p:cNvPr>
          <p:cNvSpPr>
            <a:spLocks noGrp="1"/>
          </p:cNvSpPr>
          <p:nvPr>
            <p:ph idx="1"/>
          </p:nvPr>
        </p:nvSpPr>
        <p:spPr/>
        <p:txBody>
          <a:bodyPr/>
          <a:lstStyle/>
          <a:p>
            <a:r>
              <a:rPr lang="en-IN" dirty="0"/>
              <a:t>The temperature , intensity of light , humidity values are sent to the cloud .</a:t>
            </a:r>
          </a:p>
          <a:p>
            <a:r>
              <a:rPr lang="en-IN" dirty="0"/>
              <a:t>Proper values are set according to the type of plant .  </a:t>
            </a:r>
          </a:p>
          <a:p>
            <a:r>
              <a:rPr lang="en-US" dirty="0"/>
              <a:t>We can draw graphs of variations in these parameters using Visualization data from cloud</a:t>
            </a:r>
            <a:endParaRPr lang="en-IN" dirty="0"/>
          </a:p>
          <a:p>
            <a:r>
              <a:rPr lang="en-IN" dirty="0"/>
              <a:t>Any undesirable change in climatic conditions is  notified immediately .</a:t>
            </a:r>
          </a:p>
          <a:p>
            <a:r>
              <a:rPr lang="en-IN" dirty="0"/>
              <a:t>Plants are protected from adverse climatic conditions.</a:t>
            </a:r>
          </a:p>
          <a:p>
            <a:endParaRPr lang="en-IN" dirty="0"/>
          </a:p>
          <a:p>
            <a:endParaRPr lang="en-IN" dirty="0"/>
          </a:p>
        </p:txBody>
      </p:sp>
    </p:spTree>
    <p:extLst>
      <p:ext uri="{BB962C8B-B14F-4D97-AF65-F5344CB8AC3E}">
        <p14:creationId xmlns:p14="http://schemas.microsoft.com/office/powerpoint/2010/main" val="3537950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105400"/>
            <a:ext cx="8183880" cy="1051560"/>
          </a:xfrm>
        </p:spPr>
        <p:txBody>
          <a:bodyPr>
            <a:noAutofit/>
          </a:bodyPr>
          <a:lstStyle/>
          <a:p>
            <a:r>
              <a:rPr lang="en-US" sz="4000" dirty="0"/>
              <a:t>An example of artificial light for plants</a:t>
            </a:r>
          </a:p>
        </p:txBody>
      </p:sp>
      <p:pic>
        <p:nvPicPr>
          <p:cNvPr id="4" name="Content Placeholder 3" descr="ledd.jpg"/>
          <p:cNvPicPr>
            <a:picLocks noGrp="1" noChangeAspect="1"/>
          </p:cNvPicPr>
          <p:nvPr>
            <p:ph idx="1"/>
          </p:nvPr>
        </p:nvPicPr>
        <p:blipFill>
          <a:blip r:embed="rId2"/>
          <a:stretch>
            <a:fillRect/>
          </a:stretch>
        </p:blipFill>
        <p:spPr>
          <a:xfrm>
            <a:off x="533400" y="381000"/>
            <a:ext cx="7872248" cy="4612024"/>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ACB6D-778B-4702-9FA2-78645E9FE793}"/>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079F4526-2A66-4153-8ADA-D6550EF7C733}"/>
              </a:ext>
            </a:extLst>
          </p:cNvPr>
          <p:cNvSpPr>
            <a:spLocks noGrp="1"/>
          </p:cNvSpPr>
          <p:nvPr>
            <p:ph idx="1"/>
          </p:nvPr>
        </p:nvSpPr>
        <p:spPr/>
        <p:txBody>
          <a:bodyPr/>
          <a:lstStyle/>
          <a:p>
            <a:r>
              <a:rPr lang="en-IN" dirty="0">
                <a:hlinkClick r:id="rId2"/>
              </a:rPr>
              <a:t>https://ijcsmc.com/docs/papers/August2015/V4I8201560.pdf</a:t>
            </a:r>
            <a:endParaRPr lang="en-IN" dirty="0"/>
          </a:p>
          <a:p>
            <a:r>
              <a:rPr lang="en-IN" dirty="0">
                <a:hlinkClick r:id="rId3"/>
              </a:rPr>
              <a:t>https://www.researchgate.net/publication/316448621/download\</a:t>
            </a:r>
            <a:endParaRPr lang="en-IN" dirty="0"/>
          </a:p>
          <a:p>
            <a:r>
              <a:rPr lang="en-IN" dirty="0">
                <a:hlinkClick r:id="rId4"/>
              </a:rPr>
              <a:t>https://www.scribd.com/document/334848424/Smart-Greenhouse-System</a:t>
            </a:r>
            <a:endParaRPr lang="en-IN" dirty="0"/>
          </a:p>
          <a:p>
            <a:endParaRPr lang="en-IN" dirty="0"/>
          </a:p>
        </p:txBody>
      </p:sp>
    </p:spTree>
    <p:extLst>
      <p:ext uri="{BB962C8B-B14F-4D97-AF65-F5344CB8AC3E}">
        <p14:creationId xmlns:p14="http://schemas.microsoft.com/office/powerpoint/2010/main" val="3356822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b.png"/>
          <p:cNvPicPr>
            <a:picLocks noGrp="1" noChangeAspect="1"/>
          </p:cNvPicPr>
          <p:nvPr>
            <p:ph idx="1"/>
          </p:nvPr>
        </p:nvPicPr>
        <p:blipFill>
          <a:blip r:embed="rId2"/>
          <a:stretch>
            <a:fillRect/>
          </a:stretch>
        </p:blipFill>
        <p:spPr>
          <a:xfrm>
            <a:off x="457200" y="381000"/>
            <a:ext cx="8229600" cy="55626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865D4-9827-49B4-8239-25D6D7B1EBD8}"/>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id="{C0049264-0A07-4B1E-8934-8055C133B37D}"/>
              </a:ext>
            </a:extLst>
          </p:cNvPr>
          <p:cNvSpPr>
            <a:spLocks noGrp="1"/>
          </p:cNvSpPr>
          <p:nvPr>
            <p:ph idx="1"/>
          </p:nvPr>
        </p:nvSpPr>
        <p:spPr/>
        <p:txBody>
          <a:bodyPr/>
          <a:lstStyle/>
          <a:p>
            <a:pPr>
              <a:buFont typeface="Wingdings" panose="05000000000000000000" pitchFamily="2" charset="2"/>
              <a:buChar char="§"/>
            </a:pPr>
            <a:r>
              <a:rPr lang="en-IN" dirty="0"/>
              <a:t>Introduction</a:t>
            </a:r>
          </a:p>
          <a:p>
            <a:pPr>
              <a:buFont typeface="Wingdings" panose="05000000000000000000" pitchFamily="2" charset="2"/>
              <a:buChar char="§"/>
            </a:pPr>
            <a:r>
              <a:rPr lang="en-IN" dirty="0"/>
              <a:t>Need</a:t>
            </a:r>
          </a:p>
          <a:p>
            <a:pPr>
              <a:buFont typeface="Wingdings" panose="05000000000000000000" pitchFamily="2" charset="2"/>
              <a:buChar char="§"/>
            </a:pPr>
            <a:r>
              <a:rPr lang="en-IN" dirty="0"/>
              <a:t>Problems faced in Agricultural sector</a:t>
            </a:r>
          </a:p>
          <a:p>
            <a:pPr>
              <a:buFont typeface="Wingdings" panose="05000000000000000000" pitchFamily="2" charset="2"/>
              <a:buChar char="§"/>
            </a:pPr>
            <a:r>
              <a:rPr lang="en-IN" dirty="0"/>
              <a:t>Green house system</a:t>
            </a:r>
          </a:p>
          <a:p>
            <a:pPr>
              <a:buFont typeface="Wingdings" panose="05000000000000000000" pitchFamily="2" charset="2"/>
              <a:buChar char="§"/>
            </a:pPr>
            <a:r>
              <a:rPr lang="en-IN" dirty="0"/>
              <a:t>Advantages</a:t>
            </a:r>
          </a:p>
          <a:p>
            <a:pPr>
              <a:buFont typeface="Wingdings" panose="05000000000000000000" pitchFamily="2" charset="2"/>
              <a:buChar char="§"/>
            </a:pPr>
            <a:r>
              <a:rPr lang="en-IN" dirty="0"/>
              <a:t>Future</a:t>
            </a:r>
          </a:p>
          <a:p>
            <a:pPr>
              <a:buFont typeface="Wingdings" panose="05000000000000000000" pitchFamily="2" charset="2"/>
              <a:buChar char="§"/>
            </a:pPr>
            <a:r>
              <a:rPr lang="en-IN" dirty="0"/>
              <a:t>Components</a:t>
            </a:r>
          </a:p>
          <a:p>
            <a:pPr>
              <a:buFont typeface="Wingdings" panose="05000000000000000000" pitchFamily="2" charset="2"/>
              <a:buChar char="§"/>
            </a:pPr>
            <a:r>
              <a:rPr lang="en-IN" dirty="0"/>
              <a:t>References</a:t>
            </a: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p:txBody>
      </p:sp>
    </p:spTree>
    <p:extLst>
      <p:ext uri="{BB962C8B-B14F-4D97-AF65-F5344CB8AC3E}">
        <p14:creationId xmlns:p14="http://schemas.microsoft.com/office/powerpoint/2010/main" val="1175868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433A5-C6B4-4067-9CD1-B0101100F0B4}"/>
              </a:ext>
            </a:extLst>
          </p:cNvPr>
          <p:cNvSpPr>
            <a:spLocks noGrp="1"/>
          </p:cNvSpPr>
          <p:nvPr>
            <p:ph type="title"/>
          </p:nvPr>
        </p:nvSpPr>
        <p:spPr/>
        <p:txBody>
          <a:bodyPr/>
          <a:lstStyle/>
          <a:p>
            <a:r>
              <a:rPr lang="en-IN" dirty="0" err="1"/>
              <a:t>INTRODUCTIon</a:t>
            </a:r>
            <a:endParaRPr lang="en-IN" dirty="0"/>
          </a:p>
        </p:txBody>
      </p:sp>
      <p:sp>
        <p:nvSpPr>
          <p:cNvPr id="3" name="Content Placeholder 2">
            <a:extLst>
              <a:ext uri="{FF2B5EF4-FFF2-40B4-BE49-F238E27FC236}">
                <a16:creationId xmlns:a16="http://schemas.microsoft.com/office/drawing/2014/main" id="{F83DBA20-6CD7-4AEF-9457-D853C710C8A7}"/>
              </a:ext>
            </a:extLst>
          </p:cNvPr>
          <p:cNvSpPr>
            <a:spLocks noGrp="1"/>
          </p:cNvSpPr>
          <p:nvPr>
            <p:ph idx="1"/>
          </p:nvPr>
        </p:nvSpPr>
        <p:spPr>
          <a:xfrm>
            <a:off x="685800" y="1828800"/>
            <a:ext cx="7372351" cy="4480560"/>
          </a:xfrm>
        </p:spPr>
        <p:txBody>
          <a:bodyPr>
            <a:normAutofit lnSpcReduction="10000"/>
          </a:bodyPr>
          <a:lstStyle/>
          <a:p>
            <a:r>
              <a:rPr lang="en-US" dirty="0"/>
              <a:t>Greenhouses are the places where organized crop production took place. The governor of temperature, air humidity, light intensity, soil moisture, amount of carbon dioxide and wind velocity by specialists influence productivity</a:t>
            </a:r>
          </a:p>
          <a:p>
            <a:r>
              <a:rPr lang="en-US" dirty="0"/>
              <a:t>Greenhouse farming is a technique that enhances the yield of crops, vegetables, fruits etc. Greenhouses control environmental parameters in two ways; either through manual intervention or a proportional control mechanism.</a:t>
            </a:r>
          </a:p>
          <a:p>
            <a:r>
              <a:rPr lang="en-US" dirty="0">
                <a:solidFill>
                  <a:srgbClr val="000000"/>
                </a:solidFill>
                <a:latin typeface="ff5"/>
              </a:rPr>
              <a:t>Today’s rising demands</a:t>
            </a:r>
            <a:r>
              <a:rPr lang="en-US" dirty="0">
                <a:solidFill>
                  <a:srgbClr val="000000"/>
                </a:solidFill>
                <a:latin typeface="Source Sans Pro"/>
              </a:rPr>
              <a:t> </a:t>
            </a:r>
            <a:r>
              <a:rPr lang="en-US" dirty="0">
                <a:solidFill>
                  <a:srgbClr val="000000"/>
                </a:solidFill>
                <a:latin typeface="ff0"/>
              </a:rPr>
              <a:t>related to greenhouse for crop production and quality and this system have significantly increased the utilization of high quality and productivity of greenhouse</a:t>
            </a:r>
          </a:p>
          <a:p>
            <a:r>
              <a:rPr lang="en-US" dirty="0"/>
              <a:t>A smart greenhouse through IoT embedded systems not only monitors intelligently but also controls the climate. Thereby eliminating any need for human intervention.</a:t>
            </a:r>
          </a:p>
          <a:p>
            <a:endParaRPr lang="en-US" dirty="0">
              <a:solidFill>
                <a:srgbClr val="000000"/>
              </a:solidFill>
              <a:latin typeface="Source Sans Pro"/>
            </a:endParaRPr>
          </a:p>
          <a:p>
            <a:endParaRPr lang="en-IN" dirty="0"/>
          </a:p>
        </p:txBody>
      </p:sp>
    </p:spTree>
    <p:extLst>
      <p:ext uri="{BB962C8B-B14F-4D97-AF65-F5344CB8AC3E}">
        <p14:creationId xmlns:p14="http://schemas.microsoft.com/office/powerpoint/2010/main" val="3990046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398E7-D96A-4DD8-8217-B1B6724DA0E9}"/>
              </a:ext>
            </a:extLst>
          </p:cNvPr>
          <p:cNvSpPr>
            <a:spLocks noGrp="1"/>
          </p:cNvSpPr>
          <p:nvPr>
            <p:ph type="title"/>
          </p:nvPr>
        </p:nvSpPr>
        <p:spPr/>
        <p:txBody>
          <a:bodyPr/>
          <a:lstStyle/>
          <a:p>
            <a:r>
              <a:rPr lang="en-IN" dirty="0"/>
              <a:t>Need</a:t>
            </a:r>
          </a:p>
        </p:txBody>
      </p:sp>
      <p:sp>
        <p:nvSpPr>
          <p:cNvPr id="3" name="Content Placeholder 2">
            <a:extLst>
              <a:ext uri="{FF2B5EF4-FFF2-40B4-BE49-F238E27FC236}">
                <a16:creationId xmlns:a16="http://schemas.microsoft.com/office/drawing/2014/main" id="{817A4FBE-6D9D-4AA3-9E8A-257C4909258D}"/>
              </a:ext>
            </a:extLst>
          </p:cNvPr>
          <p:cNvSpPr>
            <a:spLocks noGrp="1"/>
          </p:cNvSpPr>
          <p:nvPr>
            <p:ph idx="1"/>
          </p:nvPr>
        </p:nvSpPr>
        <p:spPr/>
        <p:txBody>
          <a:bodyPr>
            <a:normAutofit/>
          </a:bodyPr>
          <a:lstStyle/>
          <a:p>
            <a:pPr>
              <a:buFont typeface="Arial" panose="020B0604020202020204" pitchFamily="34" charset="0"/>
              <a:buChar char="•"/>
            </a:pPr>
            <a:r>
              <a:rPr lang="en-US" sz="2000" dirty="0">
                <a:solidFill>
                  <a:srgbClr val="000000"/>
                </a:solidFill>
              </a:rPr>
              <a:t>Greenhouse farmer can faces number of problem of environmental condition such as humidity, temperature, water level. Greenhouse farmers cannot precisely detect level of humidity, temperature, water inside the green house. They only know the condition inside the greenhouse manually and feel it by themselves.</a:t>
            </a:r>
          </a:p>
          <a:p>
            <a:pPr>
              <a:buFont typeface="Arial" panose="020B0604020202020204" pitchFamily="34" charset="0"/>
              <a:buChar char="•"/>
            </a:pPr>
            <a:r>
              <a:rPr lang="en-US" sz="2000" dirty="0">
                <a:solidFill>
                  <a:srgbClr val="000000"/>
                </a:solidFill>
              </a:rPr>
              <a:t>In greenhouse plants and crops require certain conditions for their proper growth. Over the years the greenhouse systems became more reliable but with increased complexity.</a:t>
            </a:r>
          </a:p>
          <a:p>
            <a:pPr>
              <a:buFont typeface="Arial" panose="020B0604020202020204" pitchFamily="34" charset="0"/>
              <a:buChar char="•"/>
            </a:pPr>
            <a:r>
              <a:rPr lang="en-US" dirty="0"/>
              <a:t>Improved crop productivity , accuracy in work, idea about the real time condition of greenhouse atmosphere ,reduced farmer effort so we can implemented ‘‘smart greenhouse system’’ as proposed system.</a:t>
            </a:r>
          </a:p>
          <a:p>
            <a:pPr>
              <a:buFont typeface="Arial" panose="020B0604020202020204" pitchFamily="34" charset="0"/>
              <a:buChar char="•"/>
            </a:pPr>
            <a:endParaRPr lang="en-US" sz="2000" dirty="0">
              <a:solidFill>
                <a:srgbClr val="000000"/>
              </a:solidFill>
            </a:endParaRPr>
          </a:p>
          <a:p>
            <a:pPr>
              <a:buFont typeface="Arial" panose="020B0604020202020204" pitchFamily="34" charset="0"/>
              <a:buChar char="•"/>
            </a:pPr>
            <a:endParaRPr lang="en-US" sz="2000" dirty="0">
              <a:solidFill>
                <a:srgbClr val="000000"/>
              </a:solidFill>
              <a:latin typeface="+mj-lt"/>
            </a:endParaRPr>
          </a:p>
        </p:txBody>
      </p:sp>
    </p:spTree>
    <p:extLst>
      <p:ext uri="{BB962C8B-B14F-4D97-AF65-F5344CB8AC3E}">
        <p14:creationId xmlns:p14="http://schemas.microsoft.com/office/powerpoint/2010/main" val="2444477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0000"/>
            <a:lum/>
          </a:blip>
          <a:srcRect/>
          <a:stretch>
            <a:fillRect l="-7000" r="-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39EBA-4F2C-4191-94CB-70EBBC3BCB5F}"/>
              </a:ext>
            </a:extLst>
          </p:cNvPr>
          <p:cNvSpPr>
            <a:spLocks noGrp="1"/>
          </p:cNvSpPr>
          <p:nvPr>
            <p:ph type="title"/>
          </p:nvPr>
        </p:nvSpPr>
        <p:spPr/>
        <p:txBody>
          <a:bodyPr/>
          <a:lstStyle/>
          <a:p>
            <a:r>
              <a:rPr lang="en-US" dirty="0"/>
              <a:t>Problems faced in agricultural sector	</a:t>
            </a:r>
            <a:endParaRPr lang="en-IN" dirty="0"/>
          </a:p>
        </p:txBody>
      </p:sp>
      <p:sp>
        <p:nvSpPr>
          <p:cNvPr id="3" name="Content Placeholder 2">
            <a:extLst>
              <a:ext uri="{FF2B5EF4-FFF2-40B4-BE49-F238E27FC236}">
                <a16:creationId xmlns:a16="http://schemas.microsoft.com/office/drawing/2014/main" id="{55896749-F76B-44B3-806F-9E2C733BAC4A}"/>
              </a:ext>
            </a:extLst>
          </p:cNvPr>
          <p:cNvSpPr>
            <a:spLocks noGrp="1"/>
          </p:cNvSpPr>
          <p:nvPr>
            <p:ph idx="1"/>
          </p:nvPr>
        </p:nvSpPr>
        <p:spPr/>
        <p:txBody>
          <a:bodyPr/>
          <a:lstStyle/>
          <a:p>
            <a:pPr>
              <a:buFont typeface="Arial" panose="020B0604020202020204" pitchFamily="34" charset="0"/>
              <a:buChar char="•"/>
            </a:pPr>
            <a:r>
              <a:rPr lang="en-US" dirty="0"/>
              <a:t>Excessive use of fertilizers, insecticides and pesticides makes the soil dependent on them, erodes fertility, in-creases resistance in insects and pests, pollutes groundwater and nearby water bodies whenever it rains.</a:t>
            </a:r>
          </a:p>
          <a:p>
            <a:pPr>
              <a:buFont typeface="Arial" panose="020B0604020202020204" pitchFamily="34" charset="0"/>
              <a:buChar char="•"/>
            </a:pPr>
            <a:r>
              <a:rPr lang="en-US" dirty="0"/>
              <a:t>Different plants require different amount of moisture, humidity, temperature and light wavelength, and lack of awareness of this information or negligence of a person cultivating land can cause plants to die before maturing.</a:t>
            </a:r>
          </a:p>
          <a:p>
            <a:pPr>
              <a:buFont typeface="Arial" panose="020B0604020202020204" pitchFamily="34" charset="0"/>
              <a:buChar char="•"/>
            </a:pPr>
            <a:r>
              <a:rPr lang="en-US" dirty="0"/>
              <a:t>The request for food has been growing day by day meanwhile the world population has been rising. It is noticeable that the agricultural products have to be enlarged in order not to be faced with starvation and people needs of foods.</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889344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7000" r="-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E641D-28F1-45EF-AC64-82A6EB78AEBC}"/>
              </a:ext>
            </a:extLst>
          </p:cNvPr>
          <p:cNvSpPr>
            <a:spLocks noGrp="1"/>
          </p:cNvSpPr>
          <p:nvPr>
            <p:ph type="title"/>
          </p:nvPr>
        </p:nvSpPr>
        <p:spPr/>
        <p:txBody>
          <a:bodyPr/>
          <a:lstStyle/>
          <a:p>
            <a:r>
              <a:rPr lang="en-IN" dirty="0"/>
              <a:t>Smart Greenhouse System</a:t>
            </a:r>
          </a:p>
        </p:txBody>
      </p:sp>
      <p:sp>
        <p:nvSpPr>
          <p:cNvPr id="3" name="Content Placeholder 2">
            <a:extLst>
              <a:ext uri="{FF2B5EF4-FFF2-40B4-BE49-F238E27FC236}">
                <a16:creationId xmlns:a16="http://schemas.microsoft.com/office/drawing/2014/main" id="{99EAEABD-7669-4550-B2D3-E32E7F7688AF}"/>
              </a:ext>
            </a:extLst>
          </p:cNvPr>
          <p:cNvSpPr>
            <a:spLocks noGrp="1"/>
          </p:cNvSpPr>
          <p:nvPr>
            <p:ph idx="1"/>
          </p:nvPr>
        </p:nvSpPr>
        <p:spPr>
          <a:xfrm>
            <a:off x="609600" y="1981200"/>
            <a:ext cx="7448551" cy="4328160"/>
          </a:xfrm>
        </p:spPr>
        <p:txBody>
          <a:bodyPr>
            <a:normAutofit/>
          </a:bodyPr>
          <a:lstStyle/>
          <a:p>
            <a:pPr lvl="1">
              <a:buFont typeface="Arial" panose="020B0604020202020204" pitchFamily="34" charset="0"/>
              <a:buChar char="•"/>
            </a:pPr>
            <a:r>
              <a:rPr lang="en-US" sz="2000" dirty="0"/>
              <a:t>Plants found in greenhouse is affected by various factors, such as water in soil, and climatic conditions.</a:t>
            </a:r>
          </a:p>
          <a:p>
            <a:pPr lvl="1">
              <a:buFont typeface="Arial" panose="020B0604020202020204" pitchFamily="34" charset="0"/>
              <a:buChar char="•"/>
            </a:pPr>
            <a:r>
              <a:rPr lang="en-US" sz="2000" dirty="0"/>
              <a:t>Smart Greenhouse System monitors these parameters by controllers and various sensors like LDR, Temperature sensor, humidity sensor, etc.</a:t>
            </a:r>
          </a:p>
          <a:p>
            <a:pPr lvl="1">
              <a:buFont typeface="Arial" panose="020B0604020202020204" pitchFamily="34" charset="0"/>
              <a:buChar char="•"/>
            </a:pPr>
            <a:r>
              <a:rPr lang="en-US" sz="2000" dirty="0"/>
              <a:t>Different sensors that measure the environmental parameters according to the plant requirement are used for controlling the environment in a smart greenhouse.</a:t>
            </a:r>
          </a:p>
          <a:p>
            <a:pPr lvl="1">
              <a:buFont typeface="Arial" panose="020B0604020202020204" pitchFamily="34" charset="0"/>
              <a:buChar char="•"/>
            </a:pPr>
            <a:r>
              <a:rPr lang="en-US" sz="2000" dirty="0"/>
              <a:t>Automation of greenhouses has proved to be extremely helpful in maximizing crop yields and minimizing labor costs. The optimum conditions for cultivating plants are regularly maintained by the use of programmed sensors and actuators with constant monitoring of the system. </a:t>
            </a:r>
            <a:endParaRPr lang="en-IN" sz="2000" dirty="0"/>
          </a:p>
        </p:txBody>
      </p:sp>
    </p:spTree>
    <p:extLst>
      <p:ext uri="{BB962C8B-B14F-4D97-AF65-F5344CB8AC3E}">
        <p14:creationId xmlns:p14="http://schemas.microsoft.com/office/powerpoint/2010/main" val="1312714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FD282-3CA3-47B3-90B6-89348701600F}"/>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C071847A-31A7-40E8-B395-D24F28F5D2AB}"/>
              </a:ext>
            </a:extLst>
          </p:cNvPr>
          <p:cNvSpPr>
            <a:spLocks noGrp="1"/>
          </p:cNvSpPr>
          <p:nvPr>
            <p:ph idx="1"/>
          </p:nvPr>
        </p:nvSpPr>
        <p:spPr/>
        <p:txBody>
          <a:bodyPr/>
          <a:lstStyle/>
          <a:p>
            <a:r>
              <a:rPr lang="en-IN" b="1" dirty="0"/>
              <a:t>Longer Growing Season: </a:t>
            </a:r>
            <a:r>
              <a:rPr lang="en-US" dirty="0"/>
              <a:t>Temperatures don’t vary as much within a greenhouse, since the sun’s radiation is trapped in the enclosure, retaining the heat within the structure.</a:t>
            </a:r>
          </a:p>
          <a:p>
            <a:r>
              <a:rPr lang="en-US" b="1" dirty="0"/>
              <a:t>Protection from Pests and Predators: </a:t>
            </a:r>
            <a:r>
              <a:rPr lang="en-US" dirty="0"/>
              <a:t>Smaller pests, like certain rodents, can be kept out with the addition of traps and screens.</a:t>
            </a:r>
          </a:p>
          <a:p>
            <a:r>
              <a:rPr lang="en-US" b="1" dirty="0"/>
              <a:t>Protect Plants from Bad Weather: </a:t>
            </a:r>
            <a:r>
              <a:rPr lang="en-US" dirty="0"/>
              <a:t>Bad weather like high winds, dust storms, thunder storms and blizzards can all cause damage. However, a greenhouse offers plants a layer of protection from the elements.</a:t>
            </a:r>
          </a:p>
          <a:p>
            <a:r>
              <a:rPr lang="en-US" b="1" dirty="0"/>
              <a:t>Create the Optimum Growing Environment: </a:t>
            </a:r>
            <a:r>
              <a:rPr lang="en-US" dirty="0"/>
              <a:t>Creating an optimum growing environment helps you to enhance the growth of plants, giving you the benefit of healthier, better producing plants.</a:t>
            </a:r>
            <a:endParaRPr lang="en-IN" dirty="0"/>
          </a:p>
        </p:txBody>
      </p:sp>
    </p:spTree>
    <p:extLst>
      <p:ext uri="{BB962C8B-B14F-4D97-AF65-F5344CB8AC3E}">
        <p14:creationId xmlns:p14="http://schemas.microsoft.com/office/powerpoint/2010/main" val="368224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l="-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81420-25D4-4F6C-BD9D-8DC368DDF9C7}"/>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1CD5237A-CBE2-4758-B1AE-FEC1A027341F}"/>
              </a:ext>
            </a:extLst>
          </p:cNvPr>
          <p:cNvSpPr>
            <a:spLocks noGrp="1"/>
          </p:cNvSpPr>
          <p:nvPr>
            <p:ph idx="1"/>
          </p:nvPr>
        </p:nvSpPr>
        <p:spPr/>
        <p:txBody>
          <a:bodyPr/>
          <a:lstStyle/>
          <a:p>
            <a:r>
              <a:rPr lang="en-US" b="1" dirty="0"/>
              <a:t>Grow Plants without Dangerous Pesticides:</a:t>
            </a:r>
            <a:r>
              <a:rPr lang="en-US" dirty="0"/>
              <a:t> It’s possible to grow plants without all those dangerous, toxic pesticides when growing in a greenhouse. Gardeners can control what they use when growing their own produce.</a:t>
            </a:r>
          </a:p>
          <a:p>
            <a:r>
              <a:rPr lang="en-US" b="1" dirty="0"/>
              <a:t>Easily Customize the Greenhouse to Your Needs:</a:t>
            </a:r>
            <a:r>
              <a:rPr lang="en-US" dirty="0"/>
              <a:t> When you build a greenhouse, you have the ability to easily customize it to your needs.</a:t>
            </a:r>
          </a:p>
          <a:p>
            <a:r>
              <a:rPr lang="en-IN" b="1" dirty="0"/>
              <a:t>Save Resources:</a:t>
            </a:r>
            <a:r>
              <a:rPr lang="en-IN" dirty="0"/>
              <a:t> </a:t>
            </a:r>
            <a:r>
              <a:rPr lang="en-US" dirty="0"/>
              <a:t>When using a greenhouse, it’s possible to conserve energy sources like water, since these energy sources can more easily be controlled as opposed to traditional gardening.</a:t>
            </a:r>
            <a:endParaRPr lang="en-IN" b="1" dirty="0"/>
          </a:p>
        </p:txBody>
      </p:sp>
    </p:spTree>
    <p:extLst>
      <p:ext uri="{BB962C8B-B14F-4D97-AF65-F5344CB8AC3E}">
        <p14:creationId xmlns:p14="http://schemas.microsoft.com/office/powerpoint/2010/main" val="2880970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0000"/>
            <a:lum/>
          </a:blip>
          <a:srcRect/>
          <a:stretch>
            <a:fillRect l="-5000" r="-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F7E0E-6787-4FAE-AA6A-D84821D3CDEA}"/>
              </a:ext>
            </a:extLst>
          </p:cNvPr>
          <p:cNvSpPr>
            <a:spLocks noGrp="1"/>
          </p:cNvSpPr>
          <p:nvPr>
            <p:ph type="title"/>
          </p:nvPr>
        </p:nvSpPr>
        <p:spPr/>
        <p:txBody>
          <a:bodyPr/>
          <a:lstStyle/>
          <a:p>
            <a:r>
              <a:rPr lang="en-IN" dirty="0"/>
              <a:t>Future</a:t>
            </a:r>
          </a:p>
        </p:txBody>
      </p:sp>
      <p:sp>
        <p:nvSpPr>
          <p:cNvPr id="3" name="Content Placeholder 2">
            <a:extLst>
              <a:ext uri="{FF2B5EF4-FFF2-40B4-BE49-F238E27FC236}">
                <a16:creationId xmlns:a16="http://schemas.microsoft.com/office/drawing/2014/main" id="{4139782B-1DCA-4D36-8E62-09F41C2C0D15}"/>
              </a:ext>
            </a:extLst>
          </p:cNvPr>
          <p:cNvSpPr>
            <a:spLocks noGrp="1"/>
          </p:cNvSpPr>
          <p:nvPr>
            <p:ph idx="1"/>
          </p:nvPr>
        </p:nvSpPr>
        <p:spPr/>
        <p:txBody>
          <a:bodyPr/>
          <a:lstStyle/>
          <a:p>
            <a:r>
              <a:rPr lang="en-US" dirty="0"/>
              <a:t>• To create professional Smart greenhouse system</a:t>
            </a:r>
            <a:br>
              <a:rPr lang="en-US" dirty="0"/>
            </a:br>
            <a:r>
              <a:rPr lang="en-US" dirty="0"/>
              <a:t>• To reduce harmful habits to the environment at the result of the using alternative and renewable energy sources</a:t>
            </a:r>
            <a:br>
              <a:rPr lang="en-US" dirty="0"/>
            </a:br>
            <a:r>
              <a:rPr lang="en-US" dirty="0"/>
              <a:t>• To save water resources as a result of smart management</a:t>
            </a:r>
            <a:br>
              <a:rPr lang="en-US" dirty="0"/>
            </a:br>
            <a:r>
              <a:rPr lang="en-US" dirty="0"/>
              <a:t>• To make compost fertilizers from fruit, vegetable and plant origin wastes from household wastes</a:t>
            </a:r>
            <a:br>
              <a:rPr lang="en-US" dirty="0"/>
            </a:br>
            <a:r>
              <a:rPr lang="en-US" dirty="0"/>
              <a:t>• To apply management and sorting system of household wastes in the region</a:t>
            </a:r>
            <a:endParaRPr lang="en-IN" dirty="0"/>
          </a:p>
        </p:txBody>
      </p:sp>
    </p:spTree>
    <p:extLst>
      <p:ext uri="{BB962C8B-B14F-4D97-AF65-F5344CB8AC3E}">
        <p14:creationId xmlns:p14="http://schemas.microsoft.com/office/powerpoint/2010/main" val="3700584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Slice</Template>
  <TotalTime>455</TotalTime>
  <Words>795</Words>
  <Application>Microsoft Office PowerPoint</Application>
  <PresentationFormat>On-screen Show (4:3)</PresentationFormat>
  <Paragraphs>67</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ff0</vt:lpstr>
      <vt:lpstr>ff5</vt:lpstr>
      <vt:lpstr>Source Sans Pro</vt:lpstr>
      <vt:lpstr>Tw Cen MT</vt:lpstr>
      <vt:lpstr>Tw Cen MT Condensed</vt:lpstr>
      <vt:lpstr>Wingdings</vt:lpstr>
      <vt:lpstr>Wingdings 3</vt:lpstr>
      <vt:lpstr>Integral</vt:lpstr>
      <vt:lpstr>SMART GREEN HOUSE SYSTEM</vt:lpstr>
      <vt:lpstr>CONTENT</vt:lpstr>
      <vt:lpstr>INTRODUCTIon</vt:lpstr>
      <vt:lpstr>Need</vt:lpstr>
      <vt:lpstr>Problems faced in agricultural sector </vt:lpstr>
      <vt:lpstr>Smart Greenhouse System</vt:lpstr>
      <vt:lpstr>Advantages</vt:lpstr>
      <vt:lpstr>Advantages</vt:lpstr>
      <vt:lpstr>Future</vt:lpstr>
      <vt:lpstr>PowerPoint Presentation</vt:lpstr>
      <vt:lpstr>PowerPoint Presentation</vt:lpstr>
      <vt:lpstr>COMPONENTS</vt:lpstr>
      <vt:lpstr> </vt:lpstr>
      <vt:lpstr>CONCLUSION</vt:lpstr>
      <vt:lpstr>An example of artificial light for plants</vt:lpstr>
      <vt:lpstr>References</vt:lpstr>
      <vt:lpstr>PowerPoint Presentation</vt:lpstr>
    </vt:vector>
  </TitlesOfParts>
  <Company>XYZ</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 MONITORING SYSTEM FOR PLANTS USING BOLT</dc:title>
  <dc:creator>compaq</dc:creator>
  <cp:lastModifiedBy>Nihar Shedge</cp:lastModifiedBy>
  <cp:revision>31</cp:revision>
  <dcterms:created xsi:type="dcterms:W3CDTF">2018-09-09T11:56:06Z</dcterms:created>
  <dcterms:modified xsi:type="dcterms:W3CDTF">2018-09-09T20:20:06Z</dcterms:modified>
</cp:coreProperties>
</file>