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307" r:id="rId7"/>
    <p:sldId id="281" r:id="rId8"/>
    <p:sldId id="323" r:id="rId9"/>
    <p:sldId id="282" r:id="rId10"/>
    <p:sldId id="324" r:id="rId11"/>
    <p:sldId id="325" r:id="rId12"/>
    <p:sldId id="314" r:id="rId13"/>
    <p:sldId id="315" r:id="rId14"/>
    <p:sldId id="318" r:id="rId15"/>
    <p:sldId id="319" r:id="rId16"/>
    <p:sldId id="321"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4108A-20D6-8182-7771-AA89A143D9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47D55-FA60-46DC-8942-CF74A33612E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B6125A7-9DD5-FFCA-794D-3ED2FDABAB1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5354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COMPUTER NETWORKS</a:t>
            </a:r>
            <a:br>
              <a:rPr lang="en-US" dirty="0"/>
            </a:br>
            <a:r>
              <a:rPr lang="en-US" dirty="0"/>
              <a:t>PROJECT: Chat Website</a:t>
            </a:r>
          </a:p>
        </p:txBody>
      </p:sp>
      <p:sp>
        <p:nvSpPr>
          <p:cNvPr id="3" name="TextBox 2">
            <a:extLst>
              <a:ext uri="{FF2B5EF4-FFF2-40B4-BE49-F238E27FC236}">
                <a16:creationId xmlns:a16="http://schemas.microsoft.com/office/drawing/2014/main" id="{1CACC6DB-70BD-CF5B-46B5-EEAE325FDFDB}"/>
              </a:ext>
            </a:extLst>
          </p:cNvPr>
          <p:cNvSpPr txBox="1"/>
          <p:nvPr/>
        </p:nvSpPr>
        <p:spPr>
          <a:xfrm>
            <a:off x="372899" y="4368714"/>
            <a:ext cx="4346585" cy="1754326"/>
          </a:xfrm>
          <a:prstGeom prst="rect">
            <a:avLst/>
          </a:prstGeom>
          <a:noFill/>
        </p:spPr>
        <p:txBody>
          <a:bodyPr wrap="square" rtlCol="0">
            <a:spAutoFit/>
          </a:bodyPr>
          <a:lstStyle/>
          <a:p>
            <a:r>
              <a:rPr lang="en-IN" dirty="0">
                <a:solidFill>
                  <a:schemeClr val="bg1"/>
                </a:solidFill>
              </a:rPr>
              <a:t>By: </a:t>
            </a:r>
          </a:p>
          <a:p>
            <a:endParaRPr lang="en-IN" dirty="0">
              <a:solidFill>
                <a:schemeClr val="bg1"/>
              </a:solidFill>
            </a:endParaRPr>
          </a:p>
          <a:p>
            <a:r>
              <a:rPr lang="en-IN" dirty="0">
                <a:solidFill>
                  <a:schemeClr val="bg1"/>
                </a:solidFill>
              </a:rPr>
              <a:t>Soham Rajendra (22BLC1146) </a:t>
            </a:r>
          </a:p>
          <a:p>
            <a:r>
              <a:rPr lang="en-IN" dirty="0">
                <a:solidFill>
                  <a:schemeClr val="bg1"/>
                </a:solidFill>
              </a:rPr>
              <a:t>Krish Sahu (22BLC1171) </a:t>
            </a:r>
          </a:p>
          <a:p>
            <a:r>
              <a:rPr lang="en-IN" dirty="0">
                <a:solidFill>
                  <a:schemeClr val="bg1"/>
                </a:solidFill>
              </a:rPr>
              <a:t>Arnav Vyas (22BLC1214) </a:t>
            </a:r>
          </a:p>
          <a:p>
            <a:r>
              <a:rPr lang="en-IN" dirty="0" err="1">
                <a:solidFill>
                  <a:schemeClr val="bg1"/>
                </a:solidFill>
              </a:rPr>
              <a:t>Meghank</a:t>
            </a:r>
            <a:r>
              <a:rPr lang="en-IN" dirty="0">
                <a:solidFill>
                  <a:schemeClr val="bg1"/>
                </a:solidFill>
              </a:rPr>
              <a:t> Kishan (22BLC1290)</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169442" y="163963"/>
            <a:ext cx="6056153" cy="670672"/>
          </a:xfrm>
        </p:spPr>
        <p:txBody>
          <a:bodyPr/>
          <a:lstStyle/>
          <a:p>
            <a:r>
              <a:rPr lang="en-US" dirty="0" err="1"/>
              <a:t>Vercel</a:t>
            </a:r>
            <a:r>
              <a:rPr lang="en-US" dirty="0"/>
              <a:t> deployment</a:t>
            </a:r>
          </a:p>
        </p:txBody>
      </p:sp>
      <p:pic>
        <p:nvPicPr>
          <p:cNvPr id="9" name="Picture 8">
            <a:extLst>
              <a:ext uri="{FF2B5EF4-FFF2-40B4-BE49-F238E27FC236}">
                <a16:creationId xmlns:a16="http://schemas.microsoft.com/office/drawing/2014/main" id="{2F204F3C-9C3A-6F8A-34AF-40980446A1F7}"/>
              </a:ext>
            </a:extLst>
          </p:cNvPr>
          <p:cNvPicPr>
            <a:picLocks noChangeAspect="1"/>
          </p:cNvPicPr>
          <p:nvPr/>
        </p:nvPicPr>
        <p:blipFill>
          <a:blip r:embed="rId3"/>
          <a:stretch>
            <a:fillRect/>
          </a:stretch>
        </p:blipFill>
        <p:spPr>
          <a:xfrm>
            <a:off x="6096000" y="1858297"/>
            <a:ext cx="6233652" cy="3506429"/>
          </a:xfrm>
          <a:prstGeom prst="rect">
            <a:avLst/>
          </a:prstGeom>
        </p:spPr>
      </p:pic>
      <p:sp>
        <p:nvSpPr>
          <p:cNvPr id="10" name="Content Placeholder 7">
            <a:extLst>
              <a:ext uri="{FF2B5EF4-FFF2-40B4-BE49-F238E27FC236}">
                <a16:creationId xmlns:a16="http://schemas.microsoft.com/office/drawing/2014/main" id="{A508879B-EFB3-4662-DFBB-988DA7BCF071}"/>
              </a:ext>
            </a:extLst>
          </p:cNvPr>
          <p:cNvSpPr txBox="1">
            <a:spLocks/>
          </p:cNvSpPr>
          <p:nvPr/>
        </p:nvSpPr>
        <p:spPr>
          <a:xfrm>
            <a:off x="629264" y="1851179"/>
            <a:ext cx="4758813" cy="4143375"/>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DNS (Domain Name System)</a:t>
            </a:r>
          </a:p>
          <a:p>
            <a:r>
              <a:rPr lang="en-US"/>
              <a:t>CDN (Content Delivery Network)</a:t>
            </a:r>
          </a:p>
          <a:p>
            <a:r>
              <a:rPr lang="en-US"/>
              <a:t>TCP/IP (Transmission Control Protocol/Internet Protocol)</a:t>
            </a:r>
            <a:endParaRPr lang="en-US" dirty="0"/>
          </a:p>
        </p:txBody>
      </p:sp>
    </p:spTree>
    <p:extLst>
      <p:ext uri="{BB962C8B-B14F-4D97-AF65-F5344CB8AC3E}">
        <p14:creationId xmlns:p14="http://schemas.microsoft.com/office/powerpoint/2010/main" val="246859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1474839" y="298001"/>
            <a:ext cx="7843837" cy="1012782"/>
          </a:xfrm>
        </p:spPr>
        <p:txBody>
          <a:bodyPr/>
          <a:lstStyle/>
          <a:p>
            <a:r>
              <a:rPr lang="en-US" dirty="0"/>
              <a:t>DNS (Domain Name System)</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176980" y="2346262"/>
            <a:ext cx="6903076" cy="3721817"/>
          </a:xfrm>
        </p:spPr>
        <p:txBody>
          <a:bodyPr/>
          <a:lstStyle/>
          <a:p>
            <a:r>
              <a:rPr lang="en-US" dirty="0"/>
              <a:t>DNS translates domain names (e.g., example.com) into IP addresses that can be understood by machines.</a:t>
            </a:r>
          </a:p>
          <a:p>
            <a:endParaRPr lang="en-US" dirty="0"/>
          </a:p>
          <a:p>
            <a:r>
              <a:rPr lang="en-US" dirty="0"/>
              <a:t>When deploying on </a:t>
            </a:r>
            <a:r>
              <a:rPr lang="en-US" dirty="0" err="1"/>
              <a:t>Vercel</a:t>
            </a:r>
            <a:r>
              <a:rPr lang="en-US" dirty="0"/>
              <a:t>, you can configure custom domains, which involves setting up DNS records (such as A or CNAME records) to point your domain to </a:t>
            </a:r>
            <a:r>
              <a:rPr lang="en-US" dirty="0" err="1"/>
              <a:t>Vercel's</a:t>
            </a:r>
            <a:r>
              <a:rPr lang="en-US" dirty="0"/>
              <a:t> servers.</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pic>
        <p:nvPicPr>
          <p:cNvPr id="10" name="Picture 9">
            <a:extLst>
              <a:ext uri="{FF2B5EF4-FFF2-40B4-BE49-F238E27FC236}">
                <a16:creationId xmlns:a16="http://schemas.microsoft.com/office/drawing/2014/main" id="{C54A32FD-3EFE-C666-205D-AFA601305DD9}"/>
              </a:ext>
            </a:extLst>
          </p:cNvPr>
          <p:cNvPicPr>
            <a:picLocks noChangeAspect="1"/>
          </p:cNvPicPr>
          <p:nvPr/>
        </p:nvPicPr>
        <p:blipFill>
          <a:blip r:embed="rId3"/>
          <a:stretch>
            <a:fillRect/>
          </a:stretch>
        </p:blipFill>
        <p:spPr>
          <a:xfrm>
            <a:off x="6874229" y="3429000"/>
            <a:ext cx="5317771" cy="3429000"/>
          </a:xfrm>
          <a:prstGeom prst="rect">
            <a:avLst/>
          </a:prstGeom>
        </p:spPr>
      </p:pic>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4" y="331354"/>
            <a:ext cx="9879437" cy="980844"/>
          </a:xfrm>
        </p:spPr>
        <p:txBody>
          <a:bodyPr/>
          <a:lstStyle/>
          <a:p>
            <a:r>
              <a:rPr lang="en-US" dirty="0"/>
              <a:t>CDN (Content Delivery Network)</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537841" y="2833925"/>
            <a:ext cx="4515939" cy="3704266"/>
          </a:xfrm>
        </p:spPr>
        <p:txBody>
          <a:bodyPr/>
          <a:lstStyle/>
          <a:p>
            <a:r>
              <a:rPr lang="en-US" dirty="0" err="1"/>
              <a:t>Vercel</a:t>
            </a:r>
            <a:r>
              <a:rPr lang="en-US" dirty="0"/>
              <a:t> leverages a global CDN to deliver your website content faster to users worldwide.</a:t>
            </a:r>
          </a:p>
          <a:p>
            <a:r>
              <a:rPr lang="en-US" dirty="0"/>
              <a:t>CDNs cache your website’s assets (such as images, JavaScript, CSS) at various edge locations, reducing latency and improving load times for users regardless of their location.</a:t>
            </a:r>
          </a:p>
        </p:txBody>
      </p:sp>
      <p:pic>
        <p:nvPicPr>
          <p:cNvPr id="8" name="Picture 7">
            <a:extLst>
              <a:ext uri="{FF2B5EF4-FFF2-40B4-BE49-F238E27FC236}">
                <a16:creationId xmlns:a16="http://schemas.microsoft.com/office/drawing/2014/main" id="{BF7C2D82-4A2C-C9BF-1E66-15F7CA3CEAB5}"/>
              </a:ext>
            </a:extLst>
          </p:cNvPr>
          <p:cNvPicPr>
            <a:picLocks noChangeAspect="1"/>
          </p:cNvPicPr>
          <p:nvPr/>
        </p:nvPicPr>
        <p:blipFill>
          <a:blip r:embed="rId3"/>
          <a:stretch>
            <a:fillRect/>
          </a:stretch>
        </p:blipFill>
        <p:spPr>
          <a:xfrm>
            <a:off x="5727932" y="2340078"/>
            <a:ext cx="5441513" cy="3754644"/>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692943"/>
            <a:ext cx="9875463" cy="999746"/>
          </a:xfrm>
        </p:spPr>
        <p:txBody>
          <a:bodyPr/>
          <a:lstStyle/>
          <a:p>
            <a:r>
              <a:rPr lang="en-US" dirty="0"/>
              <a:t>TCP/IP (Transmission Control Protocol/Internet Protocol)</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773815" y="2303028"/>
            <a:ext cx="5829147" cy="3961593"/>
          </a:xfrm>
        </p:spPr>
        <p:txBody>
          <a:bodyPr>
            <a:normAutofit/>
          </a:bodyPr>
          <a:lstStyle/>
          <a:p>
            <a:pPr marL="0" indent="0">
              <a:buNone/>
            </a:pPr>
            <a:r>
              <a:rPr lang="en-US" dirty="0"/>
              <a:t>TCP/IP is the foundation of data communication for the Internet. It manages the connection between client devices and the </a:t>
            </a:r>
            <a:r>
              <a:rPr lang="en-US" dirty="0" err="1"/>
              <a:t>Vercel</a:t>
            </a:r>
            <a:r>
              <a:rPr lang="en-US" dirty="0"/>
              <a:t> server, ensuring reliable data transmission.</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13</a:t>
            </a:fld>
            <a:endParaRPr lang="en-US" dirty="0"/>
          </a:p>
        </p:txBody>
      </p:sp>
      <p:pic>
        <p:nvPicPr>
          <p:cNvPr id="6" name="Picture 5">
            <a:extLst>
              <a:ext uri="{FF2B5EF4-FFF2-40B4-BE49-F238E27FC236}">
                <a16:creationId xmlns:a16="http://schemas.microsoft.com/office/drawing/2014/main" id="{F7988EC1-BE50-20EF-2831-8176E4844B3A}"/>
              </a:ext>
            </a:extLst>
          </p:cNvPr>
          <p:cNvPicPr>
            <a:picLocks noChangeAspect="1"/>
          </p:cNvPicPr>
          <p:nvPr/>
        </p:nvPicPr>
        <p:blipFill>
          <a:blip r:embed="rId3"/>
          <a:stretch>
            <a:fillRect/>
          </a:stretch>
        </p:blipFill>
        <p:spPr>
          <a:xfrm>
            <a:off x="6894117" y="2303028"/>
            <a:ext cx="4904593" cy="3958707"/>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Features of our website: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User authentication</a:t>
            </a:r>
          </a:p>
          <a:p>
            <a:r>
              <a:rPr lang="en-US" dirty="0"/>
              <a:t>Chat / image sharing</a:t>
            </a:r>
          </a:p>
          <a:p>
            <a:r>
              <a:rPr lang="en-US" dirty="0"/>
              <a:t>Video call</a:t>
            </a:r>
          </a:p>
          <a:p>
            <a:r>
              <a:rPr lang="en-US" dirty="0"/>
              <a:t>Firebase for database</a:t>
            </a:r>
          </a:p>
          <a:p>
            <a:r>
              <a:rPr lang="en-US" dirty="0" err="1"/>
              <a:t>Vercel</a:t>
            </a:r>
            <a:r>
              <a:rPr lang="en-US" dirty="0"/>
              <a:t> deployment</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747252" y="387982"/>
            <a:ext cx="5899624" cy="1130971"/>
          </a:xfrm>
        </p:spPr>
        <p:txBody>
          <a:bodyPr/>
          <a:lstStyle/>
          <a:p>
            <a:r>
              <a:rPr lang="en-US" dirty="0"/>
              <a:t>User Authentication:</a:t>
            </a:r>
          </a:p>
        </p:txBody>
      </p:sp>
      <p:pic>
        <p:nvPicPr>
          <p:cNvPr id="12" name="Picture 11">
            <a:extLst>
              <a:ext uri="{FF2B5EF4-FFF2-40B4-BE49-F238E27FC236}">
                <a16:creationId xmlns:a16="http://schemas.microsoft.com/office/drawing/2014/main" id="{7F8CAC9B-4A42-35E4-447F-792AE1DFF284}"/>
              </a:ext>
            </a:extLst>
          </p:cNvPr>
          <p:cNvPicPr>
            <a:picLocks noChangeAspect="1"/>
          </p:cNvPicPr>
          <p:nvPr/>
        </p:nvPicPr>
        <p:blipFill>
          <a:blip r:embed="rId3"/>
          <a:stretch>
            <a:fillRect/>
          </a:stretch>
        </p:blipFill>
        <p:spPr>
          <a:xfrm>
            <a:off x="747252" y="3008365"/>
            <a:ext cx="5348748" cy="3008671"/>
          </a:xfrm>
          <a:prstGeom prst="rect">
            <a:avLst/>
          </a:prstGeom>
        </p:spPr>
      </p:pic>
      <p:sp>
        <p:nvSpPr>
          <p:cNvPr id="13" name="TextBox 12">
            <a:extLst>
              <a:ext uri="{FF2B5EF4-FFF2-40B4-BE49-F238E27FC236}">
                <a16:creationId xmlns:a16="http://schemas.microsoft.com/office/drawing/2014/main" id="{1D028179-A203-E78D-96D6-096E32E5D573}"/>
              </a:ext>
            </a:extLst>
          </p:cNvPr>
          <p:cNvSpPr txBox="1"/>
          <p:nvPr/>
        </p:nvSpPr>
        <p:spPr>
          <a:xfrm>
            <a:off x="6646876" y="345264"/>
            <a:ext cx="4906296" cy="6124754"/>
          </a:xfrm>
          <a:prstGeom prst="rect">
            <a:avLst/>
          </a:prstGeom>
          <a:noFill/>
        </p:spPr>
        <p:txBody>
          <a:bodyPr wrap="square" rtlCol="0">
            <a:spAutoFit/>
          </a:bodyPr>
          <a:lstStyle/>
          <a:p>
            <a:r>
              <a:rPr lang="en-US" sz="1400" b="1" dirty="0"/>
              <a:t>Protocols:</a:t>
            </a:r>
          </a:p>
          <a:p>
            <a:r>
              <a:rPr lang="en-US" sz="1400" dirty="0"/>
              <a:t>HTTPS, OAuth2, OpenID Connect, HTTPS </a:t>
            </a:r>
          </a:p>
          <a:p>
            <a:endParaRPr lang="en-US" sz="1400" dirty="0"/>
          </a:p>
          <a:p>
            <a:endParaRPr lang="en-US" sz="1400" dirty="0"/>
          </a:p>
          <a:p>
            <a:r>
              <a:rPr lang="en-US" sz="1400" b="1" dirty="0"/>
              <a:t>(Hypertext Transfer Protocol Secure):Purpose:</a:t>
            </a:r>
            <a:r>
              <a:rPr lang="en-US" sz="1400" dirty="0"/>
              <a:t> Ensures secure communication between the client (React frontend) and Firebase services during authentication.</a:t>
            </a:r>
          </a:p>
          <a:p>
            <a:r>
              <a:rPr lang="en-US" sz="1400" b="1" dirty="0"/>
              <a:t>How It Works: </a:t>
            </a:r>
            <a:r>
              <a:rPr lang="en-US" sz="1400" dirty="0"/>
              <a:t>HTTPS encrypts data sent over the internet using TLS (Transport Layer Security). When a user logs in or signs up, sensitive data like passwords or tokens are encrypted, preventing unauthorized access during transmission.</a:t>
            </a:r>
          </a:p>
          <a:p>
            <a:endParaRPr lang="en-US" sz="1400" dirty="0"/>
          </a:p>
          <a:p>
            <a:r>
              <a:rPr lang="en-US" sz="1400" b="1" dirty="0"/>
              <a:t>OAuth2:Purpose:</a:t>
            </a:r>
            <a:r>
              <a:rPr lang="en-US" sz="1400" dirty="0"/>
              <a:t> OAuth2 is a token-based protocol used to grant limited access to a user’s resources (e.g., their Firebase profile).</a:t>
            </a:r>
          </a:p>
          <a:p>
            <a:r>
              <a:rPr lang="en-US" sz="1400" b="1" dirty="0"/>
              <a:t>How It Works: </a:t>
            </a:r>
            <a:r>
              <a:rPr lang="en-US" sz="1400" dirty="0"/>
              <a:t>When a user logs in with a third-party provider (e.g., Google), Firebase handles OAuth2 behind the scenes, issuing access tokens. These tokens represent the user's session, allowing access to restricted parts of the app without exposing passwords.</a:t>
            </a:r>
          </a:p>
          <a:p>
            <a:endParaRPr lang="en-US" sz="1400" dirty="0"/>
          </a:p>
          <a:p>
            <a:r>
              <a:rPr lang="en-US" sz="1400" b="1" dirty="0"/>
              <a:t>OpenID Connect: Purpose: </a:t>
            </a:r>
            <a:r>
              <a:rPr lang="en-US" sz="1400" dirty="0"/>
              <a:t>Extends OAuth2 to add authentication capabilities. OpenID Connect manages user identity by verifying the token’s authenticity.</a:t>
            </a:r>
          </a:p>
          <a:p>
            <a:r>
              <a:rPr lang="en-US" sz="1400" b="1" dirty="0"/>
              <a:t>How It Works: </a:t>
            </a:r>
            <a:r>
              <a:rPr lang="en-US" sz="1400" dirty="0"/>
              <a:t>Firebase Authentication uses OpenID Connect to handle user identity verification. When the user logs in, they receive an ID token from the provider, which Firebase uses to confirm the user’s identity.</a:t>
            </a:r>
            <a:endParaRPr lang="en-IN" sz="1400"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951406" y="752475"/>
            <a:ext cx="4473677" cy="1282802"/>
          </a:xfrm>
        </p:spPr>
        <p:txBody>
          <a:bodyPr/>
          <a:lstStyle/>
          <a:p>
            <a:r>
              <a:rPr lang="en-US" dirty="0"/>
              <a:t>Real-Time Chat Functionality</a:t>
            </a:r>
          </a:p>
        </p:txBody>
      </p:sp>
      <p:pic>
        <p:nvPicPr>
          <p:cNvPr id="7" name="Picture 6">
            <a:extLst>
              <a:ext uri="{FF2B5EF4-FFF2-40B4-BE49-F238E27FC236}">
                <a16:creationId xmlns:a16="http://schemas.microsoft.com/office/drawing/2014/main" id="{452EB7DD-C8D7-E6C2-1266-2697FCDF9DDF}"/>
              </a:ext>
            </a:extLst>
          </p:cNvPr>
          <p:cNvPicPr>
            <a:picLocks noChangeAspect="1"/>
          </p:cNvPicPr>
          <p:nvPr/>
        </p:nvPicPr>
        <p:blipFill>
          <a:blip r:embed="rId3"/>
          <a:stretch>
            <a:fillRect/>
          </a:stretch>
        </p:blipFill>
        <p:spPr>
          <a:xfrm>
            <a:off x="6457061" y="2654708"/>
            <a:ext cx="5462366" cy="3072581"/>
          </a:xfrm>
          <a:prstGeom prst="rect">
            <a:avLst/>
          </a:prstGeom>
        </p:spPr>
      </p:pic>
      <p:sp>
        <p:nvSpPr>
          <p:cNvPr id="10" name="TextBox 9">
            <a:extLst>
              <a:ext uri="{FF2B5EF4-FFF2-40B4-BE49-F238E27FC236}">
                <a16:creationId xmlns:a16="http://schemas.microsoft.com/office/drawing/2014/main" id="{FBD89CCC-8B30-FE43-E3AC-7E2184956C61}"/>
              </a:ext>
            </a:extLst>
          </p:cNvPr>
          <p:cNvSpPr txBox="1"/>
          <p:nvPr/>
        </p:nvSpPr>
        <p:spPr>
          <a:xfrm>
            <a:off x="737418" y="380251"/>
            <a:ext cx="4997521" cy="4247317"/>
          </a:xfrm>
          <a:prstGeom prst="rect">
            <a:avLst/>
          </a:prstGeom>
          <a:noFill/>
        </p:spPr>
        <p:txBody>
          <a:bodyPr wrap="square" rtlCol="0">
            <a:spAutoFit/>
          </a:bodyPr>
          <a:lstStyle/>
          <a:p>
            <a:r>
              <a:rPr lang="en-US" b="1" dirty="0"/>
              <a:t>Protocols: </a:t>
            </a:r>
          </a:p>
          <a:p>
            <a:r>
              <a:rPr lang="en-US" dirty="0"/>
              <a:t>WebSocket Protocol, HTTPS</a:t>
            </a:r>
          </a:p>
          <a:p>
            <a:endParaRPr lang="en-US" dirty="0"/>
          </a:p>
          <a:p>
            <a:r>
              <a:rPr lang="en-US" b="1" dirty="0"/>
              <a:t>WebSocket Protocol: Purpose: </a:t>
            </a:r>
            <a:r>
              <a:rPr lang="en-US" dirty="0"/>
              <a:t>WebSocket enables persistent, two-way communication between the client and Firebase (or another server handling chat functionality).</a:t>
            </a:r>
          </a:p>
          <a:p>
            <a:r>
              <a:rPr lang="en-US" b="1" dirty="0"/>
              <a:t>How It Works:</a:t>
            </a:r>
            <a:r>
              <a:rPr lang="en-US" dirty="0"/>
              <a:t> WebSocket establishes a single connection that remains open, allowing data to flow both ways in real-time. When a user sends a message, it’s transmitted instantly to the recipient through this continuous connection, which minimizes latency and avoids repeated HTTP requests.</a:t>
            </a:r>
          </a:p>
          <a:p>
            <a:endParaRPr lang="en-US" dirty="0"/>
          </a:p>
        </p:txBody>
      </p:sp>
      <p:pic>
        <p:nvPicPr>
          <p:cNvPr id="4" name="Picture 3">
            <a:extLst>
              <a:ext uri="{FF2B5EF4-FFF2-40B4-BE49-F238E27FC236}">
                <a16:creationId xmlns:a16="http://schemas.microsoft.com/office/drawing/2014/main" id="{937F8D0A-0033-4B1F-ACFB-E19CE3802424}"/>
              </a:ext>
            </a:extLst>
          </p:cNvPr>
          <p:cNvPicPr>
            <a:picLocks noChangeAspect="1"/>
          </p:cNvPicPr>
          <p:nvPr/>
        </p:nvPicPr>
        <p:blipFill>
          <a:blip r:embed="rId4"/>
          <a:stretch>
            <a:fillRect/>
          </a:stretch>
        </p:blipFill>
        <p:spPr>
          <a:xfrm>
            <a:off x="2437976" y="4190998"/>
            <a:ext cx="3658024" cy="2362777"/>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BD6A3-7969-7E4A-A69B-86795F59CD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06B33-F760-F548-8291-17443C7C2C50}"/>
              </a:ext>
            </a:extLst>
          </p:cNvPr>
          <p:cNvSpPr>
            <a:spLocks noGrp="1"/>
          </p:cNvSpPr>
          <p:nvPr>
            <p:ph type="title"/>
          </p:nvPr>
        </p:nvSpPr>
        <p:spPr>
          <a:xfrm>
            <a:off x="1101212" y="536165"/>
            <a:ext cx="4473677" cy="1282802"/>
          </a:xfrm>
        </p:spPr>
        <p:txBody>
          <a:bodyPr/>
          <a:lstStyle/>
          <a:p>
            <a:r>
              <a:rPr lang="en-US" dirty="0"/>
              <a:t>Image Sharing</a:t>
            </a:r>
          </a:p>
        </p:txBody>
      </p:sp>
      <p:pic>
        <p:nvPicPr>
          <p:cNvPr id="7" name="Picture 6">
            <a:extLst>
              <a:ext uri="{FF2B5EF4-FFF2-40B4-BE49-F238E27FC236}">
                <a16:creationId xmlns:a16="http://schemas.microsoft.com/office/drawing/2014/main" id="{B4964B04-5724-0E64-A631-2D77BD5446F5}"/>
              </a:ext>
            </a:extLst>
          </p:cNvPr>
          <p:cNvPicPr>
            <a:picLocks noChangeAspect="1"/>
          </p:cNvPicPr>
          <p:nvPr/>
        </p:nvPicPr>
        <p:blipFill>
          <a:blip r:embed="rId3"/>
          <a:stretch>
            <a:fillRect/>
          </a:stretch>
        </p:blipFill>
        <p:spPr>
          <a:xfrm>
            <a:off x="6457061" y="2654708"/>
            <a:ext cx="5462366" cy="3072581"/>
          </a:xfrm>
          <a:prstGeom prst="rect">
            <a:avLst/>
          </a:prstGeom>
        </p:spPr>
      </p:pic>
      <p:sp>
        <p:nvSpPr>
          <p:cNvPr id="4" name="TextBox 3">
            <a:extLst>
              <a:ext uri="{FF2B5EF4-FFF2-40B4-BE49-F238E27FC236}">
                <a16:creationId xmlns:a16="http://schemas.microsoft.com/office/drawing/2014/main" id="{014E7AE0-5E8D-EAF9-0FA1-07AD6996DF4D}"/>
              </a:ext>
            </a:extLst>
          </p:cNvPr>
          <p:cNvSpPr txBox="1"/>
          <p:nvPr/>
        </p:nvSpPr>
        <p:spPr>
          <a:xfrm>
            <a:off x="668594" y="2482838"/>
            <a:ext cx="5066346" cy="3416320"/>
          </a:xfrm>
          <a:prstGeom prst="rect">
            <a:avLst/>
          </a:prstGeom>
          <a:noFill/>
        </p:spPr>
        <p:txBody>
          <a:bodyPr wrap="square" rtlCol="0">
            <a:spAutoFit/>
          </a:bodyPr>
          <a:lstStyle/>
          <a:p>
            <a:r>
              <a:rPr lang="en-US" b="1" dirty="0"/>
              <a:t>Protocols: </a:t>
            </a:r>
          </a:p>
          <a:p>
            <a:r>
              <a:rPr lang="en-US" dirty="0"/>
              <a:t>HTTPS</a:t>
            </a:r>
          </a:p>
          <a:p>
            <a:endParaRPr lang="en-US" dirty="0"/>
          </a:p>
          <a:p>
            <a:r>
              <a:rPr lang="en-US" b="1" dirty="0"/>
              <a:t>HTTPS: Purpose: </a:t>
            </a:r>
            <a:r>
              <a:rPr lang="en-US" dirty="0"/>
              <a:t>Secures the transfer of images between the client and Firebase Storage.</a:t>
            </a:r>
          </a:p>
          <a:p>
            <a:endParaRPr lang="en-US" b="1" dirty="0"/>
          </a:p>
          <a:p>
            <a:r>
              <a:rPr lang="en-US" b="1" dirty="0"/>
              <a:t>How It Works: </a:t>
            </a:r>
            <a:r>
              <a:rPr lang="en-US" dirty="0"/>
              <a:t>When a user uploads an image, the image data is encrypted and sent to Firebase Storage over HTTPS, protecting it from interception. Similarly, when another user accesses the image, HTTPS ensures secure download, preserving user privacy and data integrity.</a:t>
            </a:r>
            <a:endParaRPr lang="en-IN" dirty="0"/>
          </a:p>
        </p:txBody>
      </p:sp>
    </p:spTree>
    <p:extLst>
      <p:ext uri="{BB962C8B-B14F-4D97-AF65-F5344CB8AC3E}">
        <p14:creationId xmlns:p14="http://schemas.microsoft.com/office/powerpoint/2010/main" val="41921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53380" y="0"/>
            <a:ext cx="7965461" cy="994164"/>
          </a:xfrm>
        </p:spPr>
        <p:txBody>
          <a:bodyPr/>
          <a:lstStyle/>
          <a:p>
            <a:r>
              <a:rPr lang="en-US" dirty="0"/>
              <a:t>Video call</a:t>
            </a:r>
          </a:p>
        </p:txBody>
      </p:sp>
      <p:pic>
        <p:nvPicPr>
          <p:cNvPr id="6" name="Picture 5">
            <a:extLst>
              <a:ext uri="{FF2B5EF4-FFF2-40B4-BE49-F238E27FC236}">
                <a16:creationId xmlns:a16="http://schemas.microsoft.com/office/drawing/2014/main" id="{DC166784-541B-326C-5582-B85E722D0EBE}"/>
              </a:ext>
            </a:extLst>
          </p:cNvPr>
          <p:cNvPicPr>
            <a:picLocks noChangeAspect="1"/>
          </p:cNvPicPr>
          <p:nvPr/>
        </p:nvPicPr>
        <p:blipFill>
          <a:blip r:embed="rId3"/>
          <a:stretch>
            <a:fillRect/>
          </a:stretch>
        </p:blipFill>
        <p:spPr>
          <a:xfrm>
            <a:off x="344127" y="2053374"/>
            <a:ext cx="5584722" cy="3141406"/>
          </a:xfrm>
          <a:prstGeom prst="rect">
            <a:avLst/>
          </a:prstGeom>
        </p:spPr>
      </p:pic>
      <p:sp>
        <p:nvSpPr>
          <p:cNvPr id="9" name="TextBox 8">
            <a:extLst>
              <a:ext uri="{FF2B5EF4-FFF2-40B4-BE49-F238E27FC236}">
                <a16:creationId xmlns:a16="http://schemas.microsoft.com/office/drawing/2014/main" id="{386451F7-7D35-9713-670C-3EDA611FE3BE}"/>
              </a:ext>
            </a:extLst>
          </p:cNvPr>
          <p:cNvSpPr txBox="1"/>
          <p:nvPr/>
        </p:nvSpPr>
        <p:spPr>
          <a:xfrm>
            <a:off x="6341809" y="1290058"/>
            <a:ext cx="5506064" cy="5663089"/>
          </a:xfrm>
          <a:prstGeom prst="rect">
            <a:avLst/>
          </a:prstGeom>
          <a:noFill/>
        </p:spPr>
        <p:txBody>
          <a:bodyPr wrap="square" rtlCol="0">
            <a:spAutoFit/>
          </a:bodyPr>
          <a:lstStyle/>
          <a:p>
            <a:r>
              <a:rPr lang="en-US" sz="1400" b="1" dirty="0"/>
              <a:t>WebRTC Connection in a Video Call App</a:t>
            </a:r>
          </a:p>
          <a:p>
            <a:r>
              <a:rPr lang="en-US" sz="1400" dirty="0"/>
              <a:t>WebRTC (Web Real-Time Communication) is a set of protocols and APIs that enable real-time, peer-to-peer audio, video, and data communication between users directly within the browser. It is particularly suited for video call applications because it supports high-bandwidth, low-latency communication necessary for streaming audio and video.</a:t>
            </a:r>
          </a:p>
          <a:p>
            <a:endParaRPr lang="en-US" sz="1400" dirty="0"/>
          </a:p>
          <a:p>
            <a:r>
              <a:rPr lang="en-US" sz="1400" b="1" dirty="0"/>
              <a:t>How WebRTC Works in a Video Call App:</a:t>
            </a:r>
          </a:p>
          <a:p>
            <a:r>
              <a:rPr lang="en-US" sz="1400" dirty="0"/>
              <a:t>Peer-to-Peer Connection Establishment:</a:t>
            </a:r>
          </a:p>
          <a:p>
            <a:endParaRPr lang="en-US" sz="1400" dirty="0"/>
          </a:p>
          <a:p>
            <a:r>
              <a:rPr lang="en-US" sz="1400" dirty="0"/>
              <a:t>Unlike </a:t>
            </a:r>
            <a:r>
              <a:rPr lang="en-US" sz="1400" dirty="0" err="1"/>
              <a:t>WebSockets</a:t>
            </a:r>
            <a:r>
              <a:rPr lang="en-US" sz="1400" dirty="0"/>
              <a:t>, WebRTC enables a direct connection between peers (users) rather than relying on a server to relay messages.</a:t>
            </a:r>
          </a:p>
          <a:p>
            <a:r>
              <a:rPr lang="en-US" sz="1400" dirty="0"/>
              <a:t>To establish this connection, WebRTC requires an initial handshake process using signaling servers. The signaling process typically uses </a:t>
            </a:r>
            <a:r>
              <a:rPr lang="en-US" sz="1400" dirty="0" err="1"/>
              <a:t>WebSockets</a:t>
            </a:r>
            <a:r>
              <a:rPr lang="en-US" sz="1400" dirty="0"/>
              <a:t> or HTTP to exchange connection setup information.</a:t>
            </a:r>
          </a:p>
          <a:p>
            <a:r>
              <a:rPr lang="en-US" sz="1400" dirty="0"/>
              <a:t>Signaling Process:</a:t>
            </a:r>
          </a:p>
          <a:p>
            <a:endParaRPr lang="en-US" sz="1400" dirty="0"/>
          </a:p>
          <a:p>
            <a:r>
              <a:rPr lang="en-US" sz="1400" b="1" dirty="0"/>
              <a:t>ICE Candidates (Interactive Connectivity Establishment): </a:t>
            </a:r>
            <a:r>
              <a:rPr lang="en-US" sz="1400" dirty="0"/>
              <a:t>Each client collects a list of network candidates (potential IP addresses) that could be used to establish a direct connection.</a:t>
            </a:r>
          </a:p>
          <a:p>
            <a:r>
              <a:rPr lang="en-US" sz="1400" b="1" dirty="0"/>
              <a:t>SDP (Session Description Protocol):</a:t>
            </a:r>
            <a:r>
              <a:rPr lang="en-US" sz="1400" dirty="0"/>
              <a:t> The clients exchange media and codec configurations via the signaling server.</a:t>
            </a:r>
          </a:p>
          <a:p>
            <a:r>
              <a:rPr lang="en-US" sz="1400" dirty="0"/>
              <a:t>Once both peers exchange this information, they can find the best route for a direct peer-to-peer connection.</a:t>
            </a:r>
          </a:p>
          <a:p>
            <a:endParaRPr lang="en-US" sz="1200"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39D574-75CE-CEA7-1A2E-47B9D30AFFB3}"/>
              </a:ext>
            </a:extLst>
          </p:cNvPr>
          <p:cNvSpPr txBox="1"/>
          <p:nvPr/>
        </p:nvSpPr>
        <p:spPr>
          <a:xfrm>
            <a:off x="2713702" y="521218"/>
            <a:ext cx="8824453" cy="4031873"/>
          </a:xfrm>
          <a:prstGeom prst="rect">
            <a:avLst/>
          </a:prstGeom>
          <a:noFill/>
        </p:spPr>
        <p:txBody>
          <a:bodyPr wrap="square" rtlCol="0">
            <a:spAutoFit/>
          </a:bodyPr>
          <a:lstStyle/>
          <a:p>
            <a:r>
              <a:rPr lang="en-US" sz="1400" b="1" dirty="0"/>
              <a:t>Media Streaming:</a:t>
            </a:r>
          </a:p>
          <a:p>
            <a:endParaRPr lang="en-US" sz="1400" dirty="0"/>
          </a:p>
          <a:p>
            <a:r>
              <a:rPr lang="en-US" sz="1400" dirty="0"/>
              <a:t>Once connected, WebRTC supports the secure, encrypted streaming of audio and video data directly between the two peers.</a:t>
            </a:r>
          </a:p>
          <a:p>
            <a:r>
              <a:rPr lang="en-US" sz="1400" dirty="0"/>
              <a:t>Video and audio streams are broken into smaller data packets and transmitted, allowing for real-time video and audio.</a:t>
            </a:r>
          </a:p>
          <a:p>
            <a:r>
              <a:rPr lang="en-US" sz="1400" dirty="0"/>
              <a:t>Handling Network Challenges:</a:t>
            </a:r>
          </a:p>
          <a:p>
            <a:endParaRPr lang="en-US" sz="1400" dirty="0"/>
          </a:p>
          <a:p>
            <a:r>
              <a:rPr lang="en-US" sz="1400" dirty="0"/>
              <a:t>WebRTC can adapt to varying network conditions by adjusting bitrate, frame rates, and resolution to ensure smooth video playback even with limited bandwidth.</a:t>
            </a:r>
          </a:p>
          <a:p>
            <a:r>
              <a:rPr lang="en-US" sz="1400" dirty="0"/>
              <a:t>Advantages of Using WebRTC for Video Calls:</a:t>
            </a:r>
          </a:p>
          <a:p>
            <a:r>
              <a:rPr lang="en-US" sz="1400" dirty="0"/>
              <a:t>Direct Peer-to-Peer Streaming: Video and audio data are streamed directly between users, reducing latency and server bandwidth usage.</a:t>
            </a:r>
          </a:p>
          <a:p>
            <a:r>
              <a:rPr lang="en-US" sz="1400" dirty="0"/>
              <a:t>High Bandwidth Support: WebRTC is optimized for transmitting high-bandwidth data like video and audio, enabling clear, real-time video calls.</a:t>
            </a:r>
          </a:p>
          <a:p>
            <a:r>
              <a:rPr lang="en-US" sz="1400" dirty="0"/>
              <a:t>Built-in NAT Traversal: WebRTC uses ICE and STUN/TURN servers to bypass firewalls and NATs (Network Address Translators), ensuring connectivity across different networks.</a:t>
            </a:r>
            <a:endParaRPr lang="en-IN" sz="1400" dirty="0"/>
          </a:p>
          <a:p>
            <a:endParaRPr lang="en-IN" dirty="0"/>
          </a:p>
        </p:txBody>
      </p:sp>
      <p:pic>
        <p:nvPicPr>
          <p:cNvPr id="2" name="Picture 1">
            <a:extLst>
              <a:ext uri="{FF2B5EF4-FFF2-40B4-BE49-F238E27FC236}">
                <a16:creationId xmlns:a16="http://schemas.microsoft.com/office/drawing/2014/main" id="{BBDFDF48-89F7-86A0-FC26-F51B966E5755}"/>
              </a:ext>
            </a:extLst>
          </p:cNvPr>
          <p:cNvPicPr>
            <a:picLocks noChangeAspect="1"/>
          </p:cNvPicPr>
          <p:nvPr/>
        </p:nvPicPr>
        <p:blipFill>
          <a:blip r:embed="rId2"/>
          <a:stretch>
            <a:fillRect/>
          </a:stretch>
        </p:blipFill>
        <p:spPr>
          <a:xfrm>
            <a:off x="2713702" y="4419391"/>
            <a:ext cx="7115022" cy="2246005"/>
          </a:xfrm>
          <a:prstGeom prst="rect">
            <a:avLst/>
          </a:prstGeom>
        </p:spPr>
      </p:pic>
    </p:spTree>
    <p:extLst>
      <p:ext uri="{BB962C8B-B14F-4D97-AF65-F5344CB8AC3E}">
        <p14:creationId xmlns:p14="http://schemas.microsoft.com/office/powerpoint/2010/main" val="221659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1C0C76-EF35-F2A6-8150-0BD41037A906}"/>
              </a:ext>
            </a:extLst>
          </p:cNvPr>
          <p:cNvPicPr>
            <a:picLocks noChangeAspect="1"/>
          </p:cNvPicPr>
          <p:nvPr/>
        </p:nvPicPr>
        <p:blipFill>
          <a:blip r:embed="rId2"/>
          <a:stretch>
            <a:fillRect/>
          </a:stretch>
        </p:blipFill>
        <p:spPr>
          <a:xfrm>
            <a:off x="3693702" y="0"/>
            <a:ext cx="8193497" cy="5471637"/>
          </a:xfrm>
          <a:prstGeom prst="rect">
            <a:avLst/>
          </a:prstGeom>
        </p:spPr>
      </p:pic>
      <p:sp>
        <p:nvSpPr>
          <p:cNvPr id="2" name="TextBox 1">
            <a:extLst>
              <a:ext uri="{FF2B5EF4-FFF2-40B4-BE49-F238E27FC236}">
                <a16:creationId xmlns:a16="http://schemas.microsoft.com/office/drawing/2014/main" id="{DDDCB7B4-A0BF-47CB-9760-6343A5B5C739}"/>
              </a:ext>
            </a:extLst>
          </p:cNvPr>
          <p:cNvSpPr txBox="1"/>
          <p:nvPr/>
        </p:nvSpPr>
        <p:spPr>
          <a:xfrm flipH="1">
            <a:off x="3506771" y="5542961"/>
            <a:ext cx="8380428" cy="1200329"/>
          </a:xfrm>
          <a:prstGeom prst="rect">
            <a:avLst/>
          </a:prstGeom>
          <a:noFill/>
        </p:spPr>
        <p:txBody>
          <a:bodyPr wrap="square" rtlCol="0">
            <a:spAutoFit/>
          </a:bodyPr>
          <a:lstStyle/>
          <a:p>
            <a:r>
              <a:rPr lang="en-US" dirty="0"/>
              <a:t>WebRTC uses </a:t>
            </a:r>
            <a:r>
              <a:rPr lang="en-US" b="1" dirty="0"/>
              <a:t>UDP (User Datagram Protocol)</a:t>
            </a:r>
            <a:r>
              <a:rPr lang="en-US" dirty="0"/>
              <a:t> as its primary transport protocol because of its low latency, making it ideal for real-time applications. UDP allows for quick data transfer without waiting for acknowledgments, which is critical for audio and video.</a:t>
            </a:r>
          </a:p>
        </p:txBody>
      </p:sp>
    </p:spTree>
    <p:extLst>
      <p:ext uri="{BB962C8B-B14F-4D97-AF65-F5344CB8AC3E}">
        <p14:creationId xmlns:p14="http://schemas.microsoft.com/office/powerpoint/2010/main" val="2716408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257369" y="326921"/>
            <a:ext cx="7531510" cy="1194313"/>
          </a:xfrm>
        </p:spPr>
        <p:txBody>
          <a:bodyPr/>
          <a:lstStyle/>
          <a:p>
            <a:r>
              <a:rPr lang="en-US" dirty="0"/>
              <a:t>Firebase for database</a:t>
            </a:r>
          </a:p>
        </p:txBody>
      </p:sp>
      <p:pic>
        <p:nvPicPr>
          <p:cNvPr id="7" name="Picture 6">
            <a:extLst>
              <a:ext uri="{FF2B5EF4-FFF2-40B4-BE49-F238E27FC236}">
                <a16:creationId xmlns:a16="http://schemas.microsoft.com/office/drawing/2014/main" id="{5128E0D0-DE00-A708-D7EF-33E2861337EA}"/>
              </a:ext>
            </a:extLst>
          </p:cNvPr>
          <p:cNvPicPr>
            <a:picLocks noChangeAspect="1"/>
          </p:cNvPicPr>
          <p:nvPr/>
        </p:nvPicPr>
        <p:blipFill>
          <a:blip r:embed="rId3"/>
          <a:stretch>
            <a:fillRect/>
          </a:stretch>
        </p:blipFill>
        <p:spPr>
          <a:xfrm>
            <a:off x="167149" y="2049249"/>
            <a:ext cx="6587612" cy="3705532"/>
          </a:xfrm>
          <a:prstGeom prst="rect">
            <a:avLst/>
          </a:prstGeom>
        </p:spPr>
      </p:pic>
      <p:sp>
        <p:nvSpPr>
          <p:cNvPr id="8" name="TextBox 7">
            <a:extLst>
              <a:ext uri="{FF2B5EF4-FFF2-40B4-BE49-F238E27FC236}">
                <a16:creationId xmlns:a16="http://schemas.microsoft.com/office/drawing/2014/main" id="{EF3C53E1-5E8B-89F7-561F-115FC1E792B1}"/>
              </a:ext>
            </a:extLst>
          </p:cNvPr>
          <p:cNvSpPr txBox="1"/>
          <p:nvPr/>
        </p:nvSpPr>
        <p:spPr>
          <a:xfrm>
            <a:off x="7157884" y="1809135"/>
            <a:ext cx="4709651" cy="4185761"/>
          </a:xfrm>
          <a:prstGeom prst="rect">
            <a:avLst/>
          </a:prstGeom>
          <a:noFill/>
        </p:spPr>
        <p:txBody>
          <a:bodyPr wrap="square" rtlCol="0">
            <a:spAutoFit/>
          </a:bodyPr>
          <a:lstStyle/>
          <a:p>
            <a:r>
              <a:rPr lang="en-US" sz="1400" b="1" dirty="0"/>
              <a:t>Protocols: </a:t>
            </a:r>
          </a:p>
          <a:p>
            <a:r>
              <a:rPr lang="en-US" sz="1400" dirty="0"/>
              <a:t>WebSocket Protocol, HTTPS</a:t>
            </a:r>
          </a:p>
          <a:p>
            <a:endParaRPr lang="en-US" sz="1400" dirty="0"/>
          </a:p>
          <a:p>
            <a:r>
              <a:rPr lang="en-US" sz="1400" b="1" dirty="0"/>
              <a:t>WebSocket Protocol:</a:t>
            </a:r>
          </a:p>
          <a:p>
            <a:r>
              <a:rPr lang="en-US" sz="1400" b="1" dirty="0"/>
              <a:t>Purpose:</a:t>
            </a:r>
            <a:r>
              <a:rPr lang="en-US" sz="1400" dirty="0"/>
              <a:t> Keeps chat messages and other data synchronized across devices in real-time.</a:t>
            </a:r>
          </a:p>
          <a:p>
            <a:r>
              <a:rPr lang="en-US" sz="1400" b="1" dirty="0"/>
              <a:t>How It Works: </a:t>
            </a:r>
            <a:r>
              <a:rPr lang="en-US" sz="1400" dirty="0"/>
              <a:t>Firebase </a:t>
            </a:r>
            <a:r>
              <a:rPr lang="en-US" sz="1400" dirty="0" err="1"/>
              <a:t>Firestore</a:t>
            </a:r>
            <a:r>
              <a:rPr lang="en-US" sz="1400" dirty="0"/>
              <a:t> or Firebase Realtime Database typically uses WebSocket connections to sync data changes (like new messages or profile updates) instantly. When a user sends a message, it’s stored in the database and simultaneously pushed to other connected users via the WebSocket connection.</a:t>
            </a:r>
          </a:p>
          <a:p>
            <a:endParaRPr lang="en-US" sz="1400" dirty="0"/>
          </a:p>
          <a:p>
            <a:r>
              <a:rPr lang="en-US" sz="1400" b="1" dirty="0"/>
              <a:t>HTTPS:</a:t>
            </a:r>
          </a:p>
          <a:p>
            <a:r>
              <a:rPr lang="en-US" sz="1400" b="1" dirty="0"/>
              <a:t>Purpose:</a:t>
            </a:r>
            <a:r>
              <a:rPr lang="en-US" sz="1400" dirty="0"/>
              <a:t> Initial data synchronization and offline caching.</a:t>
            </a:r>
          </a:p>
          <a:p>
            <a:r>
              <a:rPr lang="en-US" sz="1400" b="1" dirty="0"/>
              <a:t>How It Works: </a:t>
            </a:r>
            <a:r>
              <a:rPr lang="en-US" sz="1400" dirty="0"/>
              <a:t>When users first log in, they fetch existing chat data over HTTPS. Firebase also uses HTTPS to send data when </a:t>
            </a:r>
            <a:r>
              <a:rPr lang="en-US" sz="1400" dirty="0" err="1"/>
              <a:t>WebSockets</a:t>
            </a:r>
            <a:r>
              <a:rPr lang="en-US" sz="1400" dirty="0"/>
              <a:t> are unavailable, falling back to polling techniques or other methods to sync data.</a:t>
            </a:r>
            <a:endParaRPr lang="en-IN" sz="1400" dirty="0"/>
          </a:p>
        </p:txBody>
      </p:sp>
    </p:spTree>
    <p:extLst>
      <p:ext uri="{BB962C8B-B14F-4D97-AF65-F5344CB8AC3E}">
        <p14:creationId xmlns:p14="http://schemas.microsoft.com/office/powerpoint/2010/main" val="113171805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{F9CB4F1E-0B22-4703-9792-7B7B4FC2DD92}tf78438558_win32</Template>
  <TotalTime>45</TotalTime>
  <Words>1129</Words>
  <Application>Microsoft Office PowerPoint</Application>
  <PresentationFormat>Widescreen</PresentationFormat>
  <Paragraphs>91</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Sabon Next LT</vt:lpstr>
      <vt:lpstr>Custom</vt:lpstr>
      <vt:lpstr>COMPUTER NETWORKS PROJECT: Chat Website</vt:lpstr>
      <vt:lpstr>Features of our website:</vt:lpstr>
      <vt:lpstr>User Authentication:</vt:lpstr>
      <vt:lpstr>Real-Time Chat Functionality</vt:lpstr>
      <vt:lpstr>Image Sharing</vt:lpstr>
      <vt:lpstr>Video call</vt:lpstr>
      <vt:lpstr>PowerPoint Presentation</vt:lpstr>
      <vt:lpstr>PowerPoint Presentation</vt:lpstr>
      <vt:lpstr>Firebase for database</vt:lpstr>
      <vt:lpstr>Vercel deployment</vt:lpstr>
      <vt:lpstr>DNS (Domain Name System)</vt:lpstr>
      <vt:lpstr>CDN (Content Delivery Network)</vt:lpstr>
      <vt:lpstr>TCP/IP (Transmission Control Protocol/Internet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PROJECT: Chat Website</dc:title>
  <dc:subject/>
  <dc:creator>Arnav Vyas</dc:creator>
  <cp:lastModifiedBy>Krish Sahu</cp:lastModifiedBy>
  <cp:revision>3</cp:revision>
  <dcterms:created xsi:type="dcterms:W3CDTF">2024-11-12T17:01:49Z</dcterms:created>
  <dcterms:modified xsi:type="dcterms:W3CDTF">2024-11-13T04:10:13Z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