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73" r:id="rId4"/>
    <p:sldId id="259" r:id="rId5"/>
    <p:sldId id="264" r:id="rId6"/>
    <p:sldId id="269" r:id="rId7"/>
    <p:sldId id="274" r:id="rId8"/>
    <p:sldId id="263" r:id="rId9"/>
    <p:sldId id="276" r:id="rId10"/>
    <p:sldId id="260" r:id="rId11"/>
    <p:sldId id="266" r:id="rId12"/>
    <p:sldId id="27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3E3"/>
    <a:srgbClr val="0CD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3D618-31D8-43EE-85CD-5BB12485722D}" v="2031" dt="2021-12-19T14:20:27.684"/>
    <p1510:client id="{32BD6A68-26BA-427E-A69B-0E8E3FF098E2}" v="327" dt="2022-05-06T05:02:53.949"/>
    <p1510:client id="{37BA27D8-6D42-4780-80A2-E4B3F39EDC69}" v="1287" dt="2021-12-18T17:28:53.060"/>
    <p1510:client id="{4F5377A7-D9B7-4F07-A115-5E0C98AAFBCF}" v="301" dt="2022-05-05T09:25:02.027"/>
    <p1510:client id="{6EEA7B4C-587E-462D-A132-63EBF4830A57}" v="217" dt="2022-05-06T11:24:50.799"/>
    <p1510:client id="{70CED892-100C-450D-8C98-888EC439AB62}" v="1561" dt="2022-05-06T11:02:48.254"/>
    <p1510:client id="{718D7488-EEE2-4C2C-B43B-C6969588F5CB}" v="71" dt="2021-12-19T10:52:01.687"/>
    <p1510:client id="{7A80E3E0-4EC5-4DCB-B869-B80AC2B3F411}" v="1190" dt="2022-05-06T09:04:16.192"/>
    <p1510:client id="{BAF9FBB8-7C79-4344-B02C-FA2A73529CFE}" v="882" dt="2022-05-05T10:15:16.117"/>
    <p1510:client id="{CFB9F31D-B29A-4E4A-A929-3BBB73EA1815}" v="496" dt="2022-05-05T14:36:59.294"/>
    <p1510:client id="{EA4D6F9A-35F7-4ABA-90CF-C6B63E292988}" v="23" dt="2021-12-18T15:58:47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805F-DCFB-424C-BE25-8A0C86F7A64E}" type="datetimeFigureOut"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E576-A23D-4B63-B1F9-8094CBEFCB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obrava.wordpress.com/2017/04/11/chatbots-on-mobiles-will-reach-2-billion-apps-by-2021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://superuser.com/questions/485586/google-chrome-title-bar-appears-blurry-using-non-basic-theme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71AF8BAC-392F-4EA3-8448-B9EC8A39A74E}"/>
              </a:ext>
            </a:extLst>
          </p:cNvPr>
          <p:cNvSpPr/>
          <p:nvPr/>
        </p:nvSpPr>
        <p:spPr>
          <a:xfrm>
            <a:off x="9573895" y="5017135"/>
            <a:ext cx="2905760" cy="284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BEEF8-2F14-4739-A5A1-D9B45A97249C}"/>
              </a:ext>
            </a:extLst>
          </p:cNvPr>
          <p:cNvSpPr/>
          <p:nvPr/>
        </p:nvSpPr>
        <p:spPr>
          <a:xfrm rot="5400000">
            <a:off x="-3118485" y="3084195"/>
            <a:ext cx="6868160" cy="701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CA0D1A-D204-42DD-84F0-A101E5E97EB8}"/>
              </a:ext>
            </a:extLst>
          </p:cNvPr>
          <p:cNvSpPr txBox="1">
            <a:spLocks/>
          </p:cNvSpPr>
          <p:nvPr/>
        </p:nvSpPr>
        <p:spPr>
          <a:xfrm>
            <a:off x="1869440" y="2585403"/>
            <a:ext cx="8453120" cy="1686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Montserrat"/>
                <a:cs typeface="Calibri Light"/>
              </a:rPr>
              <a:t>SMART SERVICE 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94EAB-C08E-44AC-B25C-0466AFA1B9BB}"/>
              </a:ext>
            </a:extLst>
          </p:cNvPr>
          <p:cNvSpPr txBox="1"/>
          <p:nvPr/>
        </p:nvSpPr>
        <p:spPr>
          <a:xfrm>
            <a:off x="10011410" y="5947410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Montserrat"/>
              </a:rPr>
              <a:t>TEAM 48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4DC8EF-94A8-42E7-80CA-990C8EA5B2E8}"/>
              </a:ext>
            </a:extLst>
          </p:cNvPr>
          <p:cNvSpPr/>
          <p:nvPr/>
        </p:nvSpPr>
        <p:spPr>
          <a:xfrm>
            <a:off x="11765280" y="4170680"/>
            <a:ext cx="1310640" cy="1209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1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A143610-3382-4CA3-A8C9-5F977FE0EC3D}"/>
              </a:ext>
            </a:extLst>
          </p:cNvPr>
          <p:cNvSpPr/>
          <p:nvPr/>
        </p:nvSpPr>
        <p:spPr>
          <a:xfrm>
            <a:off x="-1311498" y="1265286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6B9D9-8B3D-433F-AABF-164F40D26D96}"/>
              </a:ext>
            </a:extLst>
          </p:cNvPr>
          <p:cNvSpPr/>
          <p:nvPr/>
        </p:nvSpPr>
        <p:spPr>
          <a:xfrm>
            <a:off x="-8965" y="6378388"/>
            <a:ext cx="12203205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8013A-A0F1-4A3A-A59E-1969BFDD2F9C}"/>
              </a:ext>
            </a:extLst>
          </p:cNvPr>
          <p:cNvSpPr txBox="1"/>
          <p:nvPr/>
        </p:nvSpPr>
        <p:spPr>
          <a:xfrm>
            <a:off x="2214212" y="4505158"/>
            <a:ext cx="86766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01250-B296-403A-8447-A30D4B2CFAD4}"/>
              </a:ext>
            </a:extLst>
          </p:cNvPr>
          <p:cNvSpPr txBox="1"/>
          <p:nvPr/>
        </p:nvSpPr>
        <p:spPr>
          <a:xfrm>
            <a:off x="1189169" y="1983801"/>
            <a:ext cx="877943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User friendly</a:t>
            </a: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Save Time and Money</a:t>
            </a:r>
          </a:p>
          <a:p>
            <a:pPr marL="285750" indent="-285750" algn="just">
              <a:buFont typeface="Arial"/>
              <a:buChar char="•"/>
            </a:pPr>
            <a:endParaRPr lang="en-US" sz="3000" b="1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Reduce Stress and People-to-People interactions</a:t>
            </a: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pPr algn="just"/>
            <a:endParaRPr lang="en-US" sz="3000" b="1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000" b="1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000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000">
              <a:latin typeface="Montserrat"/>
              <a:ea typeface="+mn-lt"/>
              <a:cs typeface="+mn-lt"/>
            </a:endParaRPr>
          </a:p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01720-87B5-447D-9CE7-A54B5EAF5979}"/>
              </a:ext>
            </a:extLst>
          </p:cNvPr>
          <p:cNvSpPr txBox="1"/>
          <p:nvPr/>
        </p:nvSpPr>
        <p:spPr>
          <a:xfrm>
            <a:off x="1402080" y="5019040"/>
            <a:ext cx="95910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6235BE-A67B-A8E9-8612-B39B5806A74A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B8EAD-FDD0-BCD3-BC62-138BEE751873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ADVANTAGES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81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9C88AB-6E24-44B2-B0ED-E059662C1F74}"/>
              </a:ext>
            </a:extLst>
          </p:cNvPr>
          <p:cNvSpPr txBox="1"/>
          <p:nvPr/>
        </p:nvSpPr>
        <p:spPr>
          <a:xfrm>
            <a:off x="9174480" y="4518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SOFTWARE &amp; COMPONENTS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43610-3382-4CA3-A8C9-5F977FE0EC3D}"/>
              </a:ext>
            </a:extLst>
          </p:cNvPr>
          <p:cNvSpPr/>
          <p:nvPr/>
        </p:nvSpPr>
        <p:spPr>
          <a:xfrm>
            <a:off x="-1081483" y="11667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6B9D9-8B3D-433F-AABF-164F40D26D96}"/>
              </a:ext>
            </a:extLst>
          </p:cNvPr>
          <p:cNvSpPr/>
          <p:nvPr/>
        </p:nvSpPr>
        <p:spPr>
          <a:xfrm>
            <a:off x="-8965" y="6378388"/>
            <a:ext cx="12203205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659A1-6B3F-4743-A197-130B06CC1ACC}"/>
              </a:ext>
            </a:extLst>
          </p:cNvPr>
          <p:cNvSpPr txBox="1"/>
          <p:nvPr/>
        </p:nvSpPr>
        <p:spPr>
          <a:xfrm>
            <a:off x="1402080" y="3840480"/>
            <a:ext cx="86766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A6180-C31E-4C77-8792-213A1C7BA210}"/>
              </a:ext>
            </a:extLst>
          </p:cNvPr>
          <p:cNvSpPr txBox="1"/>
          <p:nvPr/>
        </p:nvSpPr>
        <p:spPr>
          <a:xfrm>
            <a:off x="1452880" y="2875280"/>
            <a:ext cx="909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C9811-CC50-4200-B0A9-E69E7B94BED1}"/>
              </a:ext>
            </a:extLst>
          </p:cNvPr>
          <p:cNvSpPr txBox="1"/>
          <p:nvPr/>
        </p:nvSpPr>
        <p:spPr>
          <a:xfrm>
            <a:off x="1402080" y="5019040"/>
            <a:ext cx="95910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DBC40-78F9-46BF-B4E8-C745CF9311DA}"/>
              </a:ext>
            </a:extLst>
          </p:cNvPr>
          <p:cNvSpPr txBox="1"/>
          <p:nvPr/>
        </p:nvSpPr>
        <p:spPr>
          <a:xfrm>
            <a:off x="1452880" y="1818640"/>
            <a:ext cx="959104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Aadhar Updation</a:t>
            </a: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National  Voters Service Portal </a:t>
            </a: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000" b="1">
                <a:latin typeface="Montserrat"/>
                <a:ea typeface="+mn-lt"/>
                <a:cs typeface="+mn-lt"/>
              </a:rPr>
              <a:t>Almost all Government Online Service</a:t>
            </a: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0A5C4F-A474-3C5D-7FE1-135392B58940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C6370-033A-4AD1-8E9C-DFB36BA82100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FUTURE SCOPE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12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9C88AB-6E24-44B2-B0ED-E059662C1F74}"/>
              </a:ext>
            </a:extLst>
          </p:cNvPr>
          <p:cNvSpPr txBox="1"/>
          <p:nvPr/>
        </p:nvSpPr>
        <p:spPr>
          <a:xfrm>
            <a:off x="9174480" y="4518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SOFTWARE &amp; COMPONENTS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43610-3382-4CA3-A8C9-5F977FE0EC3D}"/>
              </a:ext>
            </a:extLst>
          </p:cNvPr>
          <p:cNvSpPr/>
          <p:nvPr/>
        </p:nvSpPr>
        <p:spPr>
          <a:xfrm>
            <a:off x="-1081483" y="11667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6B9D9-8B3D-433F-AABF-164F40D26D96}"/>
              </a:ext>
            </a:extLst>
          </p:cNvPr>
          <p:cNvSpPr/>
          <p:nvPr/>
        </p:nvSpPr>
        <p:spPr>
          <a:xfrm>
            <a:off x="-8965" y="6378388"/>
            <a:ext cx="12203205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659A1-6B3F-4743-A197-130B06CC1ACC}"/>
              </a:ext>
            </a:extLst>
          </p:cNvPr>
          <p:cNvSpPr txBox="1"/>
          <p:nvPr/>
        </p:nvSpPr>
        <p:spPr>
          <a:xfrm>
            <a:off x="1402080" y="3840480"/>
            <a:ext cx="86766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A6180-C31E-4C77-8792-213A1C7BA210}"/>
              </a:ext>
            </a:extLst>
          </p:cNvPr>
          <p:cNvSpPr txBox="1"/>
          <p:nvPr/>
        </p:nvSpPr>
        <p:spPr>
          <a:xfrm>
            <a:off x="1452880" y="2875280"/>
            <a:ext cx="909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C9811-CC50-4200-B0A9-E69E7B94BED1}"/>
              </a:ext>
            </a:extLst>
          </p:cNvPr>
          <p:cNvSpPr txBox="1"/>
          <p:nvPr/>
        </p:nvSpPr>
        <p:spPr>
          <a:xfrm>
            <a:off x="1402080" y="5019040"/>
            <a:ext cx="95910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DBC40-78F9-46BF-B4E8-C745CF9311DA}"/>
              </a:ext>
            </a:extLst>
          </p:cNvPr>
          <p:cNvSpPr txBox="1"/>
          <p:nvPr/>
        </p:nvSpPr>
        <p:spPr>
          <a:xfrm>
            <a:off x="1642719" y="1605002"/>
            <a:ext cx="959104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sz="3000" b="1">
              <a:latin typeface="Montserrat"/>
              <a:ea typeface="+mn-lt"/>
              <a:cs typeface="+mn-lt"/>
            </a:endParaRPr>
          </a:p>
          <a:p>
            <a:pPr algn="just"/>
            <a:r>
              <a:rPr lang="en-US" sz="3000" b="1">
                <a:latin typeface="Montserrat"/>
                <a:ea typeface="+mn-lt"/>
                <a:cs typeface="+mn-lt"/>
              </a:rPr>
              <a:t>All these services are rapidly available and by using an automation server any authorized user can make use of these services from their doors even without a computer or without adequate technical knowledge.</a:t>
            </a:r>
            <a:endParaRPr lang="en-US" sz="30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000" b="1">
              <a:latin typeface="Montserrat"/>
              <a:ea typeface="+mn-lt"/>
              <a:cs typeface="+mn-lt"/>
            </a:endParaRPr>
          </a:p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4EAB40-3124-ED3E-C3E4-1EF8B53D55B4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CB2EE-9DE9-41DC-79F2-6B6262855DF3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6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F81CB4-0526-4B83-8B61-68F2E648E330}"/>
              </a:ext>
            </a:extLst>
          </p:cNvPr>
          <p:cNvSpPr/>
          <p:nvPr/>
        </p:nvSpPr>
        <p:spPr>
          <a:xfrm>
            <a:off x="-1914" y="-663"/>
            <a:ext cx="12209506" cy="6858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>
                <a:latin typeface="Montserrat"/>
              </a:rPr>
              <a:t>THANK YOU​</a:t>
            </a:r>
            <a:endParaRPr lang="en-US" sz="3600" b="1">
              <a:solidFill>
                <a:srgbClr val="000000"/>
              </a:solidFill>
              <a:latin typeface="Montserrat"/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674CB5-AA0F-CB9F-778D-289CA56B488A}"/>
              </a:ext>
            </a:extLst>
          </p:cNvPr>
          <p:cNvSpPr/>
          <p:nvPr/>
        </p:nvSpPr>
        <p:spPr>
          <a:xfrm>
            <a:off x="-4296" y="-1779457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"Hey! now you have your SMART SERVICE ASSISTANT with you..."</a:t>
            </a:r>
            <a:r>
              <a:rPr lang="en-US">
                <a:ea typeface="+mn-lt"/>
                <a:cs typeface="+mn-lt"/>
              </a:rPr>
              <a:t> </a:t>
            </a:r>
            <a:endParaRPr lang="en-US" b="1">
              <a:latin typeface="Montserrat"/>
              <a:ea typeface="+mn-lt"/>
              <a:cs typeface="+mn-lt"/>
            </a:endParaRPr>
          </a:p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D1514-D8B1-A181-2F70-59528DCE31E1}"/>
              </a:ext>
            </a:extLst>
          </p:cNvPr>
          <p:cNvSpPr/>
          <p:nvPr/>
        </p:nvSpPr>
        <p:spPr>
          <a:xfrm>
            <a:off x="-1081483" y="11667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1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93B2A5-185C-4C02-8B15-25D760AB671F}"/>
              </a:ext>
            </a:extLst>
          </p:cNvPr>
          <p:cNvSpPr/>
          <p:nvPr/>
        </p:nvSpPr>
        <p:spPr>
          <a:xfrm>
            <a:off x="635" y="-4445"/>
            <a:ext cx="12192000" cy="701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C6E8-3990-4E49-9582-A2F39DC1C416}"/>
              </a:ext>
            </a:extLst>
          </p:cNvPr>
          <p:cNvSpPr txBox="1"/>
          <p:nvPr/>
        </p:nvSpPr>
        <p:spPr>
          <a:xfrm>
            <a:off x="4728210" y="64770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Montserrat"/>
              </a:rPr>
              <a:t>TEAM 48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B4FDB7-9E23-4517-9962-D47153F48621}"/>
              </a:ext>
            </a:extLst>
          </p:cNvPr>
          <p:cNvSpPr/>
          <p:nvPr/>
        </p:nvSpPr>
        <p:spPr>
          <a:xfrm>
            <a:off x="-88265" y="449897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A4F9E7-B2D6-4C28-8F92-A5D295D35CF2}"/>
              </a:ext>
            </a:extLst>
          </p:cNvPr>
          <p:cNvSpPr/>
          <p:nvPr/>
        </p:nvSpPr>
        <p:spPr>
          <a:xfrm>
            <a:off x="3415175" y="6108282"/>
            <a:ext cx="1310640" cy="1209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C3FBD1F-99A5-4E2C-A9D4-7EA5E013410D}"/>
              </a:ext>
            </a:extLst>
          </p:cNvPr>
          <p:cNvSpPr/>
          <p:nvPr/>
        </p:nvSpPr>
        <p:spPr>
          <a:xfrm>
            <a:off x="1910080" y="1813558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E31B83A-D0D4-438B-80DC-5A47EB8704D6}"/>
              </a:ext>
            </a:extLst>
          </p:cNvPr>
          <p:cNvSpPr/>
          <p:nvPr/>
        </p:nvSpPr>
        <p:spPr>
          <a:xfrm>
            <a:off x="7691119" y="1854197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A445E8-E72E-4E8A-A353-499B618B1D72}"/>
              </a:ext>
            </a:extLst>
          </p:cNvPr>
          <p:cNvSpPr/>
          <p:nvPr/>
        </p:nvSpPr>
        <p:spPr>
          <a:xfrm>
            <a:off x="1910078" y="2992116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611E22-465B-4E54-A14C-CAA45F1B174D}"/>
              </a:ext>
            </a:extLst>
          </p:cNvPr>
          <p:cNvSpPr/>
          <p:nvPr/>
        </p:nvSpPr>
        <p:spPr>
          <a:xfrm>
            <a:off x="7691117" y="3053076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8C5D31-37CE-4F4E-81FB-9D874A11F973}"/>
              </a:ext>
            </a:extLst>
          </p:cNvPr>
          <p:cNvSpPr txBox="1"/>
          <p:nvPr/>
        </p:nvSpPr>
        <p:spPr>
          <a:xfrm>
            <a:off x="8028305" y="19018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SHAMIYA M 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BD5A3F8-705B-48C8-A680-1D6486AADA33}"/>
              </a:ext>
            </a:extLst>
          </p:cNvPr>
          <p:cNvSpPr txBox="1"/>
          <p:nvPr/>
        </p:nvSpPr>
        <p:spPr>
          <a:xfrm>
            <a:off x="1770380" y="29997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  <a:cs typeface="Calibri" panose="020F0502020204030204"/>
              </a:rPr>
              <a:t>ARYAMOL REJI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E88677C-95E3-40BB-8102-58E38B41587C}"/>
              </a:ext>
            </a:extLst>
          </p:cNvPr>
          <p:cNvSpPr txBox="1"/>
          <p:nvPr/>
        </p:nvSpPr>
        <p:spPr>
          <a:xfrm>
            <a:off x="7694295" y="3041015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KRISHNANAND K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2068-5043-5D42-D22B-4E1BC7697518}"/>
              </a:ext>
            </a:extLst>
          </p:cNvPr>
          <p:cNvSpPr/>
          <p:nvPr/>
        </p:nvSpPr>
        <p:spPr>
          <a:xfrm>
            <a:off x="4795518" y="3987796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570FACE-2697-462A-9171-6BF3E5078748}"/>
              </a:ext>
            </a:extLst>
          </p:cNvPr>
          <p:cNvSpPr txBox="1"/>
          <p:nvPr/>
        </p:nvSpPr>
        <p:spPr>
          <a:xfrm>
            <a:off x="1909780" y="1851356"/>
            <a:ext cx="2597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Montserrat"/>
              </a:rPr>
              <a:t>JOBIN LAGI THOMAS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11C19-1DFD-A6C9-B4F4-B8B43023C27D}"/>
              </a:ext>
            </a:extLst>
          </p:cNvPr>
          <p:cNvSpPr txBox="1"/>
          <p:nvPr/>
        </p:nvSpPr>
        <p:spPr>
          <a:xfrm>
            <a:off x="5112384" y="39947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R ABHIRAMYA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E591A-CEA8-6EE6-2300-AFEF2091237B}"/>
              </a:ext>
            </a:extLst>
          </p:cNvPr>
          <p:cNvSpPr txBox="1"/>
          <p:nvPr/>
        </p:nvSpPr>
        <p:spPr>
          <a:xfrm>
            <a:off x="207010" y="4975337"/>
            <a:ext cx="2519830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solidFill>
                <a:schemeClr val="bg1"/>
              </a:solidFill>
              <a:latin typeface="Montserrat"/>
            </a:endParaRPr>
          </a:p>
          <a:p>
            <a:r>
              <a:rPr lang="en-US" sz="2000" b="1">
                <a:solidFill>
                  <a:schemeClr val="bg1"/>
                </a:solidFill>
                <a:latin typeface="Montserrat"/>
              </a:rPr>
              <a:t>Mentors:</a:t>
            </a:r>
            <a:endParaRPr lang="en-US">
              <a:solidFill>
                <a:schemeClr val="bg1"/>
              </a:solidFill>
            </a:endParaRPr>
          </a:p>
          <a:p>
            <a:endParaRPr lang="en-US" sz="2000" b="1">
              <a:solidFill>
                <a:schemeClr val="bg1"/>
              </a:solidFill>
              <a:latin typeface="Montserrat"/>
            </a:endParaRPr>
          </a:p>
          <a:p>
            <a:r>
              <a:rPr lang="en-US" sz="1600" b="1">
                <a:solidFill>
                  <a:schemeClr val="bg1"/>
                </a:solidFill>
                <a:latin typeface="Montserrat"/>
              </a:rPr>
              <a:t>ROHIT RAUT</a:t>
            </a:r>
          </a:p>
          <a:p>
            <a:r>
              <a:rPr lang="en-US" sz="1600" b="1">
                <a:solidFill>
                  <a:schemeClr val="bg1"/>
                </a:solidFill>
                <a:latin typeface="Montserrat"/>
              </a:rPr>
              <a:t>PRAVEEN SOGALAD</a:t>
            </a:r>
          </a:p>
          <a:p>
            <a:endParaRPr lang="en-US" sz="2400" b="1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11104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93B2A5-185C-4C02-8B15-25D760AB671F}"/>
              </a:ext>
            </a:extLst>
          </p:cNvPr>
          <p:cNvSpPr/>
          <p:nvPr/>
        </p:nvSpPr>
        <p:spPr>
          <a:xfrm>
            <a:off x="635" y="-4445"/>
            <a:ext cx="12192000" cy="701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C6E8-3990-4E49-9582-A2F39DC1C416}"/>
              </a:ext>
            </a:extLst>
          </p:cNvPr>
          <p:cNvSpPr txBox="1"/>
          <p:nvPr/>
        </p:nvSpPr>
        <p:spPr>
          <a:xfrm>
            <a:off x="4728210" y="64770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Montserrat"/>
              </a:rPr>
              <a:t>CONTENT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B4FDB7-9E23-4517-9962-D47153F48621}"/>
              </a:ext>
            </a:extLst>
          </p:cNvPr>
          <p:cNvSpPr/>
          <p:nvPr/>
        </p:nvSpPr>
        <p:spPr>
          <a:xfrm>
            <a:off x="-1173854" y="5584564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A4F9E7-B2D6-4C28-8F92-A5D295D35CF2}"/>
              </a:ext>
            </a:extLst>
          </p:cNvPr>
          <p:cNvSpPr/>
          <p:nvPr/>
        </p:nvSpPr>
        <p:spPr>
          <a:xfrm>
            <a:off x="3415175" y="6108282"/>
            <a:ext cx="1310640" cy="1209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C3FBD1F-99A5-4E2C-A9D4-7EA5E013410D}"/>
              </a:ext>
            </a:extLst>
          </p:cNvPr>
          <p:cNvSpPr/>
          <p:nvPr/>
        </p:nvSpPr>
        <p:spPr>
          <a:xfrm>
            <a:off x="1962272" y="1260325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E31B83A-D0D4-438B-80DC-5A47EB8704D6}"/>
              </a:ext>
            </a:extLst>
          </p:cNvPr>
          <p:cNvSpPr/>
          <p:nvPr/>
        </p:nvSpPr>
        <p:spPr>
          <a:xfrm>
            <a:off x="1950023" y="4056690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A445E8-E72E-4E8A-A353-499B618B1D72}"/>
              </a:ext>
            </a:extLst>
          </p:cNvPr>
          <p:cNvSpPr/>
          <p:nvPr/>
        </p:nvSpPr>
        <p:spPr>
          <a:xfrm>
            <a:off x="1941393" y="2146609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611E22-465B-4E54-A14C-CAA45F1B174D}"/>
              </a:ext>
            </a:extLst>
          </p:cNvPr>
          <p:cNvSpPr/>
          <p:nvPr/>
        </p:nvSpPr>
        <p:spPr>
          <a:xfrm>
            <a:off x="1950021" y="4869350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8C5D31-37CE-4F4E-81FB-9D874A11F973}"/>
              </a:ext>
            </a:extLst>
          </p:cNvPr>
          <p:cNvSpPr txBox="1"/>
          <p:nvPr/>
        </p:nvSpPr>
        <p:spPr>
          <a:xfrm>
            <a:off x="2287209" y="4104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TECH STACK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BD5A3F8-705B-48C8-A680-1D6486AADA33}"/>
              </a:ext>
            </a:extLst>
          </p:cNvPr>
          <p:cNvSpPr txBox="1"/>
          <p:nvPr/>
        </p:nvSpPr>
        <p:spPr>
          <a:xfrm>
            <a:off x="1801695" y="2154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  <a:cs typeface="Calibri" panose="020F0502020204030204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E88677C-95E3-40BB-8102-58E38B41587C}"/>
              </a:ext>
            </a:extLst>
          </p:cNvPr>
          <p:cNvSpPr txBox="1"/>
          <p:nvPr/>
        </p:nvSpPr>
        <p:spPr>
          <a:xfrm>
            <a:off x="1953199" y="4857289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2068-5043-5D42-D22B-4E1BC7697518}"/>
              </a:ext>
            </a:extLst>
          </p:cNvPr>
          <p:cNvSpPr/>
          <p:nvPr/>
        </p:nvSpPr>
        <p:spPr>
          <a:xfrm>
            <a:off x="1935409" y="3142289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570FACE-2697-462A-9171-6BF3E5078748}"/>
              </a:ext>
            </a:extLst>
          </p:cNvPr>
          <p:cNvSpPr txBox="1"/>
          <p:nvPr/>
        </p:nvSpPr>
        <p:spPr>
          <a:xfrm>
            <a:off x="1961972" y="1298123"/>
            <a:ext cx="2597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Montserrat"/>
              </a:rPr>
              <a:t>PROBLEM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11C19-1DFD-A6C9-B4F4-B8B43023C27D}"/>
              </a:ext>
            </a:extLst>
          </p:cNvPr>
          <p:cNvSpPr txBox="1"/>
          <p:nvPr/>
        </p:nvSpPr>
        <p:spPr>
          <a:xfrm>
            <a:off x="2387974" y="3159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FUNCTIONS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3033BC-1DD9-C6B8-B5C7-F5BB3B867DA5}"/>
              </a:ext>
            </a:extLst>
          </p:cNvPr>
          <p:cNvSpPr/>
          <p:nvPr/>
        </p:nvSpPr>
        <p:spPr>
          <a:xfrm>
            <a:off x="7200516" y="1259210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080B-6624-8ABD-1570-2FD09BF4F1FC}"/>
              </a:ext>
            </a:extLst>
          </p:cNvPr>
          <p:cNvSpPr/>
          <p:nvPr/>
        </p:nvSpPr>
        <p:spPr>
          <a:xfrm>
            <a:off x="7200514" y="2040556"/>
            <a:ext cx="2600960" cy="386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00520-9ADD-2535-5030-A0D8F9C48062}"/>
              </a:ext>
            </a:extLst>
          </p:cNvPr>
          <p:cNvSpPr txBox="1"/>
          <p:nvPr/>
        </p:nvSpPr>
        <p:spPr>
          <a:xfrm>
            <a:off x="7203691" y="2028495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ABDEC-9C4D-25C4-FB4D-4C684B166866}"/>
              </a:ext>
            </a:extLst>
          </p:cNvPr>
          <p:cNvSpPr txBox="1"/>
          <p:nvPr/>
        </p:nvSpPr>
        <p:spPr>
          <a:xfrm>
            <a:off x="2120194" y="48767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FUTURE SCOPE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62386-DD43-01BE-7087-3B1CCCA3B1F3}"/>
              </a:ext>
            </a:extLst>
          </p:cNvPr>
          <p:cNvSpPr txBox="1"/>
          <p:nvPr/>
        </p:nvSpPr>
        <p:spPr>
          <a:xfrm>
            <a:off x="7578470" y="2047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CONCLUSION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752B6-60F0-3BD8-3AB7-FD7B600F2F58}"/>
              </a:ext>
            </a:extLst>
          </p:cNvPr>
          <p:cNvSpPr txBox="1"/>
          <p:nvPr/>
        </p:nvSpPr>
        <p:spPr>
          <a:xfrm>
            <a:off x="7579454" y="1275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ADVANTAGES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6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25AEB-90BF-4989-911D-81DBF81AA972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0245E-BCC7-4401-8B00-8BE51505AC43}"/>
              </a:ext>
            </a:extLst>
          </p:cNvPr>
          <p:cNvSpPr txBox="1"/>
          <p:nvPr/>
        </p:nvSpPr>
        <p:spPr>
          <a:xfrm>
            <a:off x="284480" y="46198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PROBLEM STATEMENT 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BAEFD-F8B6-47F0-9B47-EF7982127C6F}"/>
              </a:ext>
            </a:extLst>
          </p:cNvPr>
          <p:cNvSpPr txBox="1"/>
          <p:nvPr/>
        </p:nvSpPr>
        <p:spPr>
          <a:xfrm>
            <a:off x="2326640" y="2428240"/>
            <a:ext cx="26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SHINAS SHAJI</a:t>
            </a:r>
            <a:endParaRPr lang="en-US" b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A257F-FEF6-4802-88CA-46A353F3A919}"/>
              </a:ext>
            </a:extLst>
          </p:cNvPr>
          <p:cNvSpPr/>
          <p:nvPr/>
        </p:nvSpPr>
        <p:spPr>
          <a:xfrm>
            <a:off x="910814" y="523688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8096C3-DE1F-41AF-9C57-A0DF9CCD8A64}"/>
              </a:ext>
            </a:extLst>
          </p:cNvPr>
          <p:cNvSpPr/>
          <p:nvPr/>
        </p:nvSpPr>
        <p:spPr>
          <a:xfrm>
            <a:off x="910066" y="5795231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E9BCA-F621-4CA8-B34A-5F9AC075A898}"/>
              </a:ext>
            </a:extLst>
          </p:cNvPr>
          <p:cNvSpPr/>
          <p:nvPr/>
        </p:nvSpPr>
        <p:spPr>
          <a:xfrm>
            <a:off x="321532" y="5237625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D3A79-0211-4F83-A861-C32A6BD37003}"/>
              </a:ext>
            </a:extLst>
          </p:cNvPr>
          <p:cNvSpPr/>
          <p:nvPr/>
        </p:nvSpPr>
        <p:spPr>
          <a:xfrm>
            <a:off x="910064" y="6380028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5" name="TextBox 44" hidden="1">
            <a:extLst>
              <a:ext uri="{FF2B5EF4-FFF2-40B4-BE49-F238E27FC236}">
                <a16:creationId xmlns:a16="http://schemas.microsoft.com/office/drawing/2014/main" id="{35EFA722-F83F-4B8C-801B-B150181B0F25}"/>
              </a:ext>
            </a:extLst>
          </p:cNvPr>
          <p:cNvSpPr txBox="1"/>
          <p:nvPr/>
        </p:nvSpPr>
        <p:spPr>
          <a:xfrm>
            <a:off x="4964467" y="2419985"/>
            <a:ext cx="22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SENSING</a:t>
            </a:r>
            <a:endParaRPr lang="en-US"/>
          </a:p>
        </p:txBody>
      </p:sp>
      <p:sp>
        <p:nvSpPr>
          <p:cNvPr id="47" name="TextBox 46" hidden="1">
            <a:extLst>
              <a:ext uri="{FF2B5EF4-FFF2-40B4-BE49-F238E27FC236}">
                <a16:creationId xmlns:a16="http://schemas.microsoft.com/office/drawing/2014/main" id="{9E439769-47ED-479E-A1E3-AF83C709D6C2}"/>
              </a:ext>
            </a:extLst>
          </p:cNvPr>
          <p:cNvSpPr txBox="1"/>
          <p:nvPr/>
        </p:nvSpPr>
        <p:spPr>
          <a:xfrm>
            <a:off x="4723354" y="342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ENVIRONMENT</a:t>
            </a:r>
            <a:endParaRPr lang="en-US">
              <a:cs typeface="Calibri" panose="020F0502020204030204"/>
            </a:endParaRPr>
          </a:p>
        </p:txBody>
      </p:sp>
      <p:sp>
        <p:nvSpPr>
          <p:cNvPr id="49" name="TextBox 48" hidden="1">
            <a:extLst>
              <a:ext uri="{FF2B5EF4-FFF2-40B4-BE49-F238E27FC236}">
                <a16:creationId xmlns:a16="http://schemas.microsoft.com/office/drawing/2014/main" id="{63464A50-FD79-48AC-98F3-422F303BA89F}"/>
              </a:ext>
            </a:extLst>
          </p:cNvPr>
          <p:cNvSpPr txBox="1"/>
          <p:nvPr/>
        </p:nvSpPr>
        <p:spPr>
          <a:xfrm>
            <a:off x="4794362" y="4386767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PATH PLANNING</a:t>
            </a: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627E2B-1B21-4657-A9F7-0E2F83DB3CC4}"/>
              </a:ext>
            </a:extLst>
          </p:cNvPr>
          <p:cNvSpPr/>
          <p:nvPr/>
        </p:nvSpPr>
        <p:spPr>
          <a:xfrm>
            <a:off x="-1133931" y="13760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 hidden="1">
            <a:extLst>
              <a:ext uri="{FF2B5EF4-FFF2-40B4-BE49-F238E27FC236}">
                <a16:creationId xmlns:a16="http://schemas.microsoft.com/office/drawing/2014/main" id="{85F1FE62-3DA3-49D3-9AEC-7A7A84196AAE}"/>
              </a:ext>
            </a:extLst>
          </p:cNvPr>
          <p:cNvSpPr txBox="1"/>
          <p:nvPr/>
        </p:nvSpPr>
        <p:spPr>
          <a:xfrm>
            <a:off x="4800230" y="1439389"/>
            <a:ext cx="2597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MAPPING</a:t>
            </a:r>
            <a:endParaRPr lang="en-US" b="1">
              <a:solidFill>
                <a:schemeClr val="bg1"/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FD1161-0FB7-4962-9EC4-0F16E033FF2A}"/>
              </a:ext>
            </a:extLst>
          </p:cNvPr>
          <p:cNvSpPr/>
          <p:nvPr/>
        </p:nvSpPr>
        <p:spPr>
          <a:xfrm rot="5400000">
            <a:off x="8378638" y="3055844"/>
            <a:ext cx="6869205" cy="750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2265A-56AB-4223-A049-311D8D2E85DF}"/>
              </a:ext>
            </a:extLst>
          </p:cNvPr>
          <p:cNvSpPr txBox="1"/>
          <p:nvPr/>
        </p:nvSpPr>
        <p:spPr>
          <a:xfrm>
            <a:off x="1606656" y="2026998"/>
            <a:ext cx="870738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Montserrat"/>
                <a:cs typeface="Calibri"/>
              </a:rPr>
              <a:t>DIGITIZATION TO EASE ACCESS TO SOCIAL SERVICES</a:t>
            </a:r>
          </a:p>
          <a:p>
            <a:pPr algn="just"/>
            <a:endParaRPr lang="en-US" sz="3200" b="1">
              <a:latin typeface="Montserrat"/>
              <a:ea typeface="+mn-lt"/>
              <a:cs typeface="+mn-lt"/>
            </a:endParaRPr>
          </a:p>
          <a:p>
            <a:pPr algn="just"/>
            <a:r>
              <a:rPr lang="en-US" sz="3200" b="1">
                <a:latin typeface="Montserrat"/>
                <a:ea typeface="+mn-lt"/>
                <a:cs typeface="+mn-lt"/>
              </a:rPr>
              <a:t>Smart Service Assistant: To simplify the use of online services provided by the government.</a:t>
            </a:r>
            <a:endParaRPr lang="en-US" sz="3200">
              <a:latin typeface="Montserrat"/>
              <a:ea typeface="+mn-lt"/>
              <a:cs typeface="+mn-lt"/>
            </a:endParaRPr>
          </a:p>
          <a:p>
            <a:pPr algn="ctr"/>
            <a:endParaRPr lang="en-US" sz="3200" b="1">
              <a:latin typeface="Montserra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651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C0245E-BCC7-4401-8B00-8BE51505AC43}"/>
              </a:ext>
            </a:extLst>
          </p:cNvPr>
          <p:cNvSpPr txBox="1"/>
          <p:nvPr/>
        </p:nvSpPr>
        <p:spPr>
          <a:xfrm>
            <a:off x="324586" y="3717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BAEFD-F8B6-47F0-9B47-EF7982127C6F}"/>
              </a:ext>
            </a:extLst>
          </p:cNvPr>
          <p:cNvSpPr txBox="1"/>
          <p:nvPr/>
        </p:nvSpPr>
        <p:spPr>
          <a:xfrm>
            <a:off x="854109" y="1067736"/>
            <a:ext cx="1007604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3000">
              <a:latin typeface="Montserrat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US" sz="3000" b="1">
              <a:latin typeface="Montserrat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000" b="1">
                <a:latin typeface="Montserrat"/>
                <a:cs typeface="Calibri"/>
              </a:rPr>
              <a:t>Akshaya and e-Seva points consume too much time and money to provide various services. </a:t>
            </a:r>
            <a:endParaRPr lang="en-US" sz="3000">
              <a:latin typeface="Montserrat"/>
              <a:ea typeface="+mn-lt"/>
              <a:cs typeface="+mn-lt"/>
            </a:endParaRPr>
          </a:p>
          <a:p>
            <a:pPr algn="just"/>
            <a:endParaRPr lang="en-US" sz="3000" b="1">
              <a:latin typeface="Montserrat"/>
              <a:cs typeface="Calibri"/>
            </a:endParaRPr>
          </a:p>
          <a:p>
            <a:pPr marL="457200" indent="-457200" algn="just">
              <a:buFont typeface="Arial,Sans-Serif"/>
              <a:buChar char="•"/>
            </a:pPr>
            <a:r>
              <a:rPr lang="en-US" sz="3000" b="1">
                <a:latin typeface="Montserrat"/>
                <a:cs typeface="Calibri"/>
              </a:rPr>
              <a:t>Online services may be too complicated for the ordinary people to use.</a:t>
            </a:r>
            <a:endParaRPr lang="en-US" sz="3000" b="1">
              <a:latin typeface="Montserrat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US" sz="3000" b="1">
              <a:latin typeface="Montserrat"/>
              <a:cs typeface="Calibri"/>
            </a:endParaRPr>
          </a:p>
          <a:p>
            <a:pPr algn="just"/>
            <a:endParaRPr lang="en-US" sz="3000" b="1">
              <a:latin typeface="Montserrat"/>
              <a:cs typeface="Calibri"/>
            </a:endParaRPr>
          </a:p>
          <a:p>
            <a:pPr algn="just"/>
            <a:endParaRPr lang="en-US" sz="3000" b="1">
              <a:latin typeface="Montserrat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A257F-FEF6-4802-88CA-46A353F3A919}"/>
              </a:ext>
            </a:extLst>
          </p:cNvPr>
          <p:cNvSpPr/>
          <p:nvPr/>
        </p:nvSpPr>
        <p:spPr>
          <a:xfrm>
            <a:off x="910814" y="523688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8096C3-DE1F-41AF-9C57-A0DF9CCD8A64}"/>
              </a:ext>
            </a:extLst>
          </p:cNvPr>
          <p:cNvSpPr/>
          <p:nvPr/>
        </p:nvSpPr>
        <p:spPr>
          <a:xfrm>
            <a:off x="910066" y="5795231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E9BCA-F621-4CA8-B34A-5F9AC075A898}"/>
              </a:ext>
            </a:extLst>
          </p:cNvPr>
          <p:cNvSpPr/>
          <p:nvPr/>
        </p:nvSpPr>
        <p:spPr>
          <a:xfrm>
            <a:off x="321532" y="5237625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D3A79-0211-4F83-A861-C32A6BD37003}"/>
              </a:ext>
            </a:extLst>
          </p:cNvPr>
          <p:cNvSpPr/>
          <p:nvPr/>
        </p:nvSpPr>
        <p:spPr>
          <a:xfrm>
            <a:off x="910064" y="6380028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5" name="TextBox 44" hidden="1">
            <a:extLst>
              <a:ext uri="{FF2B5EF4-FFF2-40B4-BE49-F238E27FC236}">
                <a16:creationId xmlns:a16="http://schemas.microsoft.com/office/drawing/2014/main" id="{35EFA722-F83F-4B8C-801B-B150181B0F25}"/>
              </a:ext>
            </a:extLst>
          </p:cNvPr>
          <p:cNvSpPr txBox="1"/>
          <p:nvPr/>
        </p:nvSpPr>
        <p:spPr>
          <a:xfrm>
            <a:off x="4964467" y="2419985"/>
            <a:ext cx="22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SENSING</a:t>
            </a:r>
            <a:endParaRPr lang="en-US"/>
          </a:p>
        </p:txBody>
      </p:sp>
      <p:sp>
        <p:nvSpPr>
          <p:cNvPr id="47" name="TextBox 46" hidden="1">
            <a:extLst>
              <a:ext uri="{FF2B5EF4-FFF2-40B4-BE49-F238E27FC236}">
                <a16:creationId xmlns:a16="http://schemas.microsoft.com/office/drawing/2014/main" id="{9E439769-47ED-479E-A1E3-AF83C709D6C2}"/>
              </a:ext>
            </a:extLst>
          </p:cNvPr>
          <p:cNvSpPr txBox="1"/>
          <p:nvPr/>
        </p:nvSpPr>
        <p:spPr>
          <a:xfrm>
            <a:off x="4723354" y="342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ENVIRONMENT</a:t>
            </a:r>
            <a:endParaRPr lang="en-US">
              <a:cs typeface="Calibri" panose="020F0502020204030204"/>
            </a:endParaRPr>
          </a:p>
        </p:txBody>
      </p:sp>
      <p:sp>
        <p:nvSpPr>
          <p:cNvPr id="49" name="TextBox 48" hidden="1">
            <a:extLst>
              <a:ext uri="{FF2B5EF4-FFF2-40B4-BE49-F238E27FC236}">
                <a16:creationId xmlns:a16="http://schemas.microsoft.com/office/drawing/2014/main" id="{63464A50-FD79-48AC-98F3-422F303BA89F}"/>
              </a:ext>
            </a:extLst>
          </p:cNvPr>
          <p:cNvSpPr txBox="1"/>
          <p:nvPr/>
        </p:nvSpPr>
        <p:spPr>
          <a:xfrm>
            <a:off x="4794362" y="4386767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PATH PLANNING</a:t>
            </a: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627E2B-1B21-4657-A9F7-0E2F83DB3CC4}"/>
              </a:ext>
            </a:extLst>
          </p:cNvPr>
          <p:cNvSpPr/>
          <p:nvPr/>
        </p:nvSpPr>
        <p:spPr>
          <a:xfrm>
            <a:off x="-1133931" y="13760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 hidden="1">
            <a:extLst>
              <a:ext uri="{FF2B5EF4-FFF2-40B4-BE49-F238E27FC236}">
                <a16:creationId xmlns:a16="http://schemas.microsoft.com/office/drawing/2014/main" id="{85F1FE62-3DA3-49D3-9AEC-7A7A84196AAE}"/>
              </a:ext>
            </a:extLst>
          </p:cNvPr>
          <p:cNvSpPr txBox="1"/>
          <p:nvPr/>
        </p:nvSpPr>
        <p:spPr>
          <a:xfrm>
            <a:off x="4800230" y="1439389"/>
            <a:ext cx="2597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MAPPING</a:t>
            </a:r>
            <a:endParaRPr lang="en-US" b="1">
              <a:solidFill>
                <a:schemeClr val="bg1"/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FD1161-0FB7-4962-9EC4-0F16E033FF2A}"/>
              </a:ext>
            </a:extLst>
          </p:cNvPr>
          <p:cNvSpPr/>
          <p:nvPr/>
        </p:nvSpPr>
        <p:spPr>
          <a:xfrm rot="5400000">
            <a:off x="8378638" y="3055844"/>
            <a:ext cx="6869205" cy="750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DB14DA-5283-06F0-EEFA-15F0EBE73F2C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B3684-38B7-3667-2BC1-FEC5302B7D5A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INTRODUCTION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6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C0245E-BCC7-4401-8B00-8BE51505AC43}"/>
              </a:ext>
            </a:extLst>
          </p:cNvPr>
          <p:cNvSpPr txBox="1"/>
          <p:nvPr/>
        </p:nvSpPr>
        <p:spPr>
          <a:xfrm>
            <a:off x="284480" y="6424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BAEFD-F8B6-47F0-9B47-EF7982127C6F}"/>
              </a:ext>
            </a:extLst>
          </p:cNvPr>
          <p:cNvSpPr txBox="1"/>
          <p:nvPr/>
        </p:nvSpPr>
        <p:spPr>
          <a:xfrm>
            <a:off x="1046480" y="1981200"/>
            <a:ext cx="91440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b="1">
                <a:latin typeface="Montserrat"/>
                <a:ea typeface="Arial"/>
                <a:cs typeface="Arial"/>
              </a:rPr>
              <a:t>Smart Service Assistant is a WhatsApp Chatbot, which automates the application processes of all government services.</a:t>
            </a:r>
          </a:p>
          <a:p>
            <a:pPr algn="just"/>
            <a:endParaRPr lang="en-US" sz="2800" b="1">
              <a:latin typeface="Montserrat"/>
              <a:ea typeface="+mn-lt"/>
              <a:cs typeface="Arial"/>
            </a:endParaRPr>
          </a:p>
          <a:p>
            <a:pPr marL="457200" indent="-457200" algn="just">
              <a:buFont typeface="Arial,Sans-Serif"/>
              <a:buChar char="•"/>
            </a:pPr>
            <a:r>
              <a:rPr lang="en-US" sz="2800" b="1">
                <a:latin typeface="Montserrat"/>
                <a:ea typeface="+mn-lt"/>
                <a:cs typeface="+mn-lt"/>
              </a:rPr>
              <a:t>The main idea of Smart Service Assistant is to simplify the process using popular and user friendly platforms like WhatsApp.</a:t>
            </a:r>
            <a:endParaRPr lang="en-US" sz="2800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3000">
              <a:latin typeface="Montserrat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US" sz="3000" b="1">
              <a:latin typeface="Montserrat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A257F-FEF6-4802-88CA-46A353F3A919}"/>
              </a:ext>
            </a:extLst>
          </p:cNvPr>
          <p:cNvSpPr/>
          <p:nvPr/>
        </p:nvSpPr>
        <p:spPr>
          <a:xfrm>
            <a:off x="910814" y="5236880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8096C3-DE1F-41AF-9C57-A0DF9CCD8A64}"/>
              </a:ext>
            </a:extLst>
          </p:cNvPr>
          <p:cNvSpPr/>
          <p:nvPr/>
        </p:nvSpPr>
        <p:spPr>
          <a:xfrm>
            <a:off x="910066" y="5795231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E9BCA-F621-4CA8-B34A-5F9AC075A898}"/>
              </a:ext>
            </a:extLst>
          </p:cNvPr>
          <p:cNvSpPr/>
          <p:nvPr/>
        </p:nvSpPr>
        <p:spPr>
          <a:xfrm>
            <a:off x="321532" y="5237625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D3A79-0211-4F83-A861-C32A6BD37003}"/>
              </a:ext>
            </a:extLst>
          </p:cNvPr>
          <p:cNvSpPr/>
          <p:nvPr/>
        </p:nvSpPr>
        <p:spPr>
          <a:xfrm>
            <a:off x="910064" y="6380028"/>
            <a:ext cx="2743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45" name="TextBox 44" hidden="1">
            <a:extLst>
              <a:ext uri="{FF2B5EF4-FFF2-40B4-BE49-F238E27FC236}">
                <a16:creationId xmlns:a16="http://schemas.microsoft.com/office/drawing/2014/main" id="{35EFA722-F83F-4B8C-801B-B150181B0F25}"/>
              </a:ext>
            </a:extLst>
          </p:cNvPr>
          <p:cNvSpPr txBox="1"/>
          <p:nvPr/>
        </p:nvSpPr>
        <p:spPr>
          <a:xfrm>
            <a:off x="4964467" y="2419985"/>
            <a:ext cx="22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SENSING</a:t>
            </a:r>
            <a:endParaRPr lang="en-US"/>
          </a:p>
        </p:txBody>
      </p:sp>
      <p:sp>
        <p:nvSpPr>
          <p:cNvPr id="47" name="TextBox 46" hidden="1">
            <a:extLst>
              <a:ext uri="{FF2B5EF4-FFF2-40B4-BE49-F238E27FC236}">
                <a16:creationId xmlns:a16="http://schemas.microsoft.com/office/drawing/2014/main" id="{9E439769-47ED-479E-A1E3-AF83C709D6C2}"/>
              </a:ext>
            </a:extLst>
          </p:cNvPr>
          <p:cNvSpPr txBox="1"/>
          <p:nvPr/>
        </p:nvSpPr>
        <p:spPr>
          <a:xfrm>
            <a:off x="4723354" y="342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ENVIRONMENT</a:t>
            </a:r>
            <a:endParaRPr lang="en-US">
              <a:cs typeface="Calibri" panose="020F0502020204030204"/>
            </a:endParaRPr>
          </a:p>
        </p:txBody>
      </p:sp>
      <p:sp>
        <p:nvSpPr>
          <p:cNvPr id="49" name="TextBox 48" hidden="1">
            <a:extLst>
              <a:ext uri="{FF2B5EF4-FFF2-40B4-BE49-F238E27FC236}">
                <a16:creationId xmlns:a16="http://schemas.microsoft.com/office/drawing/2014/main" id="{63464A50-FD79-48AC-98F3-422F303BA89F}"/>
              </a:ext>
            </a:extLst>
          </p:cNvPr>
          <p:cNvSpPr txBox="1"/>
          <p:nvPr/>
        </p:nvSpPr>
        <p:spPr>
          <a:xfrm>
            <a:off x="4794362" y="4386767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PATH PLANNING</a:t>
            </a: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627E2B-1B21-4657-A9F7-0E2F83DB3CC4}"/>
              </a:ext>
            </a:extLst>
          </p:cNvPr>
          <p:cNvSpPr/>
          <p:nvPr/>
        </p:nvSpPr>
        <p:spPr>
          <a:xfrm>
            <a:off x="-1133931" y="13760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 hidden="1">
            <a:extLst>
              <a:ext uri="{FF2B5EF4-FFF2-40B4-BE49-F238E27FC236}">
                <a16:creationId xmlns:a16="http://schemas.microsoft.com/office/drawing/2014/main" id="{85F1FE62-3DA3-49D3-9AEC-7A7A84196AAE}"/>
              </a:ext>
            </a:extLst>
          </p:cNvPr>
          <p:cNvSpPr txBox="1"/>
          <p:nvPr/>
        </p:nvSpPr>
        <p:spPr>
          <a:xfrm>
            <a:off x="4800230" y="1439389"/>
            <a:ext cx="2597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MAPPING</a:t>
            </a:r>
            <a:endParaRPr lang="en-US" b="1">
              <a:solidFill>
                <a:schemeClr val="bg1"/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FD1161-0FB7-4962-9EC4-0F16E033FF2A}"/>
              </a:ext>
            </a:extLst>
          </p:cNvPr>
          <p:cNvSpPr/>
          <p:nvPr/>
        </p:nvSpPr>
        <p:spPr>
          <a:xfrm rot="5400000">
            <a:off x="8378638" y="3055844"/>
            <a:ext cx="6869205" cy="750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251C05-4197-4F03-229E-FCD306443894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1D53-2B0C-67C0-0414-435B52A5DDF6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INTRODUCTION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9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Technical manual: Book shipments API - WeAreWuunder">
            <a:extLst>
              <a:ext uri="{FF2B5EF4-FFF2-40B4-BE49-F238E27FC236}">
                <a16:creationId xmlns:a16="http://schemas.microsoft.com/office/drawing/2014/main" id="{6D2AFF48-FE29-7826-9444-7DFB640B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29" y="465859"/>
            <a:ext cx="1414977" cy="14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2">
            <a:extLst>
              <a:ext uri="{FF2B5EF4-FFF2-40B4-BE49-F238E27FC236}">
                <a16:creationId xmlns:a16="http://schemas.microsoft.com/office/drawing/2014/main" id="{A7114A64-A245-6142-9BA6-E3F044FEBA39}"/>
              </a:ext>
            </a:extLst>
          </p:cNvPr>
          <p:cNvSpPr txBox="1"/>
          <p:nvPr/>
        </p:nvSpPr>
        <p:spPr>
          <a:xfrm>
            <a:off x="6405917" y="1546941"/>
            <a:ext cx="12657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getPantry Basket</a:t>
            </a:r>
          </a:p>
        </p:txBody>
      </p:sp>
      <p:pic>
        <p:nvPicPr>
          <p:cNvPr id="52" name="Picture 51" descr="EasyOCR(for Extracting text) | Data Science and Machine Learning | Kaggle">
            <a:extLst>
              <a:ext uri="{FF2B5EF4-FFF2-40B4-BE49-F238E27FC236}">
                <a16:creationId xmlns:a16="http://schemas.microsoft.com/office/drawing/2014/main" id="{E8837D63-B63C-0CF8-A9D5-489A45B1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82" y="848473"/>
            <a:ext cx="2932051" cy="14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F53A4-E7B6-BDD1-E778-4933CF0B390B}"/>
              </a:ext>
            </a:extLst>
          </p:cNvPr>
          <p:cNvCxnSpPr>
            <a:cxnSpLocks/>
          </p:cNvCxnSpPr>
          <p:nvPr/>
        </p:nvCxnSpPr>
        <p:spPr>
          <a:xfrm flipH="1">
            <a:off x="5314725" y="1527716"/>
            <a:ext cx="979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0245E-BCC7-4401-8B00-8BE51505AC43}"/>
              </a:ext>
            </a:extLst>
          </p:cNvPr>
          <p:cNvSpPr txBox="1"/>
          <p:nvPr/>
        </p:nvSpPr>
        <p:spPr>
          <a:xfrm>
            <a:off x="284480" y="6424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 hidden="1">
            <a:extLst>
              <a:ext uri="{FF2B5EF4-FFF2-40B4-BE49-F238E27FC236}">
                <a16:creationId xmlns:a16="http://schemas.microsoft.com/office/drawing/2014/main" id="{35EFA722-F83F-4B8C-801B-B150181B0F25}"/>
              </a:ext>
            </a:extLst>
          </p:cNvPr>
          <p:cNvSpPr txBox="1"/>
          <p:nvPr/>
        </p:nvSpPr>
        <p:spPr>
          <a:xfrm>
            <a:off x="4964467" y="2419985"/>
            <a:ext cx="22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SENSING</a:t>
            </a:r>
            <a:endParaRPr lang="en-US"/>
          </a:p>
        </p:txBody>
      </p:sp>
      <p:sp>
        <p:nvSpPr>
          <p:cNvPr id="47" name="TextBox 46" hidden="1">
            <a:extLst>
              <a:ext uri="{FF2B5EF4-FFF2-40B4-BE49-F238E27FC236}">
                <a16:creationId xmlns:a16="http://schemas.microsoft.com/office/drawing/2014/main" id="{9E439769-47ED-479E-A1E3-AF83C709D6C2}"/>
              </a:ext>
            </a:extLst>
          </p:cNvPr>
          <p:cNvSpPr txBox="1"/>
          <p:nvPr/>
        </p:nvSpPr>
        <p:spPr>
          <a:xfrm>
            <a:off x="4723354" y="342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ENVIRONMENT</a:t>
            </a:r>
            <a:endParaRPr lang="en-US">
              <a:cs typeface="Calibri" panose="020F0502020204030204"/>
            </a:endParaRPr>
          </a:p>
        </p:txBody>
      </p:sp>
      <p:sp>
        <p:nvSpPr>
          <p:cNvPr id="49" name="TextBox 48" hidden="1">
            <a:extLst>
              <a:ext uri="{FF2B5EF4-FFF2-40B4-BE49-F238E27FC236}">
                <a16:creationId xmlns:a16="http://schemas.microsoft.com/office/drawing/2014/main" id="{63464A50-FD79-48AC-98F3-422F303BA89F}"/>
              </a:ext>
            </a:extLst>
          </p:cNvPr>
          <p:cNvSpPr txBox="1"/>
          <p:nvPr/>
        </p:nvSpPr>
        <p:spPr>
          <a:xfrm>
            <a:off x="4794362" y="4386767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PATH PLANNING</a:t>
            </a: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627E2B-1B21-4657-A9F7-0E2F83DB3CC4}"/>
              </a:ext>
            </a:extLst>
          </p:cNvPr>
          <p:cNvSpPr/>
          <p:nvPr/>
        </p:nvSpPr>
        <p:spPr>
          <a:xfrm>
            <a:off x="-1367611" y="135577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 hidden="1">
            <a:extLst>
              <a:ext uri="{FF2B5EF4-FFF2-40B4-BE49-F238E27FC236}">
                <a16:creationId xmlns:a16="http://schemas.microsoft.com/office/drawing/2014/main" id="{85F1FE62-3DA3-49D3-9AEC-7A7A84196AAE}"/>
              </a:ext>
            </a:extLst>
          </p:cNvPr>
          <p:cNvSpPr txBox="1"/>
          <p:nvPr/>
        </p:nvSpPr>
        <p:spPr>
          <a:xfrm>
            <a:off x="4800230" y="1439389"/>
            <a:ext cx="2597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MAPPING</a:t>
            </a:r>
            <a:endParaRPr lang="en-US" b="1">
              <a:solidFill>
                <a:schemeClr val="bg1"/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FD1161-0FB7-4962-9EC4-0F16E033FF2A}"/>
              </a:ext>
            </a:extLst>
          </p:cNvPr>
          <p:cNvSpPr/>
          <p:nvPr/>
        </p:nvSpPr>
        <p:spPr>
          <a:xfrm rot="5400000">
            <a:off x="11452038" y="-7396"/>
            <a:ext cx="763045" cy="7711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251C05-4197-4F03-229E-FCD306443894}"/>
              </a:ext>
            </a:extLst>
          </p:cNvPr>
          <p:cNvSpPr/>
          <p:nvPr/>
        </p:nvSpPr>
        <p:spPr>
          <a:xfrm>
            <a:off x="-545465" y="-2318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1D53-2B0C-67C0-0414-435B52A5DDF6}"/>
              </a:ext>
            </a:extLst>
          </p:cNvPr>
          <p:cNvSpPr txBox="1"/>
          <p:nvPr/>
        </p:nvSpPr>
        <p:spPr>
          <a:xfrm>
            <a:off x="-172720" y="555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FLOWCHART</a:t>
            </a:r>
            <a:endParaRPr lang="en-US"/>
          </a:p>
        </p:txBody>
      </p:sp>
      <p:pic>
        <p:nvPicPr>
          <p:cNvPr id="16" name="Picture 15" descr="Free Cartoon Man Transparent, Download Free Cartoon Man Transparent png  images, Free ClipArts on Clipart Library">
            <a:extLst>
              <a:ext uri="{FF2B5EF4-FFF2-40B4-BE49-F238E27FC236}">
                <a16:creationId xmlns:a16="http://schemas.microsoft.com/office/drawing/2014/main" id="{F2D2DAFF-3AD8-7A08-8784-F174C7E3387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6" y="1050324"/>
            <a:ext cx="1035291" cy="7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BD7189-7A1F-6552-5322-BBF777211B43}"/>
              </a:ext>
            </a:extLst>
          </p:cNvPr>
          <p:cNvSpPr/>
          <p:nvPr/>
        </p:nvSpPr>
        <p:spPr>
          <a:xfrm>
            <a:off x="3391854" y="3006781"/>
            <a:ext cx="2940904" cy="17495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1824E64D-D6A5-E722-3202-E9FE9D71C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476" y="3333502"/>
            <a:ext cx="1549206" cy="7784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B3B6F3-2D09-1327-2B8D-7367921BAD7F}"/>
              </a:ext>
            </a:extLst>
          </p:cNvPr>
          <p:cNvCxnSpPr/>
          <p:nvPr/>
        </p:nvCxnSpPr>
        <p:spPr>
          <a:xfrm>
            <a:off x="1194521" y="1937814"/>
            <a:ext cx="0" cy="12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id="{B80D0AC6-F488-F96C-8F58-A3CB379FCFFC}"/>
              </a:ext>
            </a:extLst>
          </p:cNvPr>
          <p:cNvSpPr txBox="1"/>
          <p:nvPr/>
        </p:nvSpPr>
        <p:spPr>
          <a:xfrm>
            <a:off x="3606367" y="4776084"/>
            <a:ext cx="27192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ontserrat"/>
              </a:rPr>
              <a:t>Smart Service Assistant Engine</a:t>
            </a:r>
          </a:p>
        </p:txBody>
      </p:sp>
      <p:pic>
        <p:nvPicPr>
          <p:cNvPr id="22" name="Picture 21" descr="Python Code - Python Programming Tutorials and Recipes">
            <a:extLst>
              <a:ext uri="{FF2B5EF4-FFF2-40B4-BE49-F238E27FC236}">
                <a16:creationId xmlns:a16="http://schemas.microsoft.com/office/drawing/2014/main" id="{32FDCC11-4531-146D-CC7F-6CF566E9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82" y="3076201"/>
            <a:ext cx="704497" cy="7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id="{414BF342-B72F-3E98-7191-F831CFF1AE60}"/>
              </a:ext>
            </a:extLst>
          </p:cNvPr>
          <p:cNvSpPr txBox="1"/>
          <p:nvPr/>
        </p:nvSpPr>
        <p:spPr>
          <a:xfrm>
            <a:off x="4438102" y="3272321"/>
            <a:ext cx="17219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ontserrat"/>
              </a:rPr>
              <a:t>Python code</a:t>
            </a:r>
            <a:endParaRPr lang="en-US" b="1">
              <a:latin typeface="Montserrat"/>
              <a:ea typeface="Calibri"/>
              <a:cs typeface="Calibri"/>
            </a:endParaRPr>
          </a:p>
        </p:txBody>
      </p:sp>
      <p:pic>
        <p:nvPicPr>
          <p:cNvPr id="24" name="Picture 23" descr="Understanding Selenium WebDriver as an Automation Tool - LEARNTEK">
            <a:extLst>
              <a:ext uri="{FF2B5EF4-FFF2-40B4-BE49-F238E27FC236}">
                <a16:creationId xmlns:a16="http://schemas.microsoft.com/office/drawing/2014/main" id="{A6A59D08-1F1A-02F0-AECF-37D9876B5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r="54447" b="4230"/>
          <a:stretch/>
        </p:blipFill>
        <p:spPr bwMode="auto">
          <a:xfrm>
            <a:off x="3534682" y="3810448"/>
            <a:ext cx="842854" cy="8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9FE147ED-DDBA-AD13-859D-106C6BFFC2AD}"/>
              </a:ext>
            </a:extLst>
          </p:cNvPr>
          <p:cNvSpPr txBox="1"/>
          <p:nvPr/>
        </p:nvSpPr>
        <p:spPr>
          <a:xfrm>
            <a:off x="4435195" y="3993378"/>
            <a:ext cx="190949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ontserrat"/>
              </a:rPr>
              <a:t>Selenium web</a:t>
            </a:r>
          </a:p>
          <a:p>
            <a:r>
              <a:rPr lang="en-US" b="1">
                <a:latin typeface="Montserrat"/>
              </a:rPr>
              <a:t>driver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B8F23-7675-3FFA-B73B-334291A13A36}"/>
              </a:ext>
            </a:extLst>
          </p:cNvPr>
          <p:cNvCxnSpPr>
            <a:cxnSpLocks/>
          </p:cNvCxnSpPr>
          <p:nvPr/>
        </p:nvCxnSpPr>
        <p:spPr>
          <a:xfrm>
            <a:off x="2073682" y="3722740"/>
            <a:ext cx="1311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CC7D-A4DD-B356-8D62-726ACE0F301B}"/>
              </a:ext>
            </a:extLst>
          </p:cNvPr>
          <p:cNvCxnSpPr>
            <a:cxnSpLocks/>
          </p:cNvCxnSpPr>
          <p:nvPr/>
        </p:nvCxnSpPr>
        <p:spPr>
          <a:xfrm>
            <a:off x="6332758" y="3871409"/>
            <a:ext cx="873713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3153D4-29E1-A66A-09E0-AB98A95EB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9485" y="3215589"/>
            <a:ext cx="1905883" cy="1191177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B95F8EDA-FB57-FB5E-2762-8293682A5978}"/>
              </a:ext>
            </a:extLst>
          </p:cNvPr>
          <p:cNvSpPr txBox="1"/>
          <p:nvPr/>
        </p:nvSpPr>
        <p:spPr>
          <a:xfrm>
            <a:off x="7240798" y="4551131"/>
            <a:ext cx="183255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ontserrat"/>
              </a:rPr>
              <a:t>Web 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276F65-E54F-1C9E-4D75-16EAA000CDD9}"/>
              </a:ext>
            </a:extLst>
          </p:cNvPr>
          <p:cNvCxnSpPr>
            <a:cxnSpLocks/>
          </p:cNvCxnSpPr>
          <p:nvPr/>
        </p:nvCxnSpPr>
        <p:spPr>
          <a:xfrm>
            <a:off x="9105208" y="3821338"/>
            <a:ext cx="708560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7C926E-C1A0-C3B8-E44D-84AB730243B6}"/>
              </a:ext>
            </a:extLst>
          </p:cNvPr>
          <p:cNvCxnSpPr/>
          <p:nvPr/>
        </p:nvCxnSpPr>
        <p:spPr>
          <a:xfrm>
            <a:off x="1042121" y="4195356"/>
            <a:ext cx="0" cy="116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15A96E-F959-39B5-1759-FB1C30B4E4B3}"/>
              </a:ext>
            </a:extLst>
          </p:cNvPr>
          <p:cNvCxnSpPr>
            <a:cxnSpLocks/>
          </p:cNvCxnSpPr>
          <p:nvPr/>
        </p:nvCxnSpPr>
        <p:spPr>
          <a:xfrm flipH="1">
            <a:off x="2073682" y="3988846"/>
            <a:ext cx="1311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:a16="http://schemas.microsoft.com/office/drawing/2014/main" id="{B3BAC4C9-ECCF-FA77-8888-A9BD62A5B747}"/>
              </a:ext>
            </a:extLst>
          </p:cNvPr>
          <p:cNvSpPr txBox="1"/>
          <p:nvPr/>
        </p:nvSpPr>
        <p:spPr>
          <a:xfrm>
            <a:off x="2315959" y="2796976"/>
            <a:ext cx="8210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Montserrat"/>
              </a:rPr>
              <a:t>Sends</a:t>
            </a:r>
            <a:br>
              <a:rPr lang="en-US" sz="1200" b="1">
                <a:latin typeface="Montserrat"/>
              </a:rPr>
            </a:br>
            <a:r>
              <a:rPr lang="en-US" sz="1200" b="1">
                <a:latin typeface="Montserrat"/>
              </a:rPr>
              <a:t>details to the server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41E270-4A9E-7831-F353-223E1F1A8B2F}"/>
              </a:ext>
            </a:extLst>
          </p:cNvPr>
          <p:cNvCxnSpPr>
            <a:cxnSpLocks/>
          </p:cNvCxnSpPr>
          <p:nvPr/>
        </p:nvCxnSpPr>
        <p:spPr>
          <a:xfrm flipH="1" flipV="1">
            <a:off x="1361800" y="4195356"/>
            <a:ext cx="1" cy="116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07A089-AC62-8176-E0E1-F609BFDAE897}"/>
              </a:ext>
            </a:extLst>
          </p:cNvPr>
          <p:cNvCxnSpPr/>
          <p:nvPr/>
        </p:nvCxnSpPr>
        <p:spPr>
          <a:xfrm flipV="1">
            <a:off x="4601709" y="1926242"/>
            <a:ext cx="10160" cy="103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3">
            <a:extLst>
              <a:ext uri="{FF2B5EF4-FFF2-40B4-BE49-F238E27FC236}">
                <a16:creationId xmlns:a16="http://schemas.microsoft.com/office/drawing/2014/main" id="{2ABBC138-51C8-4AC6-F422-F622BFB4120F}"/>
              </a:ext>
            </a:extLst>
          </p:cNvPr>
          <p:cNvSpPr txBox="1"/>
          <p:nvPr/>
        </p:nvSpPr>
        <p:spPr>
          <a:xfrm>
            <a:off x="2312908" y="4036559"/>
            <a:ext cx="983589" cy="1025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Montserrat"/>
              </a:rPr>
              <a:t>Request for details from server </a:t>
            </a:r>
            <a:endParaRPr lang="en-US" sz="12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E5C047-91C1-BBB1-564D-B5C9B144087F}"/>
              </a:ext>
            </a:extLst>
          </p:cNvPr>
          <p:cNvSpPr/>
          <p:nvPr/>
        </p:nvSpPr>
        <p:spPr>
          <a:xfrm>
            <a:off x="278003" y="5421596"/>
            <a:ext cx="1872955" cy="109343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57D828EF-2369-D068-5729-2E0E1A635D11}"/>
              </a:ext>
            </a:extLst>
          </p:cNvPr>
          <p:cNvSpPr txBox="1"/>
          <p:nvPr/>
        </p:nvSpPr>
        <p:spPr>
          <a:xfrm>
            <a:off x="19842" y="5497247"/>
            <a:ext cx="237911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Montserrat"/>
              </a:rPr>
              <a:t>Intelligent WhatsApp chatbot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FED7ECE0-6000-1458-3D9B-8DB3CD1C6E34}"/>
              </a:ext>
            </a:extLst>
          </p:cNvPr>
          <p:cNvSpPr txBox="1"/>
          <p:nvPr/>
        </p:nvSpPr>
        <p:spPr>
          <a:xfrm>
            <a:off x="9574101" y="4453832"/>
            <a:ext cx="25506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ontserrat"/>
              </a:rPr>
              <a:t>Service automation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A45CC9A-F717-6084-29A3-E556BED6A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3768" y="3276549"/>
            <a:ext cx="1961295" cy="1103228"/>
          </a:xfrm>
          <a:prstGeom prst="rect">
            <a:avLst/>
          </a:prstGeom>
        </p:spPr>
      </p:pic>
      <p:sp>
        <p:nvSpPr>
          <p:cNvPr id="54" name="TextBox 4">
            <a:extLst>
              <a:ext uri="{FF2B5EF4-FFF2-40B4-BE49-F238E27FC236}">
                <a16:creationId xmlns:a16="http://schemas.microsoft.com/office/drawing/2014/main" id="{E9A17151-21EC-F51F-812C-86E201268A3E}"/>
              </a:ext>
            </a:extLst>
          </p:cNvPr>
          <p:cNvSpPr txBox="1"/>
          <p:nvPr/>
        </p:nvSpPr>
        <p:spPr>
          <a:xfrm>
            <a:off x="3471136" y="2282563"/>
            <a:ext cx="11949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Montserrat"/>
              </a:rPr>
              <a:t>Send  Image to OCR Engine</a:t>
            </a:r>
          </a:p>
        </p:txBody>
      </p:sp>
      <p:sp>
        <p:nvSpPr>
          <p:cNvPr id="55" name="TextBox 5">
            <a:extLst>
              <a:ext uri="{FF2B5EF4-FFF2-40B4-BE49-F238E27FC236}">
                <a16:creationId xmlns:a16="http://schemas.microsoft.com/office/drawing/2014/main" id="{66C88DAE-E87B-39E9-9720-A13354DCD81E}"/>
              </a:ext>
            </a:extLst>
          </p:cNvPr>
          <p:cNvSpPr txBox="1"/>
          <p:nvPr/>
        </p:nvSpPr>
        <p:spPr>
          <a:xfrm>
            <a:off x="5137118" y="2181622"/>
            <a:ext cx="153018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Montserrat"/>
              </a:rPr>
              <a:t>Retrieve Extracted Information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F7348C-2530-9A25-9C40-B46DA72926D9}"/>
              </a:ext>
            </a:extLst>
          </p:cNvPr>
          <p:cNvCxnSpPr>
            <a:cxnSpLocks/>
          </p:cNvCxnSpPr>
          <p:nvPr/>
        </p:nvCxnSpPr>
        <p:spPr>
          <a:xfrm flipH="1">
            <a:off x="5087318" y="1884943"/>
            <a:ext cx="4230" cy="112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1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25AEB-90BF-4989-911D-81DBF81AA972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0245E-BCC7-4401-8B00-8BE51505AC43}"/>
              </a:ext>
            </a:extLst>
          </p:cNvPr>
          <p:cNvSpPr txBox="1"/>
          <p:nvPr/>
        </p:nvSpPr>
        <p:spPr>
          <a:xfrm>
            <a:off x="284480" y="46198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FUNCTIONS OF</a:t>
            </a:r>
            <a:endParaRPr lang="en-US" sz="220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THE BOT</a:t>
            </a:r>
            <a:endParaRPr lang="en-US" sz="2200">
              <a:solidFill>
                <a:schemeClr val="bg1"/>
              </a:solidFill>
              <a:ea typeface="Calibri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A257F-FEF6-4802-88CA-46A353F3A919}"/>
              </a:ext>
            </a:extLst>
          </p:cNvPr>
          <p:cNvSpPr/>
          <p:nvPr/>
        </p:nvSpPr>
        <p:spPr>
          <a:xfrm>
            <a:off x="1798631" y="1792083"/>
            <a:ext cx="8067040" cy="553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ontserrat"/>
                <a:cs typeface="Calibri"/>
              </a:rPr>
              <a:t>DELIVER CONTEXTUAL RESPONSES</a:t>
            </a:r>
            <a:endParaRPr lang="en-US"/>
          </a:p>
        </p:txBody>
      </p:sp>
      <p:sp>
        <p:nvSpPr>
          <p:cNvPr id="45" name="TextBox 44" hidden="1">
            <a:extLst>
              <a:ext uri="{FF2B5EF4-FFF2-40B4-BE49-F238E27FC236}">
                <a16:creationId xmlns:a16="http://schemas.microsoft.com/office/drawing/2014/main" id="{35EFA722-F83F-4B8C-801B-B150181B0F25}"/>
              </a:ext>
            </a:extLst>
          </p:cNvPr>
          <p:cNvSpPr txBox="1"/>
          <p:nvPr/>
        </p:nvSpPr>
        <p:spPr>
          <a:xfrm>
            <a:off x="4964467" y="2419985"/>
            <a:ext cx="22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SENSING</a:t>
            </a:r>
            <a:endParaRPr lang="en-US"/>
          </a:p>
        </p:txBody>
      </p:sp>
      <p:sp>
        <p:nvSpPr>
          <p:cNvPr id="47" name="TextBox 46" hidden="1">
            <a:extLst>
              <a:ext uri="{FF2B5EF4-FFF2-40B4-BE49-F238E27FC236}">
                <a16:creationId xmlns:a16="http://schemas.microsoft.com/office/drawing/2014/main" id="{9E439769-47ED-479E-A1E3-AF83C709D6C2}"/>
              </a:ext>
            </a:extLst>
          </p:cNvPr>
          <p:cNvSpPr txBox="1"/>
          <p:nvPr/>
        </p:nvSpPr>
        <p:spPr>
          <a:xfrm>
            <a:off x="4723354" y="342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ENVIRONMENT</a:t>
            </a:r>
            <a:endParaRPr lang="en-US">
              <a:cs typeface="Calibri" panose="020F0502020204030204"/>
            </a:endParaRPr>
          </a:p>
        </p:txBody>
      </p:sp>
      <p:sp>
        <p:nvSpPr>
          <p:cNvPr id="49" name="TextBox 48" hidden="1">
            <a:extLst>
              <a:ext uri="{FF2B5EF4-FFF2-40B4-BE49-F238E27FC236}">
                <a16:creationId xmlns:a16="http://schemas.microsoft.com/office/drawing/2014/main" id="{63464A50-FD79-48AC-98F3-422F303BA89F}"/>
              </a:ext>
            </a:extLst>
          </p:cNvPr>
          <p:cNvSpPr txBox="1"/>
          <p:nvPr/>
        </p:nvSpPr>
        <p:spPr>
          <a:xfrm>
            <a:off x="4794362" y="4386767"/>
            <a:ext cx="2600960" cy="379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Montserrat"/>
              </a:rPr>
              <a:t>PATH PLANNING</a:t>
            </a: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627E2B-1B21-4657-A9F7-0E2F83DB3CC4}"/>
              </a:ext>
            </a:extLst>
          </p:cNvPr>
          <p:cNvSpPr/>
          <p:nvPr/>
        </p:nvSpPr>
        <p:spPr>
          <a:xfrm>
            <a:off x="-1133931" y="1376092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 hidden="1">
            <a:extLst>
              <a:ext uri="{FF2B5EF4-FFF2-40B4-BE49-F238E27FC236}">
                <a16:creationId xmlns:a16="http://schemas.microsoft.com/office/drawing/2014/main" id="{85F1FE62-3DA3-49D3-9AEC-7A7A84196AAE}"/>
              </a:ext>
            </a:extLst>
          </p:cNvPr>
          <p:cNvSpPr txBox="1"/>
          <p:nvPr/>
        </p:nvSpPr>
        <p:spPr>
          <a:xfrm>
            <a:off x="4800230" y="1439389"/>
            <a:ext cx="2597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MAPPING</a:t>
            </a:r>
            <a:endParaRPr lang="en-US" b="1">
              <a:solidFill>
                <a:schemeClr val="bg1"/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FD1161-0FB7-4962-9EC4-0F16E033FF2A}"/>
              </a:ext>
            </a:extLst>
          </p:cNvPr>
          <p:cNvSpPr/>
          <p:nvPr/>
        </p:nvSpPr>
        <p:spPr>
          <a:xfrm rot="5400000">
            <a:off x="8378638" y="3055844"/>
            <a:ext cx="6869205" cy="750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30A23-4EF3-ADA9-82E7-F004763897D0}"/>
              </a:ext>
            </a:extLst>
          </p:cNvPr>
          <p:cNvSpPr/>
          <p:nvPr/>
        </p:nvSpPr>
        <p:spPr>
          <a:xfrm>
            <a:off x="1798631" y="2990962"/>
            <a:ext cx="8067040" cy="553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ontserrat"/>
                <a:cs typeface="Calibri"/>
              </a:rPr>
              <a:t>AUTO POPULATION OF FORMS AND 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DE146-6915-FDBD-3DE1-8E279ECEE9E5}"/>
              </a:ext>
            </a:extLst>
          </p:cNvPr>
          <p:cNvSpPr/>
          <p:nvPr/>
        </p:nvSpPr>
        <p:spPr>
          <a:xfrm>
            <a:off x="1798631" y="4271122"/>
            <a:ext cx="8067040" cy="553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ontserrat"/>
                <a:cs typeface="Calibri"/>
              </a:rPr>
              <a:t>AUTO EXTRACTION OF DATA FROM DOC IMAGES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7D0B-5AB3-4197-AF07-BBA35EB7D234}"/>
              </a:ext>
            </a:extLst>
          </p:cNvPr>
          <p:cNvSpPr/>
          <p:nvPr/>
        </p:nvSpPr>
        <p:spPr>
          <a:xfrm>
            <a:off x="1798631" y="5622402"/>
            <a:ext cx="8067040" cy="553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ontserrat"/>
                <a:cs typeface="Calibri"/>
              </a:rPr>
              <a:t>PROVISION OF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3259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9C88AB-6E24-44B2-B0ED-E059662C1F74}"/>
              </a:ext>
            </a:extLst>
          </p:cNvPr>
          <p:cNvSpPr txBox="1"/>
          <p:nvPr/>
        </p:nvSpPr>
        <p:spPr>
          <a:xfrm rot="15300000">
            <a:off x="9174480" y="44166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CURRENT </a:t>
            </a:r>
            <a:endParaRPr lang="en-US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PROGRESS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43610-3382-4CA3-A8C9-5F977FE0EC3D}"/>
              </a:ext>
            </a:extLst>
          </p:cNvPr>
          <p:cNvSpPr/>
          <p:nvPr/>
        </p:nvSpPr>
        <p:spPr>
          <a:xfrm>
            <a:off x="-1251341" y="1215154"/>
            <a:ext cx="1635610" cy="14331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6B9D9-8B3D-433F-AABF-164F40D26D96}"/>
              </a:ext>
            </a:extLst>
          </p:cNvPr>
          <p:cNvSpPr/>
          <p:nvPr/>
        </p:nvSpPr>
        <p:spPr>
          <a:xfrm>
            <a:off x="-8965" y="6378388"/>
            <a:ext cx="12203205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2A2A2-BDF1-4179-B1D4-02316309E36C}"/>
              </a:ext>
            </a:extLst>
          </p:cNvPr>
          <p:cNvSpPr txBox="1"/>
          <p:nvPr/>
        </p:nvSpPr>
        <p:spPr>
          <a:xfrm>
            <a:off x="1402080" y="2794000"/>
            <a:ext cx="909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FCB8-5084-4E45-A551-64B01EDBDFAC}"/>
              </a:ext>
            </a:extLst>
          </p:cNvPr>
          <p:cNvSpPr txBox="1"/>
          <p:nvPr/>
        </p:nvSpPr>
        <p:spPr>
          <a:xfrm>
            <a:off x="1402080" y="5019040"/>
            <a:ext cx="95910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C3224-33CE-419A-BB6E-8646A9661443}"/>
              </a:ext>
            </a:extLst>
          </p:cNvPr>
          <p:cNvSpPr txBox="1"/>
          <p:nvPr/>
        </p:nvSpPr>
        <p:spPr>
          <a:xfrm>
            <a:off x="1402080" y="3810000"/>
            <a:ext cx="95910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>
              <a:latin typeface="Mont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04E3E-C02B-F9FD-5C20-84EB1DEE009C}"/>
              </a:ext>
            </a:extLst>
          </p:cNvPr>
          <p:cNvSpPr txBox="1"/>
          <p:nvPr/>
        </p:nvSpPr>
        <p:spPr>
          <a:xfrm>
            <a:off x="884966" y="1934585"/>
            <a:ext cx="9377082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3000" b="1">
                <a:latin typeface="Montserrat"/>
                <a:cs typeface="Arial"/>
              </a:rPr>
              <a:t>Selenium Web Driver</a:t>
            </a:r>
            <a:endParaRPr lang="en-US" sz="3000" b="1">
              <a:latin typeface="Montserrat"/>
              <a:ea typeface="Calibri"/>
              <a:cs typeface="Arial"/>
            </a:endParaRPr>
          </a:p>
          <a:p>
            <a:pPr algn="just"/>
            <a:r>
              <a:rPr lang="en-US" sz="3000">
                <a:latin typeface="Montserrat"/>
                <a:cs typeface="Arial"/>
              </a:rPr>
              <a:t>​</a:t>
            </a:r>
            <a:endParaRPr lang="en-US" sz="3000">
              <a:latin typeface="Montserrat"/>
              <a:ea typeface="Calibri"/>
              <a:cs typeface="Arial"/>
            </a:endParaRPr>
          </a:p>
          <a:p>
            <a:pPr algn="just">
              <a:buChar char="•"/>
            </a:pPr>
            <a:r>
              <a:rPr lang="en-US" sz="3000" b="1">
                <a:latin typeface="Montserrat"/>
                <a:cs typeface="Arial"/>
              </a:rPr>
              <a:t>Python​</a:t>
            </a:r>
            <a:endParaRPr lang="en-US" sz="3000" b="1">
              <a:latin typeface="Montserrat"/>
              <a:ea typeface="Calibri"/>
              <a:cs typeface="Arial"/>
            </a:endParaRPr>
          </a:p>
          <a:p>
            <a:pPr algn="just"/>
            <a:endParaRPr lang="en-US" sz="3000" b="1">
              <a:latin typeface="Montserrat"/>
              <a:ea typeface="Calibri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3000">
                <a:latin typeface="Montserrat"/>
                <a:ea typeface="+mn-lt"/>
                <a:cs typeface="Arial"/>
              </a:rPr>
              <a:t>​</a:t>
            </a:r>
            <a:r>
              <a:rPr lang="en-US" sz="3000" b="1">
                <a:latin typeface="Montserrat"/>
                <a:ea typeface="+mn-lt"/>
                <a:cs typeface="Arial"/>
              </a:rPr>
              <a:t>WhatsApp Beta</a:t>
            </a:r>
          </a:p>
          <a:p>
            <a:pPr algn="just"/>
            <a:endParaRPr lang="en-US" sz="3000" b="1">
              <a:latin typeface="Montserrat"/>
              <a:ea typeface="+mn-lt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3000" b="1">
                <a:latin typeface="Montserrat"/>
                <a:ea typeface="+mn-lt"/>
                <a:cs typeface="Arial"/>
              </a:rPr>
              <a:t>Optical Character Recognition</a:t>
            </a:r>
          </a:p>
          <a:p>
            <a:pPr algn="just">
              <a:buFont typeface="Arial"/>
              <a:buChar char="•"/>
            </a:pPr>
            <a:endParaRPr lang="en-US" b="1">
              <a:ea typeface="+mn-lt"/>
              <a:cs typeface="Arial"/>
            </a:endParaRPr>
          </a:p>
          <a:p>
            <a:pPr algn="just">
              <a:buFont typeface="Arial"/>
              <a:buChar char="•"/>
            </a:pPr>
            <a:endParaRPr lang="en-US" b="1">
              <a:ea typeface="+mn-lt"/>
              <a:cs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24E2BD-AD46-D198-A7A1-F862C5441B2C}"/>
              </a:ext>
            </a:extLst>
          </p:cNvPr>
          <p:cNvSpPr/>
          <p:nvPr/>
        </p:nvSpPr>
        <p:spPr>
          <a:xfrm>
            <a:off x="3175" y="-1556385"/>
            <a:ext cx="3302000" cy="3220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D2FD-E4E4-C9CE-8495-25F950F45643}"/>
              </a:ext>
            </a:extLst>
          </p:cNvPr>
          <p:cNvSpPr txBox="1"/>
          <p:nvPr/>
        </p:nvSpPr>
        <p:spPr>
          <a:xfrm>
            <a:off x="284480" y="46198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Montserrat"/>
              </a:rPr>
              <a:t>TECH STACK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41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2021-12-15T06:55:27Z</dcterms:created>
  <dcterms:modified xsi:type="dcterms:W3CDTF">2022-05-06T12:19:52Z</dcterms:modified>
</cp:coreProperties>
</file>