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6" r:id="rId3"/>
    <p:sldId id="290" r:id="rId4"/>
    <p:sldId id="291" r:id="rId5"/>
    <p:sldId id="292" r:id="rId6"/>
    <p:sldId id="293" r:id="rId7"/>
    <p:sldId id="295" r:id="rId8"/>
    <p:sldId id="297" r:id="rId9"/>
    <p:sldId id="298" r:id="rId10"/>
    <p:sldId id="300" r:id="rId11"/>
    <p:sldId id="302" r:id="rId12"/>
    <p:sldId id="303" r:id="rId13"/>
    <p:sldId id="304" r:id="rId14"/>
    <p:sldId id="305" r:id="rId15"/>
    <p:sldId id="306" r:id="rId16"/>
    <p:sldId id="307" r:id="rId17"/>
    <p:sldId id="308" r:id="rId18"/>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6A6B"/>
    <a:srgbClr val="FCC7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snapToGrid="0" showGuides="1">
      <p:cViewPr>
        <p:scale>
          <a:sx n="66" d="100"/>
          <a:sy n="66" d="100"/>
        </p:scale>
        <p:origin x="2088" y="1380"/>
      </p:cViewPr>
      <p:guideLst>
        <p:guide orient="horz" pos="2240"/>
        <p:guide pos="3840"/>
      </p:guideLst>
    </p:cSldViewPr>
  </p:slideViewPr>
  <p:notesTextViewPr>
    <p:cViewPr>
      <p:scale>
        <a:sx n="1" d="1"/>
        <a:sy n="1" d="1"/>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938D2D14-2737-42EC-A826-AC3E347A35DA}"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6952596-2D87-42D2-A16A-106C4EE3F67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6952596-2D87-42D2-A16A-106C4EE3F67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marL="0" marR="0" lvl="0" indent="0" algn="r" defTabSz="914400" rtl="0" eaLnBrk="1" fontAlgn="auto" latinLnBrk="0" hangingPunct="1">
              <a:lnSpc>
                <a:spcPct val="100000"/>
              </a:lnSpc>
              <a:spcBef>
                <a:spcPts val="0"/>
              </a:spcBef>
              <a:spcAft>
                <a:spcPts val="0"/>
              </a:spcAft>
              <a:buClrTx/>
              <a:buSzTx/>
              <a:buFontTx/>
              <a:buNone/>
              <a:defRPr/>
            </a:pPr>
            <a:fld id="{66952596-2D87-42D2-A16A-106C4EE3F67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21180" y="579120"/>
            <a:ext cx="9753600" cy="768350"/>
          </a:xfrm>
          <a:prstGeom prst="rect">
            <a:avLst/>
          </a:prstGeom>
          <a:noFill/>
        </p:spPr>
        <p:txBody>
          <a:bodyPr wrap="square" rtlCol="0">
            <a:spAutoFit/>
          </a:bodyPr>
          <a:p>
            <a:r>
              <a:rPr lang="en-US" sz="4400" b="1">
                <a:ln/>
                <a:solidFill>
                  <a:schemeClr val="accent1">
                    <a:lumMod val="50000"/>
                  </a:schemeClr>
                </a:solidFill>
                <a:effectLst/>
                <a:latin typeface="+mj-lt"/>
                <a:cs typeface="+mj-lt"/>
              </a:rPr>
              <a:t>COURSERA CAPSTONE</a:t>
            </a:r>
            <a:endParaRPr lang="en-US" sz="4400" b="1">
              <a:ln/>
              <a:solidFill>
                <a:schemeClr val="accent1">
                  <a:lumMod val="50000"/>
                </a:schemeClr>
              </a:solidFill>
              <a:effectLst/>
              <a:latin typeface="+mj-lt"/>
              <a:cs typeface="+mj-lt"/>
            </a:endParaRPr>
          </a:p>
        </p:txBody>
      </p:sp>
      <p:sp>
        <p:nvSpPr>
          <p:cNvPr id="3" name="Text Box 2"/>
          <p:cNvSpPr txBox="1"/>
          <p:nvPr/>
        </p:nvSpPr>
        <p:spPr>
          <a:xfrm>
            <a:off x="1958975" y="1588135"/>
            <a:ext cx="8182610" cy="645160"/>
          </a:xfrm>
          <a:prstGeom prst="rect">
            <a:avLst/>
          </a:prstGeom>
          <a:noFill/>
        </p:spPr>
        <p:txBody>
          <a:bodyPr wrap="square" rtlCol="0">
            <a:spAutoFit/>
          </a:bodyPr>
          <a:p>
            <a:r>
              <a:rPr lang="en-US" sz="3600" b="1">
                <a:latin typeface="+mj-lt"/>
                <a:cs typeface="+mj-lt"/>
              </a:rPr>
              <a:t>IBM DATA SCIENCE</a:t>
            </a:r>
            <a:endParaRPr lang="en-US" sz="3600" b="1">
              <a:latin typeface="+mj-lt"/>
              <a:cs typeface="+mj-lt"/>
            </a:endParaRPr>
          </a:p>
        </p:txBody>
      </p:sp>
      <p:sp>
        <p:nvSpPr>
          <p:cNvPr id="5" name="Text Box 4"/>
          <p:cNvSpPr txBox="1"/>
          <p:nvPr/>
        </p:nvSpPr>
        <p:spPr>
          <a:xfrm>
            <a:off x="821690" y="2814955"/>
            <a:ext cx="9723120" cy="1014730"/>
          </a:xfrm>
          <a:prstGeom prst="rect">
            <a:avLst/>
          </a:prstGeom>
          <a:noFill/>
        </p:spPr>
        <p:txBody>
          <a:bodyPr wrap="square" rtlCol="0">
            <a:spAutoFit/>
          </a:bodyPr>
          <a:p>
            <a:r>
              <a:rPr lang="en-US" sz="2000" b="1">
                <a:latin typeface="+mj-lt"/>
                <a:cs typeface="+mj-lt"/>
              </a:rPr>
              <a:t>FINDING THE LOCATIONS OF PHARMACIES, GROCERY </a:t>
            </a:r>
            <a:endParaRPr lang="en-US" sz="2000" b="1">
              <a:latin typeface="+mj-lt"/>
              <a:cs typeface="+mj-lt"/>
            </a:endParaRPr>
          </a:p>
          <a:p>
            <a:r>
              <a:rPr lang="en-US" sz="2000" b="1">
                <a:latin typeface="+mj-lt"/>
                <a:cs typeface="+mj-lt"/>
              </a:rPr>
              <a:t>STORES AND DEPARTMENT STORES IN TORONTO </a:t>
            </a:r>
            <a:endParaRPr lang="en-US" sz="2000" b="1">
              <a:latin typeface="+mj-lt"/>
              <a:cs typeface="+mj-lt"/>
            </a:endParaRPr>
          </a:p>
          <a:p>
            <a:r>
              <a:rPr lang="en-US" sz="2000" b="1">
                <a:latin typeface="+mj-lt"/>
                <a:cs typeface="+mj-lt"/>
              </a:rPr>
              <a:t>DURING COVID-19 LOCK DOWN.</a:t>
            </a:r>
            <a:endParaRPr lang="en-US" sz="2000" b="1">
              <a:latin typeface="+mj-lt"/>
              <a:cs typeface="+mj-lt"/>
            </a:endParaRPr>
          </a:p>
        </p:txBody>
      </p:sp>
      <p:sp>
        <p:nvSpPr>
          <p:cNvPr id="7" name="Text Box 6"/>
          <p:cNvSpPr txBox="1"/>
          <p:nvPr/>
        </p:nvSpPr>
        <p:spPr>
          <a:xfrm>
            <a:off x="7807960" y="5552440"/>
            <a:ext cx="4069080" cy="337185"/>
          </a:xfrm>
          <a:prstGeom prst="rect">
            <a:avLst/>
          </a:prstGeom>
          <a:noFill/>
        </p:spPr>
        <p:txBody>
          <a:bodyPr wrap="square" rtlCol="0">
            <a:spAutoFit/>
          </a:bodyPr>
          <a:p>
            <a:r>
              <a:rPr lang="en-US" sz="1600" b="1">
                <a:latin typeface="+mn-lt"/>
                <a:cs typeface="+mn-lt"/>
              </a:rPr>
              <a:t>SAI KRISHNA ADUSUMILLI</a:t>
            </a:r>
            <a:endParaRPr lang="en-US" sz="1600" b="1">
              <a:latin typeface="+mn-lt"/>
              <a:cs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52450" y="316865"/>
            <a:ext cx="11205210" cy="829945"/>
          </a:xfrm>
          <a:prstGeom prst="rect">
            <a:avLst/>
          </a:prstGeom>
          <a:noFill/>
        </p:spPr>
        <p:txBody>
          <a:bodyPr wrap="square" rtlCol="0">
            <a:spAutoFit/>
          </a:bodyPr>
          <a:p>
            <a:pPr marL="285750" indent="-285750">
              <a:buFont typeface="Arial" panose="020B0604020202020204" pitchFamily="34" charset="0"/>
              <a:buChar char="•"/>
            </a:pPr>
            <a:r>
              <a:rPr lang="en-US" sz="2400">
                <a:latin typeface="+mn-lt"/>
                <a:cs typeface="+mn-lt"/>
              </a:rPr>
              <a:t>Then, we fetch top 10 venues for each area noted in the data frame. The data frame looks like below table.2.</a:t>
            </a:r>
            <a:endParaRPr lang="en-US" sz="2400">
              <a:latin typeface="+mn-lt"/>
              <a:cs typeface="+mn-lt"/>
            </a:endParaRPr>
          </a:p>
        </p:txBody>
      </p:sp>
      <p:pic>
        <p:nvPicPr>
          <p:cNvPr id="3" name="Picture 2" descr="p13"/>
          <p:cNvPicPr>
            <a:picLocks noChangeAspect="1"/>
          </p:cNvPicPr>
          <p:nvPr/>
        </p:nvPicPr>
        <p:blipFill>
          <a:blip r:embed="rId1"/>
          <a:stretch>
            <a:fillRect/>
          </a:stretch>
        </p:blipFill>
        <p:spPr>
          <a:xfrm>
            <a:off x="1066800" y="1311275"/>
            <a:ext cx="10058400" cy="2834005"/>
          </a:xfrm>
          <a:prstGeom prst="rect">
            <a:avLst/>
          </a:prstGeom>
        </p:spPr>
      </p:pic>
      <p:sp>
        <p:nvSpPr>
          <p:cNvPr id="4" name="Text Box 3"/>
          <p:cNvSpPr txBox="1"/>
          <p:nvPr/>
        </p:nvSpPr>
        <p:spPr>
          <a:xfrm>
            <a:off x="4980940" y="4400550"/>
            <a:ext cx="4891405" cy="368300"/>
          </a:xfrm>
          <a:prstGeom prst="rect">
            <a:avLst/>
          </a:prstGeom>
          <a:noFill/>
        </p:spPr>
        <p:txBody>
          <a:bodyPr wrap="square" rtlCol="0">
            <a:spAutoFit/>
          </a:bodyPr>
          <a:p>
            <a:r>
              <a:rPr lang="en-US"/>
              <a:t>table. 2</a:t>
            </a:r>
            <a:endParaRPr lang="en-US"/>
          </a:p>
        </p:txBody>
      </p:sp>
      <p:sp>
        <p:nvSpPr>
          <p:cNvPr id="5" name="Text Box 4"/>
          <p:cNvSpPr txBox="1"/>
          <p:nvPr/>
        </p:nvSpPr>
        <p:spPr>
          <a:xfrm>
            <a:off x="747395" y="5283200"/>
            <a:ext cx="10561320" cy="829945"/>
          </a:xfrm>
          <a:prstGeom prst="rect">
            <a:avLst/>
          </a:prstGeom>
          <a:noFill/>
        </p:spPr>
        <p:txBody>
          <a:bodyPr wrap="square" rtlCol="0">
            <a:spAutoFit/>
          </a:bodyPr>
          <a:p>
            <a:pPr marL="285750" indent="-285750">
              <a:buFont typeface="Arial" panose="020B0604020202020204" pitchFamily="34" charset="0"/>
              <a:buChar char="•"/>
            </a:pPr>
            <a:r>
              <a:rPr lang="en-US" sz="2400">
                <a:latin typeface="+mn-lt"/>
                <a:cs typeface="+mn-lt"/>
              </a:rPr>
              <a:t>Then clustering is performed on the data frame to cluster the areas located in the Toronto.</a:t>
            </a:r>
            <a:endParaRPr lang="en-US" sz="2400">
              <a:latin typeface="+mn-lt"/>
              <a:cs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92760" y="212090"/>
            <a:ext cx="11429365" cy="1198880"/>
          </a:xfrm>
          <a:prstGeom prst="rect">
            <a:avLst/>
          </a:prstGeom>
          <a:noFill/>
        </p:spPr>
        <p:txBody>
          <a:bodyPr wrap="square" rtlCol="0">
            <a:spAutoFit/>
          </a:bodyPr>
          <a:p>
            <a:pPr marL="285750" indent="-285750">
              <a:buFont typeface="Arial" panose="020B0604020202020204" pitchFamily="34" charset="0"/>
              <a:buChar char="•"/>
            </a:pPr>
            <a:r>
              <a:rPr lang="en-US" sz="2400">
                <a:latin typeface="+mn-lt"/>
                <a:cs typeface="+mn-lt"/>
              </a:rPr>
              <a:t>On the basis of Silhouette scores, the optimum value of k in K-means Clustering is obtained. The plot between number of clusters and Silhouette scores is shown in figure.3 .</a:t>
            </a:r>
            <a:endParaRPr lang="en-US" sz="2400">
              <a:latin typeface="+mn-lt"/>
              <a:cs typeface="+mn-lt"/>
            </a:endParaRPr>
          </a:p>
        </p:txBody>
      </p:sp>
      <p:pic>
        <p:nvPicPr>
          <p:cNvPr id="3" name="Picture 2" descr="p15"/>
          <p:cNvPicPr>
            <a:picLocks noChangeAspect="1"/>
          </p:cNvPicPr>
          <p:nvPr/>
        </p:nvPicPr>
        <p:blipFill>
          <a:blip r:embed="rId1"/>
          <a:stretch>
            <a:fillRect/>
          </a:stretch>
        </p:blipFill>
        <p:spPr>
          <a:xfrm>
            <a:off x="1066800" y="1410970"/>
            <a:ext cx="10058400" cy="4910455"/>
          </a:xfrm>
          <a:prstGeom prst="rect">
            <a:avLst/>
          </a:prstGeom>
        </p:spPr>
      </p:pic>
      <p:sp>
        <p:nvSpPr>
          <p:cNvPr id="4" name="Text Box 3"/>
          <p:cNvSpPr txBox="1"/>
          <p:nvPr/>
        </p:nvSpPr>
        <p:spPr>
          <a:xfrm>
            <a:off x="5384800" y="6494780"/>
            <a:ext cx="2976880" cy="368300"/>
          </a:xfrm>
          <a:prstGeom prst="rect">
            <a:avLst/>
          </a:prstGeom>
          <a:noFill/>
        </p:spPr>
        <p:txBody>
          <a:bodyPr wrap="square" rtlCol="0">
            <a:spAutoFit/>
          </a:bodyPr>
          <a:p>
            <a:r>
              <a:rPr lang="en-US"/>
              <a:t>figure. 3</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8295" y="196850"/>
            <a:ext cx="11518900" cy="829945"/>
          </a:xfrm>
          <a:prstGeom prst="rect">
            <a:avLst/>
          </a:prstGeom>
          <a:noFill/>
        </p:spPr>
        <p:txBody>
          <a:bodyPr wrap="square" rtlCol="0">
            <a:spAutoFit/>
          </a:bodyPr>
          <a:p>
            <a:pPr marL="285750" indent="-285750">
              <a:buFont typeface="Arial" panose="020B0604020202020204" pitchFamily="34" charset="0"/>
              <a:buChar char="•"/>
            </a:pPr>
            <a:r>
              <a:rPr lang="en-US" sz="2400">
                <a:latin typeface="+mn-lt"/>
                <a:cs typeface="+mn-lt"/>
              </a:rPr>
              <a:t>After getting the k value, respective clusters will be assigned to the areas in the data frame. The clusters obtained is shown in figure.4 .</a:t>
            </a:r>
            <a:endParaRPr lang="en-US" sz="2400">
              <a:latin typeface="+mn-lt"/>
              <a:cs typeface="+mn-lt"/>
            </a:endParaRPr>
          </a:p>
        </p:txBody>
      </p:sp>
      <p:pic>
        <p:nvPicPr>
          <p:cNvPr id="3" name="Picture 2" descr="p17"/>
          <p:cNvPicPr>
            <a:picLocks noChangeAspect="1"/>
          </p:cNvPicPr>
          <p:nvPr/>
        </p:nvPicPr>
        <p:blipFill>
          <a:blip r:embed="rId1"/>
          <a:stretch>
            <a:fillRect/>
          </a:stretch>
        </p:blipFill>
        <p:spPr>
          <a:xfrm>
            <a:off x="1967865" y="1240790"/>
            <a:ext cx="8239125" cy="3000375"/>
          </a:xfrm>
          <a:prstGeom prst="rect">
            <a:avLst/>
          </a:prstGeom>
        </p:spPr>
      </p:pic>
      <p:sp>
        <p:nvSpPr>
          <p:cNvPr id="4" name="Text Box 3"/>
          <p:cNvSpPr txBox="1"/>
          <p:nvPr/>
        </p:nvSpPr>
        <p:spPr>
          <a:xfrm>
            <a:off x="5085715" y="4580255"/>
            <a:ext cx="2662555" cy="368300"/>
          </a:xfrm>
          <a:prstGeom prst="rect">
            <a:avLst/>
          </a:prstGeom>
          <a:noFill/>
        </p:spPr>
        <p:txBody>
          <a:bodyPr wrap="square" rtlCol="0">
            <a:spAutoFit/>
          </a:bodyPr>
          <a:p>
            <a:r>
              <a:rPr lang="en-US"/>
              <a:t>figure. 4</a:t>
            </a:r>
            <a:endParaRPr lang="en-US"/>
          </a:p>
        </p:txBody>
      </p:sp>
      <p:sp>
        <p:nvSpPr>
          <p:cNvPr id="5" name="Text Box 4"/>
          <p:cNvSpPr txBox="1"/>
          <p:nvPr/>
        </p:nvSpPr>
        <p:spPr>
          <a:xfrm>
            <a:off x="433070" y="5313045"/>
            <a:ext cx="11144885" cy="829945"/>
          </a:xfrm>
          <a:prstGeom prst="rect">
            <a:avLst/>
          </a:prstGeom>
          <a:noFill/>
        </p:spPr>
        <p:txBody>
          <a:bodyPr wrap="square" rtlCol="0">
            <a:spAutoFit/>
          </a:bodyPr>
          <a:p>
            <a:pPr marL="285750" indent="-285750">
              <a:buFont typeface="Arial" panose="020B0604020202020204" pitchFamily="34" charset="0"/>
              <a:buChar char="•"/>
            </a:pPr>
            <a:r>
              <a:rPr lang="en-US" sz="2400">
                <a:latin typeface="+mn-lt"/>
                <a:cs typeface="+mn-lt"/>
              </a:rPr>
              <a:t>Now the above steps are performed to identify Pharmacies, grocery stores and department stores in respective clusters.</a:t>
            </a:r>
            <a:endParaRPr lang="en-US" sz="2400">
              <a:latin typeface="+mn-lt"/>
              <a:cs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a:cs typeface="+mj-lt"/>
              </a:rPr>
              <a:t>RESULTS</a:t>
            </a:r>
            <a:endParaRPr lang="en-US" sz="3600" b="1">
              <a:cs typeface="+mj-lt"/>
            </a:endParaRPr>
          </a:p>
        </p:txBody>
      </p:sp>
      <p:sp>
        <p:nvSpPr>
          <p:cNvPr id="3" name="Text Box 2"/>
          <p:cNvSpPr txBox="1"/>
          <p:nvPr/>
        </p:nvSpPr>
        <p:spPr>
          <a:xfrm>
            <a:off x="687070" y="1378585"/>
            <a:ext cx="10113010" cy="1568450"/>
          </a:xfrm>
          <a:prstGeom prst="rect">
            <a:avLst/>
          </a:prstGeom>
          <a:noFill/>
        </p:spPr>
        <p:txBody>
          <a:bodyPr wrap="square" rtlCol="0">
            <a:spAutoFit/>
          </a:bodyPr>
          <a:p>
            <a:r>
              <a:rPr lang="en-US" sz="2400">
                <a:latin typeface="+mn-lt"/>
                <a:cs typeface="+mn-lt"/>
              </a:rPr>
              <a:t>After obtaining the data frames for each venue category - Pharmacy, Grocery Store and Department Store. The resulting maps by clusters for Pharmacy, Grocery Store and Department Store is shown in figure.5, </a:t>
            </a:r>
            <a:endParaRPr lang="en-US" sz="2400">
              <a:latin typeface="+mn-lt"/>
              <a:cs typeface="+mn-lt"/>
            </a:endParaRPr>
          </a:p>
          <a:p>
            <a:r>
              <a:rPr lang="en-US" sz="2400">
                <a:latin typeface="+mn-lt"/>
                <a:cs typeface="+mn-lt"/>
              </a:rPr>
              <a:t>figure.6 and figure.7 respectively.</a:t>
            </a:r>
            <a:endParaRPr lang="en-US" sz="2400">
              <a:latin typeface="+mn-lt"/>
              <a:cs typeface="+mn-lt"/>
            </a:endParaRPr>
          </a:p>
        </p:txBody>
      </p:sp>
      <p:pic>
        <p:nvPicPr>
          <p:cNvPr id="4" name="Content Placeholder 3" descr="p25"/>
          <p:cNvPicPr>
            <a:picLocks noChangeAspect="1"/>
          </p:cNvPicPr>
          <p:nvPr>
            <p:ph idx="1"/>
          </p:nvPr>
        </p:nvPicPr>
        <p:blipFill>
          <a:blip r:embed="rId1"/>
          <a:stretch>
            <a:fillRect/>
          </a:stretch>
        </p:blipFill>
        <p:spPr>
          <a:xfrm>
            <a:off x="2705100" y="3169920"/>
            <a:ext cx="6781800" cy="2762250"/>
          </a:xfrm>
          <a:prstGeom prst="rect">
            <a:avLst/>
          </a:prstGeom>
        </p:spPr>
      </p:pic>
      <p:sp>
        <p:nvSpPr>
          <p:cNvPr id="5" name="Text Box 4"/>
          <p:cNvSpPr txBox="1"/>
          <p:nvPr/>
        </p:nvSpPr>
        <p:spPr>
          <a:xfrm>
            <a:off x="5205095" y="6270625"/>
            <a:ext cx="3111500" cy="368300"/>
          </a:xfrm>
          <a:prstGeom prst="rect">
            <a:avLst/>
          </a:prstGeom>
          <a:noFill/>
        </p:spPr>
        <p:txBody>
          <a:bodyPr wrap="square" rtlCol="0">
            <a:spAutoFit/>
          </a:bodyPr>
          <a:p>
            <a:r>
              <a:rPr lang="en-US"/>
              <a:t>figure. 5</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p26"/>
          <p:cNvPicPr>
            <a:picLocks noChangeAspect="1"/>
          </p:cNvPicPr>
          <p:nvPr/>
        </p:nvPicPr>
        <p:blipFill>
          <a:blip r:embed="rId1"/>
          <a:stretch>
            <a:fillRect/>
          </a:stretch>
        </p:blipFill>
        <p:spPr>
          <a:xfrm>
            <a:off x="2562225" y="1118870"/>
            <a:ext cx="7067550" cy="4619625"/>
          </a:xfrm>
          <a:prstGeom prst="rect">
            <a:avLst/>
          </a:prstGeom>
        </p:spPr>
      </p:pic>
      <p:sp>
        <p:nvSpPr>
          <p:cNvPr id="5" name="Text Box 4"/>
          <p:cNvSpPr txBox="1"/>
          <p:nvPr/>
        </p:nvSpPr>
        <p:spPr>
          <a:xfrm>
            <a:off x="5100955" y="6121400"/>
            <a:ext cx="3305810" cy="368300"/>
          </a:xfrm>
          <a:prstGeom prst="rect">
            <a:avLst/>
          </a:prstGeom>
          <a:noFill/>
        </p:spPr>
        <p:txBody>
          <a:bodyPr wrap="square" rtlCol="0">
            <a:spAutoFit/>
          </a:bodyPr>
          <a:p>
            <a:r>
              <a:rPr lang="en-US"/>
              <a:t>figure. 6</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p27"/>
          <p:cNvPicPr>
            <a:picLocks noChangeAspect="1"/>
          </p:cNvPicPr>
          <p:nvPr/>
        </p:nvPicPr>
        <p:blipFill>
          <a:blip r:embed="rId1"/>
          <a:stretch>
            <a:fillRect/>
          </a:stretch>
        </p:blipFill>
        <p:spPr>
          <a:xfrm>
            <a:off x="2166620" y="1042670"/>
            <a:ext cx="7858125" cy="4772025"/>
          </a:xfrm>
          <a:prstGeom prst="rect">
            <a:avLst/>
          </a:prstGeom>
        </p:spPr>
      </p:pic>
      <p:sp>
        <p:nvSpPr>
          <p:cNvPr id="3" name="Text Box 2"/>
          <p:cNvSpPr txBox="1"/>
          <p:nvPr/>
        </p:nvSpPr>
        <p:spPr>
          <a:xfrm>
            <a:off x="5624195" y="6255385"/>
            <a:ext cx="2199005" cy="368300"/>
          </a:xfrm>
          <a:prstGeom prst="rect">
            <a:avLst/>
          </a:prstGeom>
          <a:noFill/>
        </p:spPr>
        <p:txBody>
          <a:bodyPr wrap="square" rtlCol="0">
            <a:spAutoFit/>
          </a:bodyPr>
          <a:p>
            <a:r>
              <a:rPr lang="en-US"/>
              <a:t>figure. 7</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2" name="Title 1"/>
          <p:cNvSpPr>
            <a:spLocks noGrp="1"/>
          </p:cNvSpPr>
          <p:nvPr>
            <p:ph type="title"/>
          </p:nvPr>
        </p:nvSpPr>
        <p:spPr/>
        <p:txBody>
          <a:bodyPr/>
          <a:p>
            <a:r>
              <a:rPr lang="en-US" sz="3600" b="1"/>
              <a:t>CONCLUSION</a:t>
            </a:r>
            <a:endParaRPr lang="en-US" sz="3600" b="1"/>
          </a:p>
        </p:txBody>
      </p:sp>
      <p:sp>
        <p:nvSpPr>
          <p:cNvPr id="3" name="Text Box 2"/>
          <p:cNvSpPr txBox="1"/>
          <p:nvPr/>
        </p:nvSpPr>
        <p:spPr>
          <a:xfrm>
            <a:off x="597535" y="1378585"/>
            <a:ext cx="11264900" cy="4892675"/>
          </a:xfrm>
          <a:prstGeom prst="rect">
            <a:avLst/>
          </a:prstGeom>
          <a:noFill/>
        </p:spPr>
        <p:txBody>
          <a:bodyPr wrap="square" rtlCol="0">
            <a:spAutoFit/>
          </a:bodyPr>
          <a:p>
            <a:pPr marL="342900" indent="-342900">
              <a:buAutoNum type="arabicPeriod"/>
            </a:pPr>
            <a:r>
              <a:rPr lang="en-US" sz="2400">
                <a:latin typeface="+mn-lt"/>
                <a:cs typeface="+mn-lt"/>
              </a:rPr>
              <a:t>Pharmacy- There are 7 pharmacies located in cluster 0 where in cluster 1 &amp; cluster 2, there are no pharmacies. </a:t>
            </a:r>
            <a:endParaRPr lang="en-US" sz="2400">
              <a:latin typeface="+mn-lt"/>
              <a:cs typeface="+mn-lt"/>
            </a:endParaRPr>
          </a:p>
          <a:p>
            <a:pPr marL="342900" indent="-342900">
              <a:buAutoNum type="arabicPeriod"/>
            </a:pPr>
            <a:r>
              <a:rPr lang="en-US" sz="2400">
                <a:latin typeface="+mn-lt"/>
                <a:cs typeface="+mn-lt"/>
              </a:rPr>
              <a:t>Grocery Store- There are 11 grocery stores located in cluster 0 and 4 in cluster 1. In cluster 2, there are no grocery stores.</a:t>
            </a:r>
            <a:endParaRPr lang="en-US" sz="2400">
              <a:latin typeface="+mn-lt"/>
              <a:cs typeface="+mn-lt"/>
            </a:endParaRPr>
          </a:p>
          <a:p>
            <a:pPr marL="342900" indent="-342900">
              <a:buAutoNum type="arabicPeriod"/>
            </a:pPr>
            <a:r>
              <a:rPr lang="en-US" sz="2400">
                <a:latin typeface="+mn-lt"/>
                <a:cs typeface="+mn-lt"/>
              </a:rPr>
              <a:t>Department Store- There are 7 department stores located in cluster 0 and 1 in cluster 0. In cluster 1, there are no department stores.</a:t>
            </a:r>
            <a:endParaRPr lang="en-US" sz="2400">
              <a:latin typeface="+mn-lt"/>
              <a:cs typeface="+mn-lt"/>
            </a:endParaRPr>
          </a:p>
          <a:p>
            <a:endParaRPr lang="en-US" sz="2400">
              <a:latin typeface="+mn-lt"/>
              <a:cs typeface="+mn-lt"/>
            </a:endParaRPr>
          </a:p>
          <a:p>
            <a:r>
              <a:rPr lang="en-US" sz="2400">
                <a:latin typeface="+mn-lt"/>
                <a:cs typeface="+mn-lt"/>
              </a:rPr>
              <a:t>For more cluster analysis and result set, visit- </a:t>
            </a:r>
            <a:endParaRPr lang="en-US" sz="2400">
              <a:latin typeface="+mn-lt"/>
              <a:cs typeface="+mn-lt"/>
            </a:endParaRPr>
          </a:p>
          <a:p>
            <a:r>
              <a:rPr lang="en-US" sz="2400">
                <a:latin typeface="+mn-lt"/>
                <a:cs typeface="+mn-lt"/>
              </a:rPr>
              <a:t>https://github.com/Krish716/CourseraIBM_Capstone/blob/master/CapstoneFinal.ipynb</a:t>
            </a:r>
            <a:endParaRPr lang="en-US" sz="2400">
              <a:latin typeface="+mn-lt"/>
              <a:cs typeface="+mn-lt"/>
            </a:endParaRPr>
          </a:p>
          <a:p>
            <a:endParaRPr lang="en-US" sz="2400">
              <a:latin typeface="+mn-lt"/>
              <a:cs typeface="+mn-lt"/>
            </a:endParaRPr>
          </a:p>
          <a:p>
            <a:r>
              <a:rPr lang="en-US" sz="2400">
                <a:latin typeface="+mn-lt"/>
                <a:cs typeface="+mn-lt"/>
              </a:rPr>
              <a:t>This provide provides all the locations of Pharmacies, Grocery Stores and Department Stores in Toronto based on the data set obtained.</a:t>
            </a:r>
            <a:endParaRPr lang="en-US" sz="2400">
              <a:latin typeface="+mn-lt"/>
              <a:cs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effectLst/>
                <a:cs typeface="+mj-lt"/>
              </a:rPr>
              <a:t>INTRODUCTION</a:t>
            </a:r>
            <a:endParaRPr lang="en-US" sz="3200" b="1">
              <a:effectLst/>
              <a:cs typeface="+mj-lt"/>
            </a:endParaRPr>
          </a:p>
        </p:txBody>
      </p:sp>
      <p:sp>
        <p:nvSpPr>
          <p:cNvPr id="3" name="Content Placeholder 2"/>
          <p:cNvSpPr>
            <a:spLocks noGrp="1"/>
          </p:cNvSpPr>
          <p:nvPr>
            <p:ph idx="1"/>
          </p:nvPr>
        </p:nvSpPr>
        <p:spPr/>
        <p:txBody>
          <a:bodyPr/>
          <a:p>
            <a:r>
              <a:rPr lang="en-US" sz="2400"/>
              <a:t>The lock down due to COVID-19 has really became a primary problem for people. People are finding difficulties for grocery stores and pharmacy stores which are in-active.</a:t>
            </a:r>
            <a:endParaRPr lang="en-US" sz="2400"/>
          </a:p>
          <a:p>
            <a:r>
              <a:rPr lang="en-US" sz="2400"/>
              <a:t>This project fetches the list of grocery stores and pharmacy stores in Toronto Area. Therefore it might be helpful for an individual who is in need of groceries and medicines. With the purpose in mind, this project is designed to find all the locations of grocery stores and pharmacy stores in and neighbourhood of Toronto.</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93675" y="196850"/>
            <a:ext cx="11788140" cy="521970"/>
          </a:xfrm>
          <a:prstGeom prst="rect">
            <a:avLst/>
          </a:prstGeom>
          <a:noFill/>
        </p:spPr>
        <p:txBody>
          <a:bodyPr wrap="square" rtlCol="0">
            <a:spAutoFit/>
          </a:bodyPr>
          <a:p>
            <a:r>
              <a:rPr lang="en-US" sz="2800" b="1" i="1">
                <a:solidFill>
                  <a:schemeClr val="tx1">
                    <a:lumMod val="75000"/>
                    <a:lumOff val="25000"/>
                  </a:schemeClr>
                </a:solidFill>
                <a:latin typeface="+mj-lt"/>
                <a:cs typeface="+mj-lt"/>
              </a:rPr>
              <a:t>BUSINESS PROBLEM</a:t>
            </a:r>
            <a:endParaRPr lang="en-US" sz="2800" b="1" i="1">
              <a:solidFill>
                <a:schemeClr val="tx1">
                  <a:lumMod val="75000"/>
                  <a:lumOff val="25000"/>
                </a:schemeClr>
              </a:solidFill>
              <a:latin typeface="+mj-lt"/>
              <a:cs typeface="+mj-lt"/>
            </a:endParaRPr>
          </a:p>
        </p:txBody>
      </p:sp>
      <p:sp>
        <p:nvSpPr>
          <p:cNvPr id="5" name="Text Box 4"/>
          <p:cNvSpPr txBox="1"/>
          <p:nvPr/>
        </p:nvSpPr>
        <p:spPr>
          <a:xfrm>
            <a:off x="253365" y="915670"/>
            <a:ext cx="11698605" cy="1568450"/>
          </a:xfrm>
          <a:prstGeom prst="rect">
            <a:avLst/>
          </a:prstGeom>
          <a:noFill/>
        </p:spPr>
        <p:txBody>
          <a:bodyPr wrap="square" rtlCol="0">
            <a:spAutoFit/>
          </a:bodyPr>
          <a:p>
            <a:pPr marL="285750" indent="-285750">
              <a:buFont typeface="Arial" panose="020B0604020202020204" pitchFamily="34" charset="0"/>
              <a:buChar char="•"/>
            </a:pPr>
            <a:r>
              <a:rPr lang="en-US" sz="2400">
                <a:latin typeface="+mn-lt"/>
                <a:cs typeface="+mn-lt"/>
              </a:rPr>
              <a:t>During the lock down, the need of groceries and medicines has become primary concern for people.</a:t>
            </a:r>
            <a:endParaRPr lang="en-US" sz="2400">
              <a:latin typeface="+mn-lt"/>
              <a:cs typeface="+mn-lt"/>
            </a:endParaRPr>
          </a:p>
          <a:p>
            <a:pPr marL="285750" indent="-285750">
              <a:buFont typeface="Arial" panose="020B0604020202020204" pitchFamily="34" charset="0"/>
              <a:buChar char="•"/>
            </a:pPr>
            <a:r>
              <a:rPr lang="en-US" sz="2400">
                <a:latin typeface="+mn-lt"/>
                <a:cs typeface="+mn-lt"/>
              </a:rPr>
              <a:t>The main objective is to find ideal locations in the city for the people looking forgrocery stores and pharmacy stores.</a:t>
            </a:r>
            <a:endParaRPr lang="en-US" sz="2400">
              <a:latin typeface="+mn-lt"/>
              <a:cs typeface="+mn-lt"/>
            </a:endParaRPr>
          </a:p>
        </p:txBody>
      </p:sp>
      <p:sp>
        <p:nvSpPr>
          <p:cNvPr id="6" name="Text Box 5"/>
          <p:cNvSpPr txBox="1"/>
          <p:nvPr/>
        </p:nvSpPr>
        <p:spPr>
          <a:xfrm>
            <a:off x="253365" y="3368675"/>
            <a:ext cx="11982450" cy="521970"/>
          </a:xfrm>
          <a:prstGeom prst="rect">
            <a:avLst/>
          </a:prstGeom>
          <a:noFill/>
        </p:spPr>
        <p:txBody>
          <a:bodyPr wrap="square" rtlCol="0">
            <a:spAutoFit/>
          </a:bodyPr>
          <a:p>
            <a:r>
              <a:rPr lang="en-US" sz="2800" b="1" i="1">
                <a:solidFill>
                  <a:schemeClr val="tx1">
                    <a:lumMod val="75000"/>
                    <a:lumOff val="25000"/>
                  </a:schemeClr>
                </a:solidFill>
                <a:latin typeface="+mj-lt"/>
                <a:cs typeface="+mj-lt"/>
              </a:rPr>
              <a:t>TARGET AUDIENCE OF THIS PROJECT</a:t>
            </a:r>
            <a:endParaRPr lang="en-US" sz="2800" b="1" i="1">
              <a:solidFill>
                <a:schemeClr val="tx1">
                  <a:lumMod val="75000"/>
                  <a:lumOff val="25000"/>
                </a:schemeClr>
              </a:solidFill>
              <a:latin typeface="+mj-lt"/>
              <a:cs typeface="+mj-lt"/>
            </a:endParaRPr>
          </a:p>
        </p:txBody>
      </p:sp>
      <p:sp>
        <p:nvSpPr>
          <p:cNvPr id="7" name="Text Box 6"/>
          <p:cNvSpPr txBox="1"/>
          <p:nvPr/>
        </p:nvSpPr>
        <p:spPr>
          <a:xfrm>
            <a:off x="387985" y="4086860"/>
            <a:ext cx="11563985" cy="1198880"/>
          </a:xfrm>
          <a:prstGeom prst="rect">
            <a:avLst/>
          </a:prstGeom>
          <a:noFill/>
        </p:spPr>
        <p:txBody>
          <a:bodyPr wrap="square" rtlCol="0">
            <a:spAutoFit/>
          </a:bodyPr>
          <a:p>
            <a:r>
              <a:rPr lang="en-US" sz="2400">
                <a:latin typeface="+mn-lt"/>
                <a:cs typeface="+mn-lt"/>
              </a:rPr>
              <a:t>This project is particularly useful for the people living in Toronto, who are</a:t>
            </a:r>
            <a:endParaRPr lang="en-US" sz="2400">
              <a:latin typeface="+mn-lt"/>
              <a:cs typeface="+mn-lt"/>
            </a:endParaRPr>
          </a:p>
          <a:p>
            <a:r>
              <a:rPr lang="en-US" sz="2400">
                <a:latin typeface="+mn-lt"/>
                <a:cs typeface="+mn-lt"/>
              </a:rPr>
              <a:t>seeking to find pharmacies, grocery stores and department stores during this </a:t>
            </a:r>
            <a:endParaRPr lang="en-US" sz="2400">
              <a:latin typeface="+mn-lt"/>
              <a:cs typeface="+mn-lt"/>
            </a:endParaRPr>
          </a:p>
          <a:p>
            <a:r>
              <a:rPr lang="en-US" sz="2400">
                <a:latin typeface="+mn-lt"/>
                <a:cs typeface="+mn-lt"/>
              </a:rPr>
              <a:t>COVID-19 lock down.</a:t>
            </a:r>
            <a:endParaRPr lang="en-US" sz="2400">
              <a:latin typeface="+mn-lt"/>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sz="3200" b="1"/>
              <a:t>DATA</a:t>
            </a:r>
            <a:endParaRPr lang="en-US" sz="3200" b="1"/>
          </a:p>
        </p:txBody>
      </p:sp>
      <p:sp>
        <p:nvSpPr>
          <p:cNvPr id="5" name="Text Box 4"/>
          <p:cNvSpPr txBox="1"/>
          <p:nvPr/>
        </p:nvSpPr>
        <p:spPr>
          <a:xfrm>
            <a:off x="552450" y="1289050"/>
            <a:ext cx="7644765" cy="521970"/>
          </a:xfrm>
          <a:prstGeom prst="rect">
            <a:avLst/>
          </a:prstGeom>
          <a:noFill/>
        </p:spPr>
        <p:txBody>
          <a:bodyPr wrap="square" rtlCol="0">
            <a:spAutoFit/>
          </a:bodyPr>
          <a:p>
            <a:r>
              <a:rPr lang="en-US" sz="2800" b="1" i="1">
                <a:solidFill>
                  <a:schemeClr val="tx1">
                    <a:lumMod val="75000"/>
                    <a:lumOff val="25000"/>
                  </a:schemeClr>
                </a:solidFill>
                <a:latin typeface="+mj-lt"/>
                <a:cs typeface="+mj-lt"/>
              </a:rPr>
              <a:t>The data needed for this project :</a:t>
            </a:r>
            <a:endParaRPr lang="en-US" sz="2800" b="1" i="1">
              <a:solidFill>
                <a:schemeClr val="tx1">
                  <a:lumMod val="75000"/>
                  <a:lumOff val="25000"/>
                </a:schemeClr>
              </a:solidFill>
              <a:latin typeface="+mj-lt"/>
              <a:cs typeface="+mj-lt"/>
            </a:endParaRPr>
          </a:p>
        </p:txBody>
      </p:sp>
      <p:sp>
        <p:nvSpPr>
          <p:cNvPr id="6" name="Text Box 5"/>
          <p:cNvSpPr txBox="1"/>
          <p:nvPr/>
        </p:nvSpPr>
        <p:spPr>
          <a:xfrm>
            <a:off x="751840" y="1932305"/>
            <a:ext cx="10830560" cy="1568450"/>
          </a:xfrm>
          <a:prstGeom prst="rect">
            <a:avLst/>
          </a:prstGeom>
          <a:noFill/>
        </p:spPr>
        <p:txBody>
          <a:bodyPr wrap="square" rtlCol="0">
            <a:spAutoFit/>
          </a:bodyPr>
          <a:p>
            <a:pPr marL="285750" indent="-285750">
              <a:buFont typeface="Arial" panose="020B0604020202020204" pitchFamily="34" charset="0"/>
              <a:buChar char="•"/>
            </a:pPr>
            <a:r>
              <a:rPr lang="en-US" sz="2400">
                <a:latin typeface="+mn-lt"/>
                <a:cs typeface="+mn-lt"/>
              </a:rPr>
              <a:t> List of neighborhoods in Toronto, Canada.</a:t>
            </a:r>
            <a:endParaRPr lang="en-US" sz="2400">
              <a:latin typeface="+mn-lt"/>
              <a:cs typeface="+mn-lt"/>
            </a:endParaRPr>
          </a:p>
          <a:p>
            <a:pPr marL="285750" indent="-285750">
              <a:buFont typeface="Arial" panose="020B0604020202020204" pitchFamily="34" charset="0"/>
              <a:buChar char="•"/>
            </a:pPr>
            <a:r>
              <a:rPr lang="en-US" sz="2400">
                <a:latin typeface="+mn-lt"/>
                <a:cs typeface="+mn-lt"/>
              </a:rPr>
              <a:t> Latitude and Longitude of these neighborhoods. (It is provided in COURSERA Data Science Capstone Project week 3 as .csv file)</a:t>
            </a:r>
            <a:endParaRPr lang="en-US" sz="2400">
              <a:latin typeface="+mn-lt"/>
              <a:cs typeface="+mn-lt"/>
            </a:endParaRPr>
          </a:p>
          <a:p>
            <a:pPr marL="285750" indent="-285750">
              <a:buFont typeface="Arial" panose="020B0604020202020204" pitchFamily="34" charset="0"/>
              <a:buChar char="•"/>
            </a:pPr>
            <a:r>
              <a:rPr lang="en-US" sz="2400">
                <a:latin typeface="+mn-lt"/>
                <a:cs typeface="+mn-lt"/>
              </a:rPr>
              <a:t>Venue data related to Groceries and pharmacy stores.</a:t>
            </a:r>
            <a:endParaRPr lang="en-US" sz="2400">
              <a:latin typeface="+mn-lt"/>
              <a:cs typeface="+mn-lt"/>
            </a:endParaRPr>
          </a:p>
        </p:txBody>
      </p:sp>
      <p:sp>
        <p:nvSpPr>
          <p:cNvPr id="7" name="Text Box 6"/>
          <p:cNvSpPr txBox="1"/>
          <p:nvPr/>
        </p:nvSpPr>
        <p:spPr>
          <a:xfrm>
            <a:off x="702310" y="3742055"/>
            <a:ext cx="6073775" cy="521970"/>
          </a:xfrm>
          <a:prstGeom prst="rect">
            <a:avLst/>
          </a:prstGeom>
          <a:noFill/>
        </p:spPr>
        <p:txBody>
          <a:bodyPr wrap="square" rtlCol="0">
            <a:spAutoFit/>
          </a:bodyPr>
          <a:p>
            <a:r>
              <a:rPr lang="en-US" sz="2800" b="1" i="1">
                <a:solidFill>
                  <a:schemeClr val="tx1">
                    <a:lumMod val="75000"/>
                    <a:lumOff val="25000"/>
                  </a:schemeClr>
                </a:solidFill>
                <a:latin typeface="+mj-lt"/>
                <a:cs typeface="+mj-lt"/>
              </a:rPr>
              <a:t>Sources of data :</a:t>
            </a:r>
            <a:endParaRPr lang="en-US" sz="2800" b="1" i="1">
              <a:solidFill>
                <a:schemeClr val="tx1">
                  <a:lumMod val="75000"/>
                  <a:lumOff val="25000"/>
                </a:schemeClr>
              </a:solidFill>
              <a:latin typeface="+mj-lt"/>
              <a:cs typeface="+mj-lt"/>
            </a:endParaRPr>
          </a:p>
        </p:txBody>
      </p:sp>
      <p:sp>
        <p:nvSpPr>
          <p:cNvPr id="8" name="Text Box 7"/>
          <p:cNvSpPr txBox="1"/>
          <p:nvPr/>
        </p:nvSpPr>
        <p:spPr>
          <a:xfrm>
            <a:off x="836930" y="4370705"/>
            <a:ext cx="10950575" cy="1938020"/>
          </a:xfrm>
          <a:prstGeom prst="rect">
            <a:avLst/>
          </a:prstGeom>
          <a:noFill/>
        </p:spPr>
        <p:txBody>
          <a:bodyPr wrap="square" rtlCol="0">
            <a:spAutoFit/>
          </a:bodyPr>
          <a:p>
            <a:pPr marL="285750" indent="-285750">
              <a:buFont typeface="Arial" panose="020B0604020202020204" pitchFamily="34" charset="0"/>
              <a:buChar char="•"/>
            </a:pPr>
            <a:r>
              <a:rPr lang="en-US" sz="2400">
                <a:latin typeface="+mn-lt"/>
                <a:cs typeface="+mn-lt"/>
              </a:rPr>
              <a:t>Scrapping of Toronto neighborhoods via Wikipedia. (https://en.wikipedia.org/wiki/List_of_postal_codes_of_Canada:_M)</a:t>
            </a:r>
            <a:endParaRPr lang="en-US" sz="2400">
              <a:latin typeface="+mn-lt"/>
              <a:cs typeface="+mn-lt"/>
            </a:endParaRPr>
          </a:p>
          <a:p>
            <a:pPr marL="285750" indent="-285750">
              <a:buFont typeface="Arial" panose="020B0604020202020204" pitchFamily="34" charset="0"/>
              <a:buChar char="•"/>
            </a:pPr>
            <a:r>
              <a:rPr lang="en-US" sz="2400">
                <a:latin typeface="+mn-lt"/>
                <a:cs typeface="+mn-lt"/>
              </a:rPr>
              <a:t>Getting Latitude and Longitude data of these neighborhoods. (http://cocl.us/Geospatial_data)</a:t>
            </a:r>
            <a:endParaRPr lang="en-US" sz="2400">
              <a:latin typeface="+mn-lt"/>
              <a:cs typeface="+mn-lt"/>
            </a:endParaRPr>
          </a:p>
          <a:p>
            <a:pPr marL="285750" indent="-285750">
              <a:buFont typeface="Arial" panose="020B0604020202020204" pitchFamily="34" charset="0"/>
              <a:buChar char="•"/>
            </a:pPr>
            <a:r>
              <a:rPr lang="en-US" sz="2400">
                <a:latin typeface="+mn-lt"/>
                <a:cs typeface="+mn-lt"/>
              </a:rPr>
              <a:t>Using Foursquare API to get venue data related to these neighborhoods.</a:t>
            </a:r>
            <a:endParaRPr lang="en-US" sz="2400">
              <a:latin typeface="+mn-lt"/>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97535" y="331470"/>
            <a:ext cx="9065260" cy="521970"/>
          </a:xfrm>
          <a:prstGeom prst="rect">
            <a:avLst/>
          </a:prstGeom>
          <a:noFill/>
        </p:spPr>
        <p:txBody>
          <a:bodyPr wrap="square" rtlCol="0">
            <a:spAutoFit/>
          </a:bodyPr>
          <a:p>
            <a:r>
              <a:rPr lang="en-US" sz="2800" b="1" i="1">
                <a:solidFill>
                  <a:schemeClr val="tx1">
                    <a:lumMod val="75000"/>
                    <a:lumOff val="25000"/>
                  </a:schemeClr>
                </a:solidFill>
                <a:latin typeface="+mj-lt"/>
                <a:cs typeface="+mj-lt"/>
              </a:rPr>
              <a:t>Description and extraction of data :</a:t>
            </a:r>
            <a:endParaRPr lang="en-US" sz="2800" b="1" i="1">
              <a:solidFill>
                <a:schemeClr val="tx1">
                  <a:lumMod val="75000"/>
                  <a:lumOff val="25000"/>
                </a:schemeClr>
              </a:solidFill>
              <a:latin typeface="+mj-lt"/>
              <a:cs typeface="+mj-lt"/>
            </a:endParaRPr>
          </a:p>
        </p:txBody>
      </p:sp>
      <p:sp>
        <p:nvSpPr>
          <p:cNvPr id="4" name="Text Box 3"/>
          <p:cNvSpPr txBox="1"/>
          <p:nvPr/>
        </p:nvSpPr>
        <p:spPr>
          <a:xfrm>
            <a:off x="702310" y="853440"/>
            <a:ext cx="11144885" cy="6000750"/>
          </a:xfrm>
          <a:prstGeom prst="rect">
            <a:avLst/>
          </a:prstGeom>
          <a:noFill/>
        </p:spPr>
        <p:txBody>
          <a:bodyPr wrap="square" rtlCol="0">
            <a:spAutoFit/>
          </a:bodyPr>
          <a:p>
            <a:pPr marL="285750" indent="-285750">
              <a:buFont typeface="Arial" panose="020B0604020202020204" pitchFamily="34" charset="0"/>
              <a:buChar char="•"/>
            </a:pPr>
            <a:r>
              <a:rPr lang="en-US" sz="2400">
                <a:latin typeface="+mn-lt"/>
                <a:cs typeface="+mn-lt"/>
              </a:rPr>
              <a:t>Fetching the data from the web page (https://en.wikipedia.org/wiki/List_of_postal_codes_of_Canada:_M) which contains a list of postal codes in Canada where the first letter is M. Postal codes beginning with M are located within the city of Toronto in the province of Ontario. </a:t>
            </a:r>
            <a:endParaRPr lang="en-US" sz="2400">
              <a:latin typeface="+mn-lt"/>
              <a:cs typeface="+mn-lt"/>
            </a:endParaRPr>
          </a:p>
          <a:p>
            <a:pPr marL="285750" indent="-285750">
              <a:buFont typeface="Arial" panose="020B0604020202020204" pitchFamily="34" charset="0"/>
              <a:buChar char="•"/>
            </a:pPr>
            <a:r>
              <a:rPr lang="en-US" sz="2400">
                <a:latin typeface="+mn-lt"/>
                <a:cs typeface="+mn-lt"/>
              </a:rPr>
              <a:t>Using beautifulsoup package, the data from above web page is scrapped and converted into a pandas data frame.</a:t>
            </a:r>
            <a:endParaRPr lang="en-US" sz="2400">
              <a:latin typeface="+mn-lt"/>
              <a:cs typeface="+mn-lt"/>
            </a:endParaRPr>
          </a:p>
          <a:p>
            <a:pPr marL="285750" indent="-285750">
              <a:buFont typeface="Arial" panose="020B0604020202020204" pitchFamily="34" charset="0"/>
              <a:buChar char="•"/>
            </a:pPr>
            <a:r>
              <a:rPr lang="en-US" sz="2400">
                <a:latin typeface="+mn-lt"/>
                <a:cs typeface="+mn-lt"/>
              </a:rPr>
              <a:t>Data cleaning for the obtained data frame is done by removing the rows those contain Borough value as ‘Not Assigned’ and then concatenating the data which contains same value of Postal Code &amp; Borough.</a:t>
            </a:r>
            <a:endParaRPr lang="en-US" sz="2400">
              <a:latin typeface="+mn-lt"/>
              <a:cs typeface="+mn-lt"/>
            </a:endParaRPr>
          </a:p>
          <a:p>
            <a:pPr marL="285750" indent="-285750">
              <a:buFont typeface="Arial" panose="020B0604020202020204" pitchFamily="34" charset="0"/>
              <a:buChar char="•"/>
            </a:pPr>
            <a:r>
              <a:rPr lang="en-US" sz="2400">
                <a:latin typeface="+mn-lt"/>
                <a:cs typeface="+mn-lt"/>
              </a:rPr>
              <a:t>Data from (http://cocl.us/Geospatial_data) contains latitude and longitude of places based on the Postal Codes. This link returns a .csv file.</a:t>
            </a:r>
            <a:endParaRPr lang="en-US" sz="2400">
              <a:latin typeface="+mn-lt"/>
              <a:cs typeface="+mn-lt"/>
            </a:endParaRPr>
          </a:p>
          <a:p>
            <a:pPr marL="285750" indent="-285750">
              <a:buFont typeface="Arial" panose="020B0604020202020204" pitchFamily="34" charset="0"/>
              <a:buChar char="•"/>
            </a:pPr>
            <a:r>
              <a:rPr lang="en-US" sz="2400">
                <a:latin typeface="+mn-lt"/>
                <a:cs typeface="+mn-lt"/>
              </a:rPr>
              <a:t>The data is downloaded from the above web page and the .csv file data is converted into data frame using pandas.</a:t>
            </a:r>
            <a:endParaRPr lang="en-US" sz="2400">
              <a:latin typeface="+mn-lt"/>
              <a:cs typeface="+mn-lt"/>
            </a:endParaRPr>
          </a:p>
          <a:p>
            <a:pPr marL="285750" indent="-285750">
              <a:buFont typeface="Arial" panose="020B0604020202020204" pitchFamily="34" charset="0"/>
              <a:buChar char="•"/>
            </a:pPr>
            <a:r>
              <a:rPr lang="en-US" sz="2400">
                <a:latin typeface="+mn-lt"/>
                <a:cs typeface="+mn-lt"/>
              </a:rPr>
              <a:t>Now, the two data frames are merged based on Postal Codes.</a:t>
            </a:r>
            <a:endParaRPr lang="en-US" sz="2400">
              <a:latin typeface="+mn-lt"/>
              <a:cs typeface="+mn-lt"/>
            </a:endParaRPr>
          </a:p>
          <a:p>
            <a:pPr marL="285750" indent="-285750">
              <a:buFont typeface="Arial" panose="020B0604020202020204" pitchFamily="34" charset="0"/>
              <a:buChar char="•"/>
            </a:pPr>
            <a:r>
              <a:rPr lang="en-US" sz="2400">
                <a:latin typeface="+mn-lt"/>
                <a:cs typeface="+mn-lt"/>
              </a:rPr>
              <a:t>Venue data of a place is collected using foursquare.</a:t>
            </a:r>
            <a:endParaRPr lang="en-US" sz="2400">
              <a:latin typeface="+mn-lt"/>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a:cs typeface="+mj-lt"/>
              </a:rPr>
              <a:t>METHODOLOGY</a:t>
            </a:r>
            <a:endParaRPr lang="en-US" sz="3600" b="1">
              <a:cs typeface="+mj-lt"/>
            </a:endParaRPr>
          </a:p>
        </p:txBody>
      </p:sp>
      <p:sp>
        <p:nvSpPr>
          <p:cNvPr id="3" name="Text Box 2"/>
          <p:cNvSpPr txBox="1"/>
          <p:nvPr/>
        </p:nvSpPr>
        <p:spPr>
          <a:xfrm>
            <a:off x="657225" y="1528445"/>
            <a:ext cx="11100435" cy="1568450"/>
          </a:xfrm>
          <a:prstGeom prst="rect">
            <a:avLst/>
          </a:prstGeom>
          <a:noFill/>
        </p:spPr>
        <p:txBody>
          <a:bodyPr wrap="square" rtlCol="0">
            <a:spAutoFit/>
          </a:bodyPr>
          <a:p>
            <a:r>
              <a:rPr lang="en-US" sz="2400">
                <a:latin typeface="+mn-lt"/>
                <a:cs typeface="+mn-lt"/>
              </a:rPr>
              <a:t>Python Data Science tools are used to analyze data. Complete code can be </a:t>
            </a:r>
            <a:endParaRPr lang="en-US" sz="2400">
              <a:latin typeface="+mn-lt"/>
              <a:cs typeface="+mn-lt"/>
            </a:endParaRPr>
          </a:p>
          <a:p>
            <a:r>
              <a:rPr lang="en-US" sz="2400">
                <a:latin typeface="+mn-lt"/>
                <a:cs typeface="+mn-lt"/>
              </a:rPr>
              <a:t>found here - https://github.com/Krish716/CourseraIBM_Capstone/blob/master/CapstoneFinal.ipynb</a:t>
            </a:r>
            <a:endParaRPr lang="en-US" sz="2400">
              <a:latin typeface="+mn-lt"/>
              <a:cs typeface="+mn-lt"/>
            </a:endParaRPr>
          </a:p>
        </p:txBody>
      </p:sp>
      <p:sp>
        <p:nvSpPr>
          <p:cNvPr id="4" name="Text Box 3"/>
          <p:cNvSpPr txBox="1"/>
          <p:nvPr/>
        </p:nvSpPr>
        <p:spPr>
          <a:xfrm>
            <a:off x="777240" y="3338195"/>
            <a:ext cx="5894070" cy="521970"/>
          </a:xfrm>
          <a:prstGeom prst="rect">
            <a:avLst/>
          </a:prstGeom>
          <a:noFill/>
        </p:spPr>
        <p:txBody>
          <a:bodyPr wrap="square" rtlCol="0">
            <a:spAutoFit/>
          </a:bodyPr>
          <a:p>
            <a:r>
              <a:rPr lang="en-US" sz="2800" b="1" i="1">
                <a:solidFill>
                  <a:schemeClr val="tx1">
                    <a:lumMod val="75000"/>
                    <a:lumOff val="25000"/>
                  </a:schemeClr>
                </a:solidFill>
                <a:latin typeface="+mj-lt"/>
                <a:cs typeface="+mj-lt"/>
              </a:rPr>
              <a:t>First insight using visualization:</a:t>
            </a:r>
            <a:endParaRPr lang="en-US" sz="2800" b="1" i="1">
              <a:solidFill>
                <a:schemeClr val="tx1">
                  <a:lumMod val="75000"/>
                  <a:lumOff val="25000"/>
                </a:schemeClr>
              </a:solidFill>
              <a:latin typeface="+mj-lt"/>
              <a:cs typeface="+mj-lt"/>
            </a:endParaRPr>
          </a:p>
        </p:txBody>
      </p:sp>
      <p:sp>
        <p:nvSpPr>
          <p:cNvPr id="6" name="Text Box 5"/>
          <p:cNvSpPr txBox="1"/>
          <p:nvPr/>
        </p:nvSpPr>
        <p:spPr>
          <a:xfrm>
            <a:off x="821690" y="4191000"/>
            <a:ext cx="10457180" cy="1198880"/>
          </a:xfrm>
          <a:prstGeom prst="rect">
            <a:avLst/>
          </a:prstGeom>
          <a:noFill/>
        </p:spPr>
        <p:txBody>
          <a:bodyPr wrap="square" rtlCol="0">
            <a:spAutoFit/>
          </a:bodyPr>
          <a:p>
            <a:pPr marL="285750" indent="-285750">
              <a:buFont typeface="Arial" panose="020B0604020202020204" pitchFamily="34" charset="0"/>
              <a:buChar char="•"/>
            </a:pPr>
            <a:r>
              <a:rPr lang="en-US" sz="2400">
                <a:latin typeface="+mn-lt"/>
                <a:cs typeface="+mn-lt"/>
                <a:sym typeface="+mn-ea"/>
              </a:rPr>
              <a:t>Map of Toronto and its neighbourhood is visualized using the data frame which contains list of places in and around Toronto, Canada. The figure.1 shows the map illustrates the above point.</a:t>
            </a:r>
            <a:endParaRPr lang="en-US" sz="2400">
              <a:latin typeface="+mn-lt"/>
              <a:cs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p7"/>
          <p:cNvPicPr>
            <a:picLocks noChangeAspect="1"/>
          </p:cNvPicPr>
          <p:nvPr/>
        </p:nvPicPr>
        <p:blipFill>
          <a:blip r:embed="rId1"/>
          <a:stretch>
            <a:fillRect/>
          </a:stretch>
        </p:blipFill>
        <p:spPr>
          <a:xfrm>
            <a:off x="1066800" y="992505"/>
            <a:ext cx="10058400" cy="2959100"/>
          </a:xfrm>
          <a:prstGeom prst="rect">
            <a:avLst/>
          </a:prstGeom>
        </p:spPr>
      </p:pic>
      <p:sp>
        <p:nvSpPr>
          <p:cNvPr id="4" name="Text Box 3"/>
          <p:cNvSpPr txBox="1"/>
          <p:nvPr/>
        </p:nvSpPr>
        <p:spPr>
          <a:xfrm>
            <a:off x="4486910" y="4356100"/>
            <a:ext cx="3530600" cy="368300"/>
          </a:xfrm>
          <a:prstGeom prst="rect">
            <a:avLst/>
          </a:prstGeom>
          <a:noFill/>
        </p:spPr>
        <p:txBody>
          <a:bodyPr wrap="square" rtlCol="0">
            <a:spAutoFit/>
          </a:bodyPr>
          <a:p>
            <a:r>
              <a:rPr lang="en-US">
                <a:latin typeface="+mn-lt"/>
                <a:cs typeface="+mn-lt"/>
              </a:rPr>
              <a:t>figure. 1</a:t>
            </a:r>
            <a:endParaRPr lang="en-US">
              <a:latin typeface="+mn-lt"/>
              <a:cs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08000" y="346710"/>
            <a:ext cx="11398885" cy="829945"/>
          </a:xfrm>
          <a:prstGeom prst="rect">
            <a:avLst/>
          </a:prstGeom>
          <a:noFill/>
        </p:spPr>
        <p:txBody>
          <a:bodyPr wrap="square" rtlCol="0">
            <a:spAutoFit/>
          </a:bodyPr>
          <a:p>
            <a:pPr marL="285750" indent="-285750">
              <a:buFont typeface="Arial" panose="020B0604020202020204" pitchFamily="34" charset="0"/>
              <a:buChar char="•"/>
            </a:pPr>
            <a:r>
              <a:rPr lang="en-US" sz="2400">
                <a:latin typeface="+mn-lt"/>
                <a:cs typeface="+mn-lt"/>
              </a:rPr>
              <a:t>Now fetching the data which contains Toronto in Borough column and visualizing those places. This is shown in figure.2 .</a:t>
            </a:r>
            <a:endParaRPr lang="en-US" sz="2400">
              <a:latin typeface="+mn-lt"/>
              <a:cs typeface="+mn-lt"/>
            </a:endParaRPr>
          </a:p>
        </p:txBody>
      </p:sp>
      <p:pic>
        <p:nvPicPr>
          <p:cNvPr id="3" name="Picture 2" descr="p9"/>
          <p:cNvPicPr>
            <a:picLocks noChangeAspect="1"/>
          </p:cNvPicPr>
          <p:nvPr/>
        </p:nvPicPr>
        <p:blipFill>
          <a:blip r:embed="rId1"/>
          <a:stretch>
            <a:fillRect/>
          </a:stretch>
        </p:blipFill>
        <p:spPr>
          <a:xfrm>
            <a:off x="2266950" y="1438275"/>
            <a:ext cx="7658100" cy="3981450"/>
          </a:xfrm>
          <a:prstGeom prst="rect">
            <a:avLst/>
          </a:prstGeom>
        </p:spPr>
      </p:pic>
      <p:sp>
        <p:nvSpPr>
          <p:cNvPr id="4" name="Text Box 3"/>
          <p:cNvSpPr txBox="1"/>
          <p:nvPr/>
        </p:nvSpPr>
        <p:spPr>
          <a:xfrm>
            <a:off x="5130165" y="5716905"/>
            <a:ext cx="5385435" cy="368300"/>
          </a:xfrm>
          <a:prstGeom prst="rect">
            <a:avLst/>
          </a:prstGeom>
          <a:noFill/>
        </p:spPr>
        <p:txBody>
          <a:bodyPr wrap="square" rtlCol="0">
            <a:spAutoFit/>
          </a:bodyPr>
          <a:p>
            <a:r>
              <a:rPr lang="en-US">
                <a:latin typeface="+mn-lt"/>
                <a:cs typeface="+mn-lt"/>
              </a:rPr>
              <a:t>figure. 2</a:t>
            </a:r>
            <a:endParaRPr lang="en-US">
              <a:latin typeface="+mn-lt"/>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22605" y="331470"/>
            <a:ext cx="11235055" cy="2306955"/>
          </a:xfrm>
          <a:prstGeom prst="rect">
            <a:avLst/>
          </a:prstGeom>
          <a:noFill/>
        </p:spPr>
        <p:txBody>
          <a:bodyPr wrap="square" rtlCol="0">
            <a:spAutoFit/>
          </a:bodyPr>
          <a:p>
            <a:pPr marL="285750" indent="-285750">
              <a:buFont typeface="Arial" panose="020B0604020202020204" pitchFamily="34" charset="0"/>
              <a:buChar char="•"/>
            </a:pPr>
            <a:r>
              <a:rPr lang="en-US" sz="2400">
                <a:latin typeface="+mn-lt"/>
                <a:cs typeface="+mn-lt"/>
              </a:rPr>
              <a:t>Using foursquare, the venue data for the places is collected by the url- “https://api.foursquare.com/v2/venues/explore?client_id={}&amp;client_secret={}&amp;v={}&amp;ll={},{}&amp;radius={}&amp;limit={}” . </a:t>
            </a:r>
            <a:endParaRPr lang="en-US" sz="2400">
              <a:latin typeface="+mn-lt"/>
              <a:cs typeface="+mn-lt"/>
            </a:endParaRPr>
          </a:p>
          <a:p>
            <a:pPr marL="285750" indent="-285750">
              <a:buFont typeface="Arial" panose="020B0604020202020204" pitchFamily="34" charset="0"/>
              <a:buChar char="•"/>
            </a:pPr>
            <a:r>
              <a:rPr lang="en-US" sz="2400">
                <a:latin typeface="+mn-lt"/>
                <a:cs typeface="+mn-lt"/>
              </a:rPr>
              <a:t>Now one hot encoding is performed to analyze neighbourhood using postal codes and venue data.The following table.1 shows the table after one hot encoding.</a:t>
            </a:r>
            <a:endParaRPr lang="en-US" sz="2400">
              <a:latin typeface="+mn-lt"/>
              <a:cs typeface="+mn-lt"/>
            </a:endParaRPr>
          </a:p>
        </p:txBody>
      </p:sp>
      <p:pic>
        <p:nvPicPr>
          <p:cNvPr id="3" name="Picture 2" descr="p11"/>
          <p:cNvPicPr>
            <a:picLocks noChangeAspect="1"/>
          </p:cNvPicPr>
          <p:nvPr/>
        </p:nvPicPr>
        <p:blipFill>
          <a:blip r:embed="rId1"/>
          <a:stretch>
            <a:fillRect/>
          </a:stretch>
        </p:blipFill>
        <p:spPr>
          <a:xfrm>
            <a:off x="1066800" y="2835910"/>
            <a:ext cx="10058400" cy="2622550"/>
          </a:xfrm>
          <a:prstGeom prst="rect">
            <a:avLst/>
          </a:prstGeom>
        </p:spPr>
      </p:pic>
      <p:sp>
        <p:nvSpPr>
          <p:cNvPr id="4" name="Text Box 3"/>
          <p:cNvSpPr txBox="1"/>
          <p:nvPr/>
        </p:nvSpPr>
        <p:spPr>
          <a:xfrm>
            <a:off x="5040630" y="5716270"/>
            <a:ext cx="4248150" cy="368300"/>
          </a:xfrm>
          <a:prstGeom prst="rect">
            <a:avLst/>
          </a:prstGeom>
          <a:noFill/>
        </p:spPr>
        <p:txBody>
          <a:bodyPr wrap="square" rtlCol="0">
            <a:spAutoFit/>
          </a:bodyPr>
          <a:p>
            <a:r>
              <a:rPr lang="en-US"/>
              <a:t>table. 1</a:t>
            </a:r>
            <a:endParaRPr lang="en-US"/>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5101</Words>
  <Application>WPS Presentation</Application>
  <PresentationFormat>宽屏</PresentationFormat>
  <Paragraphs>108</Paragraphs>
  <Slides>16</Slides>
  <Notes>7</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16</vt:i4>
      </vt:variant>
    </vt:vector>
  </HeadingPairs>
  <TitlesOfParts>
    <vt:vector size="37" baseType="lpstr">
      <vt:lpstr>Arial</vt:lpstr>
      <vt:lpstr>SimSun</vt:lpstr>
      <vt:lpstr>Wingdings</vt:lpstr>
      <vt:lpstr>Calibri</vt:lpstr>
      <vt:lpstr>Calibri Light</vt:lpstr>
      <vt:lpstr>等线</vt:lpstr>
      <vt:lpstr>Microsoft YaHei</vt:lpstr>
      <vt:lpstr>Gill Sans</vt:lpstr>
      <vt:lpstr>Segoe Print</vt:lpstr>
      <vt:lpstr>Gill Sans MT</vt:lpstr>
      <vt:lpstr>Oswald Light</vt:lpstr>
      <vt:lpstr>Microsoft Himalaya</vt:lpstr>
      <vt:lpstr>Calibri</vt:lpstr>
      <vt:lpstr>Arial</vt:lpstr>
      <vt:lpstr>MS PGothic</vt:lpstr>
      <vt:lpstr>Arial Unicode MS</vt:lpstr>
      <vt:lpstr>Arial Unicode MS</vt:lpstr>
      <vt:lpstr>Microsoft JhengHei UI</vt:lpstr>
      <vt:lpstr>Arial Black</vt:lpstr>
      <vt:lpstr>Times New Roman</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topppt.cn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saikr</cp:lastModifiedBy>
  <cp:revision>87</cp:revision>
  <dcterms:created xsi:type="dcterms:W3CDTF">2015-09-16T00:40:41Z</dcterms:created>
  <dcterms:modified xsi:type="dcterms:W3CDTF">2020-04-22T20:27:57Z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1033-11.2.0.9281</vt:lpwstr>
  </property>
</Properties>
</file>