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66" r:id="rId4"/>
    <p:sldId id="265" r:id="rId5"/>
    <p:sldId id="270" r:id="rId6"/>
    <p:sldId id="257" r:id="rId7"/>
    <p:sldId id="267" r:id="rId8"/>
    <p:sldId id="284" r:id="rId9"/>
    <p:sldId id="285" r:id="rId10"/>
    <p:sldId id="268" r:id="rId11"/>
    <p:sldId id="286" r:id="rId12"/>
    <p:sldId id="287" r:id="rId13"/>
    <p:sldId id="288" r:id="rId14"/>
    <p:sldId id="289" r:id="rId15"/>
    <p:sldId id="280" r:id="rId16"/>
  </p:sldIdLst>
  <p:sldSz cx="12192000" cy="6858000"/>
  <p:notesSz cx="6858000" cy="9144000"/>
  <p:embeddedFontLst>
    <p:embeddedFont>
      <p:font typeface="Cambria" panose="02040503050406030204"/>
      <p:regular r:id="rId23"/>
      <p:bold r:id="rId24"/>
      <p:italic r:id="rId25"/>
      <p:boldItalic r:id="rId26"/>
    </p:embeddedFont>
    <p:embeddedFont>
      <p:font typeface="Calibri" panose="020F0502020204030204"/>
      <p:regular r:id="rId27"/>
      <p:bold r:id="rId28"/>
      <p:italic r:id="rId29"/>
      <p:bold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F57"/>
    <a:srgbClr val="1E9B8F"/>
    <a:srgbClr val="FEA248"/>
    <a:srgbClr val="9A41EA"/>
    <a:srgbClr val="7B197C"/>
    <a:srgbClr val="D0D84F"/>
    <a:srgbClr val="190C25"/>
    <a:srgbClr val="A98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66" y="67"/>
      </p:cViewPr>
      <p:guideLst>
        <p:guide orient="horz" pos="2160"/>
        <p:guide pos="3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9045" y="326471"/>
            <a:ext cx="9440767" cy="1094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4220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Madhav</a:t>
            </a: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Institute</a:t>
            </a: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Technology</a:t>
            </a: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Science</a:t>
            </a:r>
            <a:endParaRPr sz="3600" b="1" dirty="0">
              <a:solidFill>
                <a:srgbClr val="FFFFFF"/>
              </a:solidFill>
              <a:latin typeface="Cambria" panose="02040503050406030204"/>
              <a:cs typeface="Cambria" panose="02040503050406030204"/>
            </a:endParaRPr>
          </a:p>
          <a:p>
            <a:pPr marL="0" marR="0">
              <a:lnSpc>
                <a:spcPts val="4220"/>
              </a:lnSpc>
              <a:spcBef>
                <a:spcPts val="100"/>
              </a:spcBef>
              <a:spcAft>
                <a:spcPts val="0"/>
              </a:spcAft>
            </a:pP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Centre </a:t>
            </a:r>
            <a:r>
              <a:rPr lang="en-US"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For</a:t>
            </a: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Artificial</a:t>
            </a: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Intelligence</a:t>
            </a:r>
            <a:endParaRPr sz="3600" b="1" dirty="0">
              <a:solidFill>
                <a:srgbClr val="FFFFFF"/>
              </a:solidFill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9695" y="2347595"/>
            <a:ext cx="9996170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42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Image</a:t>
            </a: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Classification </a:t>
            </a:r>
            <a:r>
              <a:rPr lang="en-US"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Using Vision Transformer</a:t>
            </a:r>
            <a:endParaRPr lang="en-US" sz="3600" b="1" dirty="0">
              <a:solidFill>
                <a:srgbClr val="FFFFFF"/>
              </a:solidFill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2" name="object 6"/>
          <p:cNvSpPr txBox="1"/>
          <p:nvPr/>
        </p:nvSpPr>
        <p:spPr>
          <a:xfrm>
            <a:off x="2252201" y="3787221"/>
            <a:ext cx="7882656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42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Minor Project</a:t>
            </a: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Presentation</a:t>
            </a:r>
            <a:r>
              <a:rPr lang="en-US"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(27050</a:t>
            </a:r>
            <a:r>
              <a:rPr lang="en-US"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6</a:t>
            </a:r>
            <a:r>
              <a:rPr sz="36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)</a:t>
            </a:r>
            <a:endParaRPr sz="3600" b="1" dirty="0">
              <a:solidFill>
                <a:srgbClr val="FFFFFF"/>
              </a:solidFill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6093460" y="5476875"/>
            <a:ext cx="6099810" cy="1381125"/>
          </a:xfrm>
          <a:prstGeom prst="rect">
            <a:avLst/>
          </a:prstGeom>
          <a:solidFill>
            <a:srgbClr val="D94F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6174105" y="5801360"/>
            <a:ext cx="5901690" cy="820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  <a:sym typeface="+mn-ea"/>
              </a:rPr>
              <a:t>Submitted To</a:t>
            </a:r>
            <a:r>
              <a:rPr sz="3200" b="1" spc="-40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  <a:sym typeface="+mn-ea"/>
              </a:rPr>
              <a:t>:-</a:t>
            </a:r>
            <a:r>
              <a:rPr lang="en-US"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  <a:sym typeface="+mn-ea"/>
              </a:rPr>
              <a:t> Prof. Arun Kumar</a:t>
            </a:r>
            <a:endParaRPr sz="3200" b="1" dirty="0">
              <a:solidFill>
                <a:srgbClr val="FFFFFF"/>
              </a:solidFill>
              <a:latin typeface="Calibri" panose="020F0502020204030204"/>
              <a:cs typeface="Calibri" panose="020F0502020204030204"/>
              <a:sym typeface="+mn-ea"/>
            </a:endParaRPr>
          </a:p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		        </a:t>
            </a: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Prof.</a:t>
            </a: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Geetika</a:t>
            </a: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Hazra</a:t>
            </a:r>
            <a:endParaRPr sz="3200" b="1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0" y="5476875"/>
            <a:ext cx="5866130" cy="1381125"/>
          </a:xfrm>
          <a:prstGeom prst="rect">
            <a:avLst/>
          </a:prstGeom>
          <a:solidFill>
            <a:srgbClr val="1E9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bject 7"/>
          <p:cNvSpPr txBox="1"/>
          <p:nvPr/>
        </p:nvSpPr>
        <p:spPr>
          <a:xfrm>
            <a:off x="191770" y="5801360"/>
            <a:ext cx="5674360" cy="90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Submitted</a:t>
            </a: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By</a:t>
            </a:r>
            <a:r>
              <a:rPr sz="3200" b="1" spc="-1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:-</a:t>
            </a: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Krishna</a:t>
            </a: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Sharma</a:t>
            </a:r>
            <a:r>
              <a:rPr sz="3200" b="1" spc="42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3200" b="1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1012825" marR="0">
              <a:lnSpc>
                <a:spcPts val="3200"/>
              </a:lnSpc>
              <a:spcBef>
                <a:spcPts val="64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	         Shiv Shrivastava</a:t>
            </a:r>
            <a:endParaRPr lang="en-US" sz="3200" b="1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7" name="Picture 16" descr="Madhav_Institute_of_Technology_and_Science_log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182880"/>
            <a:ext cx="1763395" cy="1409065"/>
          </a:xfrm>
          <a:prstGeom prst="rect">
            <a:avLst/>
          </a:prstGeom>
        </p:spPr>
      </p:pic>
      <p:sp>
        <p:nvSpPr>
          <p:cNvPr id="18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67205" y="2412365"/>
            <a:ext cx="9144000" cy="3678555"/>
          </a:xfrm>
        </p:spPr>
        <p:txBody>
          <a:bodyPr>
            <a:normAutofit/>
          </a:bodyPr>
          <a:p>
            <a:br>
              <a:rPr lang="en-IN" altLang="en-GB"/>
            </a:br>
            <a:endParaRPr lang="en-US" altLang="zh-CN" dirty="0">
              <a:solidFill>
                <a:srgbClr val="92D050"/>
              </a:solidFill>
            </a:endParaRPr>
          </a:p>
        </p:txBody>
      </p:sp>
      <p:sp>
        <p:nvSpPr>
          <p:cNvPr id="19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7225" y="1695450"/>
            <a:ext cx="11069320" cy="3678555"/>
          </a:xfrm>
          <a:prstGeom prst="rect">
            <a:avLst/>
          </a:prstGeom>
          <a:gradFill>
            <a:gsLst>
              <a:gs pos="11000">
                <a:schemeClr val="tx1">
                  <a:alpha val="0"/>
                </a:schemeClr>
              </a:gs>
              <a:gs pos="6000">
                <a:schemeClr val="accent1">
                  <a:lumMod val="40000"/>
                  <a:lumOff val="60000"/>
                  <a:alpha val="8000"/>
                </a:schemeClr>
              </a:gs>
              <a:gs pos="0">
                <a:srgbClr val="1E9B8F"/>
              </a:gs>
              <a:gs pos="94000">
                <a:schemeClr val="accent1">
                  <a:lumMod val="60000"/>
                  <a:lumOff val="40000"/>
                  <a:alpha val="10000"/>
                </a:schemeClr>
              </a:gs>
              <a:gs pos="9000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D94F57"/>
              </a:gs>
            </a:gsLst>
            <a:lin ang="10800000" scaled="1"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altLang="en-GB"/>
            </a:br>
            <a:endParaRPr lang="en-US" altLang="zh-CN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214225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6165273"/>
            <a:ext cx="2032000" cy="692727"/>
            <a:chOff x="0" y="4772025"/>
            <a:chExt cx="6118860" cy="2085975"/>
          </a:xfrm>
        </p:grpSpPr>
        <p:sp>
          <p:nvSpPr>
            <p:cNvPr id="4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flipV="1">
            <a:off x="10043522" y="-1"/>
            <a:ext cx="2171338" cy="740229"/>
            <a:chOff x="6073140" y="4772025"/>
            <a:chExt cx="6118860" cy="2085975"/>
          </a:xfrm>
        </p:grpSpPr>
        <p:sp>
          <p:nvSpPr>
            <p:cNvPr id="7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29285" y="381635"/>
            <a:ext cx="109340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Visualization and Patch Formation</a:t>
            </a:r>
            <a:endParaRPr lang="en-US" altLang="zh-CN" sz="40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82930" y="1580515"/>
            <a:ext cx="110255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In Fig. 2, the schematic representation illustrates the crucial steps of patch visualization and encoding within the Vision Transformer (ViT) framework. The process begins with the selection of a random image from the CIFAR-100 dataset. This image is then resized to a standardized image_size, after which the Patches class is employed to extract non-overlapping patches from the resized image. These patches, illustrated in the diagram, showcase the decomposition of the original image into smaller, distinct components. </a:t>
            </a:r>
            <a:endParaRPr 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This visual representation in Fig. 2 provides a concise overview of the patch visualization and encoding stages, offering insights into the initial processing steps crucial for ViT-based image classification.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214225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6165273"/>
            <a:ext cx="2032000" cy="692727"/>
            <a:chOff x="0" y="4772025"/>
            <a:chExt cx="6118860" cy="2085975"/>
          </a:xfrm>
        </p:grpSpPr>
        <p:sp>
          <p:nvSpPr>
            <p:cNvPr id="4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flipV="1">
            <a:off x="10043522" y="-1"/>
            <a:ext cx="2171338" cy="740229"/>
            <a:chOff x="6073140" y="4772025"/>
            <a:chExt cx="6118860" cy="2085975"/>
          </a:xfrm>
        </p:grpSpPr>
        <p:sp>
          <p:nvSpPr>
            <p:cNvPr id="7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29285" y="381635"/>
            <a:ext cx="10934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Visualisation and Patch Formation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0" y="1385570"/>
            <a:ext cx="4180840" cy="526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370" y="1386205"/>
            <a:ext cx="3883660" cy="5264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4772025"/>
            <a:ext cx="6118860" cy="2085975"/>
            <a:chOff x="0" y="4772025"/>
            <a:chExt cx="6118860" cy="2085975"/>
          </a:xfrm>
        </p:grpSpPr>
        <p:sp>
          <p:nvSpPr>
            <p:cNvPr id="11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 flipV="1">
            <a:off x="6096000" y="0"/>
            <a:ext cx="6118860" cy="2085975"/>
            <a:chOff x="6073140" y="4772025"/>
            <a:chExt cx="6118860" cy="2085975"/>
          </a:xfrm>
        </p:grpSpPr>
        <p:sp>
          <p:nvSpPr>
            <p:cNvPr id="12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: 圆角 16"/>
          <p:cNvSpPr/>
          <p:nvPr/>
        </p:nvSpPr>
        <p:spPr>
          <a:xfrm>
            <a:off x="5272924" y="1432658"/>
            <a:ext cx="1646153" cy="1576977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45760" y="4148455"/>
            <a:ext cx="1116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478405" y="3287395"/>
            <a:ext cx="72358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Flow Chart</a:t>
            </a:r>
            <a:endParaRPr lang="en-US" altLang="zh-CN" sz="3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214225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6165273"/>
            <a:ext cx="2032000" cy="692727"/>
            <a:chOff x="0" y="4772025"/>
            <a:chExt cx="6118860" cy="2085975"/>
          </a:xfrm>
        </p:grpSpPr>
        <p:sp>
          <p:nvSpPr>
            <p:cNvPr id="4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flipV="1">
            <a:off x="10043522" y="-1"/>
            <a:ext cx="2171338" cy="740229"/>
            <a:chOff x="6073140" y="4772025"/>
            <a:chExt cx="6118860" cy="2085975"/>
          </a:xfrm>
        </p:grpSpPr>
        <p:sp>
          <p:nvSpPr>
            <p:cNvPr id="7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29285" y="269875"/>
            <a:ext cx="109340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Flow Chart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2" name="Picture 1" descr="FlowchartDiagrammin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9525" y="1137920"/>
            <a:ext cx="4624705" cy="55219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>
            <a:off x="0" y="4772025"/>
            <a:ext cx="5299710" cy="1905000"/>
          </a:xfrm>
          <a:custGeom>
            <a:avLst/>
            <a:gdLst>
              <a:gd name="connsiteX0" fmla="*/ 0 w 6118860"/>
              <a:gd name="connsiteY0" fmla="*/ 1390650 h 1390650"/>
              <a:gd name="connsiteX1" fmla="*/ 0 w 6118860"/>
              <a:gd name="connsiteY1" fmla="*/ 0 h 1390650"/>
              <a:gd name="connsiteX2" fmla="*/ 6118860 w 6118860"/>
              <a:gd name="connsiteY2" fmla="*/ 1390650 h 1390650"/>
              <a:gd name="connsiteX3" fmla="*/ 0 w 6118860"/>
              <a:gd name="connsiteY3" fmla="*/ 1390650 h 1390650"/>
              <a:gd name="connsiteX0-1" fmla="*/ 0 w 5299710"/>
              <a:gd name="connsiteY0-2" fmla="*/ 1390650 h 1905000"/>
              <a:gd name="connsiteX1-3" fmla="*/ 0 w 5299710"/>
              <a:gd name="connsiteY1-4" fmla="*/ 0 h 1905000"/>
              <a:gd name="connsiteX2-5" fmla="*/ 5299710 w 5299710"/>
              <a:gd name="connsiteY2-6" fmla="*/ 1905000 h 1905000"/>
              <a:gd name="connsiteX3-7" fmla="*/ 0 w 5299710"/>
              <a:gd name="connsiteY3-8" fmla="*/ 1390650 h 1905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299710" h="1905000">
                <a:moveTo>
                  <a:pt x="0" y="1390650"/>
                </a:moveTo>
                <a:lnTo>
                  <a:pt x="0" y="0"/>
                </a:lnTo>
                <a:lnTo>
                  <a:pt x="5299710" y="1905000"/>
                </a:lnTo>
                <a:lnTo>
                  <a:pt x="0" y="1390650"/>
                </a:lnTo>
                <a:close/>
              </a:path>
            </a:pathLst>
          </a:custGeom>
          <a:solidFill>
            <a:srgbClr val="D0D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>
            <a:off x="0" y="5467350"/>
            <a:ext cx="6118860" cy="1390650"/>
          </a:xfrm>
          <a:prstGeom prst="rtTriangle">
            <a:avLst/>
          </a:prstGeom>
          <a:solidFill>
            <a:srgbClr val="1E9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直角三角形 10"/>
          <p:cNvSpPr/>
          <p:nvPr/>
        </p:nvSpPr>
        <p:spPr>
          <a:xfrm flipH="1">
            <a:off x="6892290" y="4772025"/>
            <a:ext cx="5299710" cy="1905000"/>
          </a:xfrm>
          <a:custGeom>
            <a:avLst/>
            <a:gdLst>
              <a:gd name="connsiteX0" fmla="*/ 0 w 6118860"/>
              <a:gd name="connsiteY0" fmla="*/ 1390650 h 1390650"/>
              <a:gd name="connsiteX1" fmla="*/ 0 w 6118860"/>
              <a:gd name="connsiteY1" fmla="*/ 0 h 1390650"/>
              <a:gd name="connsiteX2" fmla="*/ 6118860 w 6118860"/>
              <a:gd name="connsiteY2" fmla="*/ 1390650 h 1390650"/>
              <a:gd name="connsiteX3" fmla="*/ 0 w 6118860"/>
              <a:gd name="connsiteY3" fmla="*/ 1390650 h 1390650"/>
              <a:gd name="connsiteX0-1" fmla="*/ 0 w 5299710"/>
              <a:gd name="connsiteY0-2" fmla="*/ 1390650 h 1905000"/>
              <a:gd name="connsiteX1-3" fmla="*/ 0 w 5299710"/>
              <a:gd name="connsiteY1-4" fmla="*/ 0 h 1905000"/>
              <a:gd name="connsiteX2-5" fmla="*/ 5299710 w 5299710"/>
              <a:gd name="connsiteY2-6" fmla="*/ 1905000 h 1905000"/>
              <a:gd name="connsiteX3-7" fmla="*/ 0 w 5299710"/>
              <a:gd name="connsiteY3-8" fmla="*/ 1390650 h 1905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299710" h="1905000">
                <a:moveTo>
                  <a:pt x="0" y="1390650"/>
                </a:moveTo>
                <a:lnTo>
                  <a:pt x="0" y="0"/>
                </a:lnTo>
                <a:lnTo>
                  <a:pt x="5299710" y="1905000"/>
                </a:lnTo>
                <a:lnTo>
                  <a:pt x="0" y="1390650"/>
                </a:lnTo>
                <a:close/>
              </a:path>
            </a:pathLst>
          </a:custGeom>
          <a:solidFill>
            <a:srgbClr val="7B1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/>
        </p:nvSpPr>
        <p:spPr>
          <a:xfrm flipH="1">
            <a:off x="6073140" y="5467350"/>
            <a:ext cx="6118860" cy="1390650"/>
          </a:xfrm>
          <a:prstGeom prst="rtTriangle">
            <a:avLst/>
          </a:prstGeom>
          <a:solidFill>
            <a:srgbClr val="D94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99947" y="2085975"/>
            <a:ext cx="9792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Thank you</a:t>
            </a:r>
            <a:endParaRPr lang="zh-CN" altLang="en-US" sz="6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3258820" y="3468370"/>
            <a:ext cx="5674360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0" marR="0" algn="ctr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Submitted</a:t>
            </a: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By</a:t>
            </a:r>
            <a:r>
              <a:rPr sz="3200" b="1" spc="-1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:-</a:t>
            </a: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3200" b="1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Krishna Sharm</a:t>
            </a:r>
            <a:r>
              <a:rPr lang="en-US"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 (0901AD211025) </a:t>
            </a:r>
            <a:endParaRPr lang="en-US" sz="3200" b="1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Shiv Shrivastava (0901AD211057)</a:t>
            </a:r>
            <a:endParaRPr lang="en-US" sz="3200" b="1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1493236" y="1901954"/>
            <a:ext cx="737502" cy="706510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6763555" y="1922909"/>
            <a:ext cx="737502" cy="706510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1493236" y="3135292"/>
            <a:ext cx="737502" cy="706510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1493690" y="4312582"/>
            <a:ext cx="737502" cy="706510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05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8304" y="175410"/>
            <a:ext cx="3915393" cy="13933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84958" y="579861"/>
            <a:ext cx="2716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45702" y="2024376"/>
            <a:ext cx="33903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67292" y="3135159"/>
            <a:ext cx="3390357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Visualization &amp; Patch Formation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42491" y="2045331"/>
            <a:ext cx="33903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Vision Transformer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45931" y="4508029"/>
            <a:ext cx="33903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Result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15" name="矩形: 圆角 27"/>
          <p:cNvSpPr/>
          <p:nvPr/>
        </p:nvSpPr>
        <p:spPr>
          <a:xfrm>
            <a:off x="6763101" y="4333537"/>
            <a:ext cx="737502" cy="706510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06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矩形: 圆角 30"/>
          <p:cNvSpPr/>
          <p:nvPr/>
        </p:nvSpPr>
        <p:spPr>
          <a:xfrm>
            <a:off x="6764825" y="5616872"/>
            <a:ext cx="737502" cy="706510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08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矩形 18"/>
          <p:cNvSpPr/>
          <p:nvPr/>
        </p:nvSpPr>
        <p:spPr>
          <a:xfrm>
            <a:off x="7942897" y="5746914"/>
            <a:ext cx="3390357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Applications  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26" name="矩形 20"/>
          <p:cNvSpPr/>
          <p:nvPr/>
        </p:nvSpPr>
        <p:spPr>
          <a:xfrm>
            <a:off x="2413546" y="5739929"/>
            <a:ext cx="3390357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Limitations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27" name="矩形: 圆角 30"/>
          <p:cNvSpPr/>
          <p:nvPr/>
        </p:nvSpPr>
        <p:spPr>
          <a:xfrm>
            <a:off x="6764190" y="3156247"/>
            <a:ext cx="737502" cy="706510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矩形 20"/>
          <p:cNvSpPr/>
          <p:nvPr/>
        </p:nvSpPr>
        <p:spPr>
          <a:xfrm>
            <a:off x="7942491" y="3279304"/>
            <a:ext cx="3390357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Flow Chart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30" name="矩形: 圆角 27"/>
          <p:cNvSpPr/>
          <p:nvPr/>
        </p:nvSpPr>
        <p:spPr>
          <a:xfrm>
            <a:off x="1493236" y="5595917"/>
            <a:ext cx="737502" cy="706510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07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矩形 18"/>
          <p:cNvSpPr/>
          <p:nvPr/>
        </p:nvSpPr>
        <p:spPr>
          <a:xfrm>
            <a:off x="7942897" y="4466754"/>
            <a:ext cx="3390357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Advantages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87655" y="1715770"/>
            <a:ext cx="11626850" cy="4733290"/>
          </a:xfrm>
          <a:prstGeom prst="rect">
            <a:avLst/>
          </a:prstGeom>
          <a:gradFill>
            <a:gsLst>
              <a:gs pos="11000">
                <a:schemeClr val="tx1">
                  <a:alpha val="0"/>
                </a:schemeClr>
              </a:gs>
              <a:gs pos="6000">
                <a:schemeClr val="accent1">
                  <a:lumMod val="40000"/>
                  <a:lumOff val="60000"/>
                  <a:alpha val="8000"/>
                </a:schemeClr>
              </a:gs>
              <a:gs pos="0">
                <a:srgbClr val="1E9B8F"/>
              </a:gs>
              <a:gs pos="94000">
                <a:schemeClr val="accent1">
                  <a:lumMod val="60000"/>
                  <a:lumOff val="40000"/>
                  <a:alpha val="10000"/>
                </a:schemeClr>
              </a:gs>
              <a:gs pos="9000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D94F57"/>
              </a:gs>
            </a:gsLst>
            <a:lin ang="10800000" scaled="1"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altLang="en-GB"/>
            </a:br>
            <a:endParaRPr lang="en-US" altLang="zh-CN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4772025"/>
            <a:ext cx="6118860" cy="2085975"/>
            <a:chOff x="0" y="4772025"/>
            <a:chExt cx="6118860" cy="2085975"/>
          </a:xfrm>
        </p:grpSpPr>
        <p:sp>
          <p:nvSpPr>
            <p:cNvPr id="11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 flipV="1">
            <a:off x="6096000" y="0"/>
            <a:ext cx="6118860" cy="2085975"/>
            <a:chOff x="6073140" y="4772025"/>
            <a:chExt cx="6118860" cy="2085975"/>
          </a:xfrm>
        </p:grpSpPr>
        <p:sp>
          <p:nvSpPr>
            <p:cNvPr id="12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: 圆角 16"/>
          <p:cNvSpPr/>
          <p:nvPr/>
        </p:nvSpPr>
        <p:spPr>
          <a:xfrm>
            <a:off x="5272924" y="1432658"/>
            <a:ext cx="1646153" cy="1576977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173345" y="4220845"/>
            <a:ext cx="18459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46095" y="3261925"/>
            <a:ext cx="3899811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Introduction</a:t>
            </a:r>
            <a:endParaRPr lang="en-US" altLang="zh-CN" sz="40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4802505" y="328295"/>
            <a:ext cx="2667635" cy="912495"/>
          </a:xfrm>
          <a:prstGeom prst="rect">
            <a:avLst/>
          </a:prstGeom>
          <a:solidFill>
            <a:srgbClr val="D94F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6165273"/>
            <a:ext cx="2032000" cy="692727"/>
            <a:chOff x="0" y="4772025"/>
            <a:chExt cx="6118860" cy="2085975"/>
          </a:xfrm>
        </p:grpSpPr>
        <p:sp>
          <p:nvSpPr>
            <p:cNvPr id="4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flipV="1">
            <a:off x="10043522" y="-1"/>
            <a:ext cx="2171338" cy="740229"/>
            <a:chOff x="6073140" y="4772025"/>
            <a:chExt cx="6118860" cy="2085975"/>
          </a:xfrm>
        </p:grpSpPr>
        <p:sp>
          <p:nvSpPr>
            <p:cNvPr id="7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218929" y="431434"/>
            <a:ext cx="383415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Dataset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1029" y="2268600"/>
            <a:ext cx="341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728" y="3045277"/>
            <a:ext cx="3221832" cy="1269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</a:t>
            </a:r>
            <a:r>
              <a:rPr lang="en-US" altLang="zh-CN" sz="1050">
                <a:solidFill>
                  <a:schemeClr val="bg1"/>
                </a:solidFill>
                <a:cs typeface="+mn-ea"/>
                <a:sym typeface="+mn-lt"/>
              </a:rPr>
              <a:t>focusing on This PPT template for the rice</a:t>
            </a:r>
            <a:endParaRPr lang="zh-CN" altLang="en-US" sz="105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12"/>
          <p:cNvSpPr/>
          <p:nvPr/>
        </p:nvSpPr>
        <p:spPr>
          <a:xfrm>
            <a:off x="650875" y="2118360"/>
            <a:ext cx="4152265" cy="3169285"/>
          </a:xfrm>
          <a:prstGeom prst="rect">
            <a:avLst/>
          </a:prstGeom>
          <a:solidFill>
            <a:srgbClr val="1E9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5"/>
          <p:cNvSpPr txBox="1"/>
          <p:nvPr/>
        </p:nvSpPr>
        <p:spPr>
          <a:xfrm>
            <a:off x="831509" y="2643885"/>
            <a:ext cx="341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8"/>
          <p:cNvSpPr/>
          <p:nvPr/>
        </p:nvSpPr>
        <p:spPr>
          <a:xfrm>
            <a:off x="928208" y="3420562"/>
            <a:ext cx="3221832" cy="126970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</a:t>
            </a:r>
            <a:r>
              <a:rPr lang="en-US" altLang="zh-CN" sz="1050">
                <a:solidFill>
                  <a:schemeClr val="bg1"/>
                </a:solidFill>
                <a:cs typeface="+mn-ea"/>
                <a:sym typeface="+mn-lt"/>
              </a:rPr>
              <a:t>focusing on This PPT template for the rice</a:t>
            </a:r>
            <a:endParaRPr lang="zh-CN" altLang="en-US" sz="105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13"/>
          <p:cNvSpPr/>
          <p:nvPr/>
        </p:nvSpPr>
        <p:spPr>
          <a:xfrm>
            <a:off x="7724140" y="2118360"/>
            <a:ext cx="3798570" cy="2768600"/>
          </a:xfrm>
          <a:prstGeom prst="rect">
            <a:avLst/>
          </a:prstGeom>
          <a:solidFill>
            <a:srgbClr val="9A4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3"/>
          <p:cNvSpPr txBox="1"/>
          <p:nvPr/>
        </p:nvSpPr>
        <p:spPr>
          <a:xfrm>
            <a:off x="8053363" y="2536072"/>
            <a:ext cx="3354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矩形 22"/>
          <p:cNvSpPr/>
          <p:nvPr/>
        </p:nvSpPr>
        <p:spPr>
          <a:xfrm>
            <a:off x="8053363" y="3294197"/>
            <a:ext cx="3221832" cy="126970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 This PPT template for the rice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矩形 12"/>
          <p:cNvSpPr/>
          <p:nvPr/>
        </p:nvSpPr>
        <p:spPr>
          <a:xfrm>
            <a:off x="650856" y="2265196"/>
            <a:ext cx="3716847" cy="2622034"/>
          </a:xfrm>
          <a:prstGeom prst="rect">
            <a:avLst/>
          </a:prstGeom>
          <a:solidFill>
            <a:srgbClr val="1E9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15"/>
          <p:cNvSpPr txBox="1"/>
          <p:nvPr/>
        </p:nvSpPr>
        <p:spPr>
          <a:xfrm>
            <a:off x="897890" y="2265045"/>
            <a:ext cx="3634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CIFAR - 100 Dataset</a:t>
            </a:r>
            <a:endParaRPr lang="en-US" altLang="zh-CN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矩形 18"/>
          <p:cNvSpPr/>
          <p:nvPr/>
        </p:nvSpPr>
        <p:spPr>
          <a:xfrm>
            <a:off x="650875" y="2919095"/>
            <a:ext cx="4152265" cy="2306955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Origin: Keras Library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Geographic Origin: Varied, synthetically generated dataset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Characteristics: CIFAR-100 is a well-known dataset containing 100 classes, each with 600 images, covering a broad spectrum of object categories. The dataset is designed to challenge image classification models with diverse and complex visual concepts.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矩形 13"/>
          <p:cNvSpPr/>
          <p:nvPr/>
        </p:nvSpPr>
        <p:spPr>
          <a:xfrm>
            <a:off x="7470140" y="2118360"/>
            <a:ext cx="4052570" cy="3169285"/>
          </a:xfrm>
          <a:prstGeom prst="rect">
            <a:avLst/>
          </a:prstGeom>
          <a:solidFill>
            <a:srgbClr val="9A4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文本框 23"/>
          <p:cNvSpPr txBox="1"/>
          <p:nvPr/>
        </p:nvSpPr>
        <p:spPr>
          <a:xfrm>
            <a:off x="7510780" y="2270125"/>
            <a:ext cx="4011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Custom Millets Dataset</a:t>
            </a:r>
            <a:endParaRPr lang="en-US" altLang="zh-CN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矩形 18"/>
          <p:cNvSpPr/>
          <p:nvPr/>
        </p:nvSpPr>
        <p:spPr>
          <a:xfrm>
            <a:off x="7419975" y="2919095"/>
            <a:ext cx="4152265" cy="2306955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Origin: In-house collection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Geographic Origin: Taken from various locations from the city. 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Characteristics: This custom dataset is curated specifically for millets plant species, encompassing multiple varieties and conditions. The dataset includes images capturing various stages of growth and potential diseases affecting millets plants.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214225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6165273"/>
            <a:ext cx="2032000" cy="692727"/>
            <a:chOff x="0" y="4772025"/>
            <a:chExt cx="6118860" cy="2085975"/>
          </a:xfrm>
        </p:grpSpPr>
        <p:sp>
          <p:nvSpPr>
            <p:cNvPr id="4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flipV="1">
            <a:off x="10043522" y="-1"/>
            <a:ext cx="2171338" cy="740229"/>
            <a:chOff x="6073140" y="4772025"/>
            <a:chExt cx="6118860" cy="2085975"/>
          </a:xfrm>
        </p:grpSpPr>
        <p:sp>
          <p:nvSpPr>
            <p:cNvPr id="7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29285" y="381635"/>
            <a:ext cx="10934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Image Classification using Vision Transformer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37845" y="1577340"/>
            <a:ext cx="1102550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We are using Vision Transformer to classify any image to a particular label by giving its data in terms of images. Here, we are providing two types of datasets to understand functioning on small as well as large dataset.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Image classification is a task in machine learning where the goal is to assign a label or category to an input image based on its content. This is a fundamental problem in computer vision and has various applications, such as facial recognition, object detection, medical image analysis.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The Vision Transformer, or ViT, is a model for image classification that employs a Transformer-like architecture over patches of the image. An image is split into fixed-size patches, each of them are then linearly embedded, position embeddings are added, and the resulting sequence of vectors is fed to a standard Transformer encoder. In order to perform classification, the standard approach of adding an extra learnable “classification token” to the sequence is used.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4772025"/>
            <a:ext cx="6118860" cy="2085975"/>
            <a:chOff x="0" y="4772025"/>
            <a:chExt cx="6118860" cy="2085975"/>
          </a:xfrm>
        </p:grpSpPr>
        <p:sp>
          <p:nvSpPr>
            <p:cNvPr id="11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 flipV="1">
            <a:off x="6096000" y="0"/>
            <a:ext cx="6118860" cy="2085975"/>
            <a:chOff x="6073140" y="4772025"/>
            <a:chExt cx="6118860" cy="2085975"/>
          </a:xfrm>
        </p:grpSpPr>
        <p:sp>
          <p:nvSpPr>
            <p:cNvPr id="12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: 圆角 16"/>
          <p:cNvSpPr/>
          <p:nvPr/>
        </p:nvSpPr>
        <p:spPr>
          <a:xfrm>
            <a:off x="5272924" y="1432658"/>
            <a:ext cx="1646153" cy="1576977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4579620" y="4133850"/>
            <a:ext cx="3032760" cy="30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785870" y="3249295"/>
            <a:ext cx="46196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Vision Transformer</a:t>
            </a:r>
            <a:endParaRPr lang="en-US" altLang="zh-CN" sz="3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214225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6165273"/>
            <a:ext cx="2032000" cy="692727"/>
            <a:chOff x="0" y="4772025"/>
            <a:chExt cx="6118860" cy="2085975"/>
          </a:xfrm>
        </p:grpSpPr>
        <p:sp>
          <p:nvSpPr>
            <p:cNvPr id="4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flipV="1">
            <a:off x="10043522" y="-1"/>
            <a:ext cx="2171338" cy="740229"/>
            <a:chOff x="6073140" y="4772025"/>
            <a:chExt cx="6118860" cy="2085975"/>
          </a:xfrm>
        </p:grpSpPr>
        <p:sp>
          <p:nvSpPr>
            <p:cNvPr id="7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29285" y="381635"/>
            <a:ext cx="10934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Vision Transformer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37845" y="1577340"/>
            <a:ext cx="1102550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The Vision Transformer, introduced by Vaswani et al. in 2017(first research paper on vision transformer), represents a departure from the conventional convolutional neural network (CNN) paradigm. Instead of relying on convolutional layers, the ViT operates on image patches, treating them as sequential inputs to a transformer architecture originally designed for natural language processing tasks. </a:t>
            </a: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Radford et al. (2021) demonstrated that ViTs can achieve competitive performance on various image classification benchmarks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1" name="Picture 10" descr="Screen_Shot_2021-01-26_at_9.43.31_PM_uI4jjM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8485" y="4180205"/>
            <a:ext cx="4338955" cy="2617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214225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6165273"/>
            <a:ext cx="2032000" cy="692727"/>
            <a:chOff x="0" y="4772025"/>
            <a:chExt cx="6118860" cy="2085975"/>
          </a:xfrm>
        </p:grpSpPr>
        <p:sp>
          <p:nvSpPr>
            <p:cNvPr id="4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flipV="1">
            <a:off x="10043522" y="-1"/>
            <a:ext cx="2171338" cy="740229"/>
            <a:chOff x="6073140" y="4772025"/>
            <a:chExt cx="6118860" cy="2085975"/>
          </a:xfrm>
        </p:grpSpPr>
        <p:sp>
          <p:nvSpPr>
            <p:cNvPr id="7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29285" y="381635"/>
            <a:ext cx="10934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Full Architecture of Vision Transformer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9660" y="1848485"/>
            <a:ext cx="7493635" cy="388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4772025"/>
            <a:ext cx="6118860" cy="2085975"/>
            <a:chOff x="0" y="4772025"/>
            <a:chExt cx="6118860" cy="2085975"/>
          </a:xfrm>
        </p:grpSpPr>
        <p:sp>
          <p:nvSpPr>
            <p:cNvPr id="11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 flipV="1">
            <a:off x="6096000" y="0"/>
            <a:ext cx="6118860" cy="2085975"/>
            <a:chOff x="6073140" y="4772025"/>
            <a:chExt cx="6118860" cy="2085975"/>
          </a:xfrm>
        </p:grpSpPr>
        <p:sp>
          <p:nvSpPr>
            <p:cNvPr id="12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: 圆角 16"/>
          <p:cNvSpPr/>
          <p:nvPr/>
        </p:nvSpPr>
        <p:spPr>
          <a:xfrm>
            <a:off x="5272924" y="1432658"/>
            <a:ext cx="1646153" cy="1576977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670935" y="4133215"/>
            <a:ext cx="4939665" cy="30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478405" y="3287395"/>
            <a:ext cx="723582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Visualization and Patch Formation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6"/>
  <p:tag name="KSO_WM_UNIT_TYPE" val="a"/>
  <p:tag name="KSO_WM_UNIT_INDEX" val="1"/>
  <p:tag name="KSO_WM_UNIT_ID" val="custom160556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45tlaqn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4299</Words>
  <Application>WPS Presentation</Application>
  <PresentationFormat>宽屏</PresentationFormat>
  <Paragraphs>129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Cambria</vt:lpstr>
      <vt:lpstr>Calibri</vt:lpstr>
      <vt:lpstr>Microsoft YaHei</vt:lpstr>
      <vt:lpstr>Arial Unicode MS</vt:lpstr>
      <vt:lpstr>Office 主题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krishna sharma</cp:lastModifiedBy>
  <cp:revision>29</cp:revision>
  <dcterms:created xsi:type="dcterms:W3CDTF">2015-05-05T08:02:00Z</dcterms:created>
  <dcterms:modified xsi:type="dcterms:W3CDTF">2023-11-23T04:15:29Z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1033-11.2.0.11225</vt:lpwstr>
  </property>
  <property fmtid="{D5CDD505-2E9C-101B-9397-08002B2CF9AE}" pid="3" name="ICV">
    <vt:lpwstr>951D55A389CE455DA49AA824345519EF</vt:lpwstr>
  </property>
</Properties>
</file>