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varScale="1">
        <p:scale>
          <a:sx n="65" d="100"/>
          <a:sy n="65" d="100"/>
        </p:scale>
        <p:origin x="6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7CCFA44-7155-4A31-8487-9FCCB736FE97}" type="datetimeFigureOut">
              <a:rPr lang="en-IN" smtClean="0"/>
              <a:t>05-05-2024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6840D43-3B1C-44E6-8D67-F07F02AE6D77}" type="slidenum">
              <a:rPr lang="en-IN" smtClean="0"/>
              <a:t>‹#›</a:t>
            </a:fld>
            <a:endParaRPr lang="en-IN"/>
          </a:p>
        </p:txBody>
      </p:sp>
    </p:spTree>
    <p:extLst>
      <p:ext uri="{BB962C8B-B14F-4D97-AF65-F5344CB8AC3E}">
        <p14:creationId xmlns:p14="http://schemas.microsoft.com/office/powerpoint/2010/main" val="24851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840D43-3B1C-44E6-8D67-F07F02AE6D77}" type="slidenum">
              <a:rPr lang="en-IN" smtClean="0"/>
              <a:t>3</a:t>
            </a:fld>
            <a:endParaRPr lang="en-IN"/>
          </a:p>
        </p:txBody>
      </p:sp>
    </p:spTree>
    <p:extLst>
      <p:ext uri="{BB962C8B-B14F-4D97-AF65-F5344CB8AC3E}">
        <p14:creationId xmlns:p14="http://schemas.microsoft.com/office/powerpoint/2010/main" val="235891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 name="PlaceHolder 2"/>
          <p:cNvSpPr>
            <a:spLocks noGrp="1"/>
          </p:cNvSpPr>
          <p:nvPr>
            <p:ph/>
          </p:nvPr>
        </p:nvSpPr>
        <p:spPr>
          <a:xfrm>
            <a:off x="609480" y="1520280"/>
            <a:ext cx="109720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3"/>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5"/>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 name="PlaceHolder 2"/>
          <p:cNvSpPr>
            <a:spLocks noGrp="1"/>
          </p:cNvSpPr>
          <p:nvPr>
            <p:ph/>
          </p:nvPr>
        </p:nvSpPr>
        <p:spPr>
          <a:xfrm>
            <a:off x="609480" y="152028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3"/>
          <p:cNvSpPr>
            <a:spLocks noGrp="1"/>
          </p:cNvSpPr>
          <p:nvPr>
            <p:ph/>
          </p:nvPr>
        </p:nvSpPr>
        <p:spPr>
          <a:xfrm>
            <a:off x="4319280" y="152028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4"/>
          <p:cNvSpPr>
            <a:spLocks noGrp="1"/>
          </p:cNvSpPr>
          <p:nvPr>
            <p:ph/>
          </p:nvPr>
        </p:nvSpPr>
        <p:spPr>
          <a:xfrm>
            <a:off x="8028720" y="152028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5"/>
          <p:cNvSpPr>
            <a:spLocks noGrp="1"/>
          </p:cNvSpPr>
          <p:nvPr>
            <p:ph/>
          </p:nvPr>
        </p:nvSpPr>
        <p:spPr>
          <a:xfrm>
            <a:off x="609480" y="348876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6"/>
          <p:cNvSpPr>
            <a:spLocks noGrp="1"/>
          </p:cNvSpPr>
          <p:nvPr>
            <p:ph/>
          </p:nvPr>
        </p:nvSpPr>
        <p:spPr>
          <a:xfrm>
            <a:off x="4319280" y="348876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7"/>
          <p:cNvSpPr>
            <a:spLocks noGrp="1"/>
          </p:cNvSpPr>
          <p:nvPr>
            <p:ph/>
          </p:nvPr>
        </p:nvSpPr>
        <p:spPr>
          <a:xfrm>
            <a:off x="8028720" y="3488760"/>
            <a:ext cx="35326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 name="PlaceHolder 2"/>
          <p:cNvSpPr>
            <a:spLocks noGrp="1"/>
          </p:cNvSpPr>
          <p:nvPr>
            <p:ph/>
          </p:nvPr>
        </p:nvSpPr>
        <p:spPr>
          <a:xfrm>
            <a:off x="609480" y="1520280"/>
            <a:ext cx="10972080" cy="3768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59200"/>
            <a:ext cx="10972080" cy="50292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 name="PlaceHolder 3"/>
          <p:cNvSpPr>
            <a:spLocks noGrp="1"/>
          </p:cNvSpPr>
          <p:nvPr>
            <p:ph/>
          </p:nvPr>
        </p:nvSpPr>
        <p:spPr>
          <a:xfrm>
            <a:off x="623196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4"/>
          <p:cNvSpPr>
            <a:spLocks noGrp="1"/>
          </p:cNvSpPr>
          <p:nvPr>
            <p:ph/>
          </p:nvPr>
        </p:nvSpPr>
        <p:spPr>
          <a:xfrm>
            <a:off x="60948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p:nvPr>
        </p:nvSpPr>
        <p:spPr>
          <a:xfrm>
            <a:off x="609480" y="1520280"/>
            <a:ext cx="5354280" cy="3768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4"/>
          <p:cNvSpPr>
            <a:spLocks noGrp="1"/>
          </p:cNvSpPr>
          <p:nvPr>
            <p:ph/>
          </p:nvPr>
        </p:nvSpPr>
        <p:spPr>
          <a:xfrm>
            <a:off x="6231960" y="348876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 name="PlaceHolder 2"/>
          <p:cNvSpPr>
            <a:spLocks noGrp="1"/>
          </p:cNvSpPr>
          <p:nvPr>
            <p:ph/>
          </p:nvPr>
        </p:nvSpPr>
        <p:spPr>
          <a:xfrm>
            <a:off x="60948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3"/>
          <p:cNvSpPr>
            <a:spLocks noGrp="1"/>
          </p:cNvSpPr>
          <p:nvPr>
            <p:ph/>
          </p:nvPr>
        </p:nvSpPr>
        <p:spPr>
          <a:xfrm>
            <a:off x="6231960" y="1520280"/>
            <a:ext cx="5354280" cy="17974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4"/>
          <p:cNvSpPr>
            <a:spLocks noGrp="1"/>
          </p:cNvSpPr>
          <p:nvPr>
            <p:ph/>
          </p:nvPr>
        </p:nvSpPr>
        <p:spPr>
          <a:xfrm>
            <a:off x="609480" y="3488760"/>
            <a:ext cx="10972080" cy="17974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39" name="Straight Connector 3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0" name="Straight Connector 3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41" name="Freeform 4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42" name="Freeform 4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43" name="Freeform 4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44" name="Freeform 4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45" name="Freeform 4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46" name="Freeform 4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47" name="Freeform 4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48" name="Freeform 4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49" name="TextBox 4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50" name="TextBox 4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51" name="Freeform 50"/>
          <p:cNvSpPr/>
          <p:nvPr/>
        </p:nvSpPr>
        <p:spPr>
          <a:xfrm>
            <a:off x="900000" y="450000"/>
            <a:ext cx="1229040" cy="1057680"/>
          </a:xfrm>
          <a:custGeom>
            <a:avLst/>
            <a:gdLst/>
            <a:ahLst/>
            <a:cxnLst/>
            <a:rect l="0" t="0" r="r" b="b"/>
            <a:pathLst>
              <a:path w="3414" h="2938">
                <a:moveTo>
                  <a:pt x="0" y="1470"/>
                </a:moveTo>
                <a:lnTo>
                  <a:pt x="734" y="0"/>
                </a:lnTo>
                <a:lnTo>
                  <a:pt x="2679" y="0"/>
                </a:lnTo>
                <a:lnTo>
                  <a:pt x="3414" y="1470"/>
                </a:lnTo>
                <a:lnTo>
                  <a:pt x="2679" y="2938"/>
                </a:lnTo>
                <a:lnTo>
                  <a:pt x="734" y="2938"/>
                </a:lnTo>
                <a:lnTo>
                  <a:pt x="0" y="1470"/>
                </a:lnTo>
                <a:close/>
              </a:path>
            </a:pathLst>
          </a:custGeom>
          <a:solidFill>
            <a:srgbClr val="5FCBEF"/>
          </a:solidFill>
          <a:ln w="0">
            <a:noFill/>
          </a:ln>
        </p:spPr>
      </p:sp>
      <p:sp>
        <p:nvSpPr>
          <p:cNvPr id="52" name="Freeform 51"/>
          <p:cNvSpPr/>
          <p:nvPr/>
        </p:nvSpPr>
        <p:spPr>
          <a:xfrm>
            <a:off x="3822840" y="1440"/>
            <a:ext cx="1667160" cy="1438560"/>
          </a:xfrm>
          <a:custGeom>
            <a:avLst/>
            <a:gdLst/>
            <a:ahLst/>
            <a:cxnLst/>
            <a:rect l="0" t="0" r="r" b="b"/>
            <a:pathLst>
              <a:path w="4631" h="3996">
                <a:moveTo>
                  <a:pt x="0" y="1997"/>
                </a:moveTo>
                <a:lnTo>
                  <a:pt x="999" y="0"/>
                </a:lnTo>
                <a:lnTo>
                  <a:pt x="3633" y="0"/>
                </a:lnTo>
                <a:lnTo>
                  <a:pt x="4631" y="1997"/>
                </a:lnTo>
                <a:lnTo>
                  <a:pt x="3633" y="3996"/>
                </a:lnTo>
                <a:lnTo>
                  <a:pt x="999" y="3996"/>
                </a:lnTo>
                <a:lnTo>
                  <a:pt x="0" y="1997"/>
                </a:lnTo>
                <a:close/>
              </a:path>
            </a:pathLst>
          </a:custGeom>
          <a:solidFill>
            <a:srgbClr val="42D0A2"/>
          </a:solidFill>
          <a:ln w="0">
            <a:noFill/>
          </a:ln>
        </p:spPr>
      </p:sp>
      <p:sp>
        <p:nvSpPr>
          <p:cNvPr id="53" name="Freeform 52"/>
          <p:cNvSpPr/>
          <p:nvPr/>
        </p:nvSpPr>
        <p:spPr>
          <a:xfrm>
            <a:off x="3775680" y="5850000"/>
            <a:ext cx="724320" cy="619560"/>
          </a:xfrm>
          <a:custGeom>
            <a:avLst/>
            <a:gdLst/>
            <a:ahLst/>
            <a:cxnLst/>
            <a:rect l="0" t="0" r="r" b="b"/>
            <a:pathLst>
              <a:path w="2012" h="1721">
                <a:moveTo>
                  <a:pt x="0" y="861"/>
                </a:moveTo>
                <a:lnTo>
                  <a:pt x="430" y="0"/>
                </a:lnTo>
                <a:lnTo>
                  <a:pt x="1582" y="0"/>
                </a:lnTo>
                <a:lnTo>
                  <a:pt x="2012" y="861"/>
                </a:lnTo>
                <a:lnTo>
                  <a:pt x="1582" y="1721"/>
                </a:lnTo>
                <a:lnTo>
                  <a:pt x="430" y="1721"/>
                </a:lnTo>
                <a:lnTo>
                  <a:pt x="0" y="861"/>
                </a:lnTo>
                <a:close/>
              </a:path>
            </a:pathLst>
          </a:custGeom>
          <a:solidFill>
            <a:srgbClr val="42B051"/>
          </a:solidFill>
          <a:ln w="0">
            <a:noFill/>
          </a:ln>
        </p:spPr>
      </p:sp>
      <p:sp>
        <p:nvSpPr>
          <p:cNvPr id="54" name="Freeform 53"/>
          <p:cNvSpPr/>
          <p:nvPr/>
        </p:nvSpPr>
        <p:spPr>
          <a:xfrm>
            <a:off x="2070000" y="180000"/>
            <a:ext cx="648000" cy="562320"/>
          </a:xfrm>
          <a:custGeom>
            <a:avLst/>
            <a:gdLst/>
            <a:ahLst/>
            <a:cxnLst/>
            <a:rect l="0" t="0" r="r" b="b"/>
            <a:pathLst>
              <a:path w="1800" h="1562">
                <a:moveTo>
                  <a:pt x="0" y="780"/>
                </a:moveTo>
                <a:lnTo>
                  <a:pt x="390" y="0"/>
                </a:lnTo>
                <a:lnTo>
                  <a:pt x="1410" y="0"/>
                </a:lnTo>
                <a:lnTo>
                  <a:pt x="1800" y="780"/>
                </a:lnTo>
                <a:lnTo>
                  <a:pt x="1410" y="1562"/>
                </a:lnTo>
                <a:lnTo>
                  <a:pt x="390" y="1562"/>
                </a:lnTo>
                <a:lnTo>
                  <a:pt x="0" y="780"/>
                </a:lnTo>
                <a:close/>
              </a:path>
            </a:pathLst>
          </a:custGeom>
          <a:solidFill>
            <a:srgbClr val="2E946B"/>
          </a:solidFill>
          <a:ln w="0">
            <a:noFill/>
          </a:ln>
        </p:spPr>
      </p:sp>
      <p:sp>
        <p:nvSpPr>
          <p:cNvPr id="55" name="TextBox 5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1</a:t>
            </a:r>
            <a:endParaRPr lang="en-IN" sz="1130" b="0" strike="noStrike" spc="-1">
              <a:latin typeface="Times New Roman"/>
            </a:endParaRPr>
          </a:p>
        </p:txBody>
      </p:sp>
      <p:sp>
        <p:nvSpPr>
          <p:cNvPr id="56" name="TextBox 55"/>
          <p:cNvSpPr txBox="1"/>
          <p:nvPr/>
        </p:nvSpPr>
        <p:spPr>
          <a:xfrm>
            <a:off x="409680" y="1710000"/>
            <a:ext cx="11380320" cy="4073040"/>
          </a:xfrm>
          <a:prstGeom prst="rect">
            <a:avLst/>
          </a:prstGeom>
          <a:noFill/>
          <a:ln w="0">
            <a:noFill/>
          </a:ln>
        </p:spPr>
        <p:txBody>
          <a:bodyPr lIns="0" tIns="0" rIns="0" bIns="0" anchor="t">
            <a:noAutofit/>
          </a:bodyPr>
          <a:lstStyle/>
          <a:p>
            <a:r>
              <a:rPr lang="en-IN" sz="3600" b="1" strike="noStrike" spc="-1" dirty="0">
                <a:solidFill>
                  <a:srgbClr val="000000"/>
                </a:solidFill>
                <a:latin typeface="Times New Roman"/>
              </a:rPr>
              <a:t>Name:</a:t>
            </a:r>
            <a:r>
              <a:rPr lang="en-IN" sz="3600" b="0" strike="noStrike" spc="-1" dirty="0">
                <a:solidFill>
                  <a:srgbClr val="000000"/>
                </a:solidFill>
                <a:latin typeface="Times New Roman"/>
              </a:rPr>
              <a:t> </a:t>
            </a:r>
            <a:r>
              <a:rPr lang="en-IN" sz="3600" spc="-1" dirty="0" err="1" smtClean="0">
                <a:solidFill>
                  <a:srgbClr val="000000"/>
                </a:solidFill>
                <a:latin typeface="Times New Roman"/>
              </a:rPr>
              <a:t>K.Krishnan</a:t>
            </a:r>
            <a:endParaRPr lang="en-IN" sz="3600" b="0" strike="noStrike" spc="-1" dirty="0">
              <a:latin typeface="Times New Roman"/>
            </a:endParaRPr>
          </a:p>
          <a:p>
            <a:r>
              <a:rPr lang="en-IN" sz="3600" b="1" strike="noStrike" spc="-1" dirty="0">
                <a:solidFill>
                  <a:srgbClr val="000000"/>
                </a:solidFill>
                <a:latin typeface="Times New Roman"/>
              </a:rPr>
              <a:t>NM</a:t>
            </a:r>
            <a:r>
              <a:rPr lang="en-IN" sz="3600" b="0" strike="noStrike" spc="-1" dirty="0">
                <a:solidFill>
                  <a:srgbClr val="000000"/>
                </a:solidFill>
                <a:latin typeface="Times New Roman"/>
              </a:rPr>
              <a:t> </a:t>
            </a:r>
            <a:r>
              <a:rPr lang="en-IN" sz="3600" b="1" strike="noStrike" spc="-1" dirty="0">
                <a:solidFill>
                  <a:srgbClr val="000000"/>
                </a:solidFill>
                <a:latin typeface="Times New Roman"/>
              </a:rPr>
              <a:t>id: </a:t>
            </a:r>
            <a:r>
              <a:rPr lang="en-IN" sz="3600" b="0" strike="noStrike" spc="-1" dirty="0" smtClean="0">
                <a:solidFill>
                  <a:srgbClr val="000000"/>
                </a:solidFill>
                <a:latin typeface="Times New Roman"/>
              </a:rPr>
              <a:t>au730321104023</a:t>
            </a:r>
            <a:endParaRPr lang="en-IN" sz="3600" b="0" strike="noStrike" spc="-1" dirty="0">
              <a:latin typeface="Times New Roman"/>
            </a:endParaRPr>
          </a:p>
          <a:p>
            <a:r>
              <a:rPr lang="en-IN" sz="3600" b="1" strike="noStrike" spc="-1" dirty="0">
                <a:solidFill>
                  <a:srgbClr val="000000"/>
                </a:solidFill>
                <a:latin typeface="Times New Roman"/>
              </a:rPr>
              <a:t>Reg. No:</a:t>
            </a:r>
            <a:r>
              <a:rPr lang="en-IN" sz="3600" b="0" strike="noStrike" spc="-1" dirty="0">
                <a:solidFill>
                  <a:srgbClr val="000000"/>
                </a:solidFill>
                <a:latin typeface="Times New Roman"/>
              </a:rPr>
              <a:t> </a:t>
            </a:r>
            <a:r>
              <a:rPr lang="en-IN" sz="3600" spc="-1" dirty="0" smtClean="0">
                <a:solidFill>
                  <a:srgbClr val="000000"/>
                </a:solidFill>
                <a:latin typeface="Times New Roman"/>
              </a:rPr>
              <a:t>730321104023</a:t>
            </a:r>
            <a:endParaRPr lang="en-IN" sz="3600" b="0" strike="noStrike" spc="-1" dirty="0">
              <a:latin typeface="Times New Roman"/>
            </a:endParaRPr>
          </a:p>
          <a:p>
            <a:r>
              <a:rPr lang="en-IN" sz="3600" b="1" strike="noStrike" spc="-1" dirty="0">
                <a:solidFill>
                  <a:srgbClr val="000000"/>
                </a:solidFill>
                <a:latin typeface="Times New Roman"/>
              </a:rPr>
              <a:t>Year:</a:t>
            </a:r>
            <a:r>
              <a:rPr lang="en-IN" sz="3600" b="0" strike="noStrike" spc="-1" dirty="0">
                <a:solidFill>
                  <a:srgbClr val="000000"/>
                </a:solidFill>
                <a:latin typeface="Times New Roman"/>
              </a:rPr>
              <a:t> III </a:t>
            </a:r>
            <a:endParaRPr lang="en-IN" sz="3600" b="0" strike="noStrike" spc="-1" dirty="0">
              <a:latin typeface="Times New Roman"/>
            </a:endParaRPr>
          </a:p>
          <a:p>
            <a:r>
              <a:rPr lang="en-IN" sz="3600" b="1" strike="noStrike" spc="-1" dirty="0">
                <a:solidFill>
                  <a:srgbClr val="000000"/>
                </a:solidFill>
                <a:latin typeface="Times New Roman"/>
              </a:rPr>
              <a:t>Department:</a:t>
            </a:r>
            <a:r>
              <a:rPr lang="en-IN" sz="3600" b="0" strike="noStrike" spc="-1" dirty="0">
                <a:solidFill>
                  <a:srgbClr val="000000"/>
                </a:solidFill>
                <a:latin typeface="Times New Roman"/>
              </a:rPr>
              <a:t> </a:t>
            </a:r>
            <a:r>
              <a:rPr lang="en-IN" sz="3600" spc="-1" dirty="0" smtClean="0">
                <a:solidFill>
                  <a:srgbClr val="000000"/>
                </a:solidFill>
                <a:latin typeface="Times New Roman"/>
              </a:rPr>
              <a:t>B.E. Computer Science and Engineering</a:t>
            </a:r>
            <a:endParaRPr lang="en-IN" sz="3600" b="0" strike="noStrike" spc="-1" dirty="0">
              <a:latin typeface="Times New Roman"/>
            </a:endParaRPr>
          </a:p>
          <a:p>
            <a:r>
              <a:rPr lang="en-IN" sz="3600" b="1" strike="noStrike" spc="-1" dirty="0">
                <a:solidFill>
                  <a:srgbClr val="000000"/>
                </a:solidFill>
                <a:latin typeface="Times New Roman"/>
              </a:rPr>
              <a:t>College Name:</a:t>
            </a:r>
            <a:r>
              <a:rPr lang="en-IN" sz="3600" b="0" strike="noStrike" spc="-1" dirty="0">
                <a:solidFill>
                  <a:srgbClr val="000000"/>
                </a:solidFill>
                <a:latin typeface="Times New Roman"/>
              </a:rPr>
              <a:t> Builders Engineering College</a:t>
            </a:r>
            <a:endParaRPr lang="en-IN" sz="3600" b="0" strike="noStrike" spc="-1" dirty="0">
              <a:latin typeface="Times New Roman"/>
            </a:endParaRPr>
          </a:p>
          <a:p>
            <a:endParaRPr lang="en-IN" sz="3600" b="0" strike="noStrike" spc="-1" dirty="0">
              <a:latin typeface="Times New Roman"/>
            </a:endParaRPr>
          </a:p>
          <a:p>
            <a:endParaRPr lang="en-IN" sz="3600" b="0" strike="noStrike" spc="-1" dirty="0">
              <a:latin typeface="Times New Roman"/>
            </a:endParaRPr>
          </a:p>
        </p:txBody>
      </p:sp>
      <p:pic>
        <p:nvPicPr>
          <p:cNvPr id="57" name="Picture 56"/>
          <p:cNvPicPr/>
          <p:nvPr/>
        </p:nvPicPr>
        <p:blipFill>
          <a:blip r:embed="rId2"/>
          <a:stretch/>
        </p:blipFill>
        <p:spPr>
          <a:xfrm>
            <a:off x="676440" y="6467400"/>
            <a:ext cx="2142720" cy="199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Freeform 203"/>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205" name="Straight Connector 20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6" name="Straight Connector 20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207" name="Freeform 20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208" name="Freeform 20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209" name="Freeform 20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210" name="Freeform 20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211" name="Freeform 21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212" name="Freeform 21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213" name="Freeform 21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214" name="Freeform 21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215" name="TextBox 21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216" name="TextBox 21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pic>
        <p:nvPicPr>
          <p:cNvPr id="217" name="Picture 216"/>
          <p:cNvPicPr/>
          <p:nvPr/>
        </p:nvPicPr>
        <p:blipFill>
          <a:blip r:embed="rId2"/>
          <a:stretch/>
        </p:blipFill>
        <p:spPr>
          <a:xfrm>
            <a:off x="676440" y="6467400"/>
            <a:ext cx="2142720" cy="199800"/>
          </a:xfrm>
          <a:prstGeom prst="rect">
            <a:avLst/>
          </a:prstGeom>
          <a:ln w="0">
            <a:noFill/>
          </a:ln>
        </p:spPr>
      </p:pic>
      <p:sp>
        <p:nvSpPr>
          <p:cNvPr id="218" name="TextBox 217"/>
          <p:cNvSpPr txBox="1"/>
          <p:nvPr/>
        </p:nvSpPr>
        <p:spPr>
          <a:xfrm>
            <a:off x="767880" y="442080"/>
            <a:ext cx="3275640" cy="709200"/>
          </a:xfrm>
          <a:prstGeom prst="rect">
            <a:avLst/>
          </a:prstGeom>
          <a:noFill/>
          <a:ln w="0">
            <a:noFill/>
          </a:ln>
        </p:spPr>
        <p:txBody>
          <a:bodyPr lIns="0" tIns="0" rIns="0" bIns="0" anchor="t">
            <a:noAutofit/>
          </a:bodyPr>
          <a:lstStyle/>
          <a:p>
            <a:r>
              <a:rPr lang="en-IN" sz="4800" b="1" strike="noStrike" spc="-1">
                <a:solidFill>
                  <a:srgbClr val="000000"/>
                </a:solidFill>
                <a:latin typeface="Trebuchet MS"/>
              </a:rPr>
              <a:t>RESULTS </a:t>
            </a:r>
            <a:endParaRPr lang="en-IN" sz="4800" b="0" strike="noStrike" spc="-1">
              <a:latin typeface="Times New Roman"/>
            </a:endParaRPr>
          </a:p>
        </p:txBody>
      </p:sp>
      <p:pic>
        <p:nvPicPr>
          <p:cNvPr id="219" name="Picture 218"/>
          <p:cNvPicPr/>
          <p:nvPr/>
        </p:nvPicPr>
        <p:blipFill>
          <a:blip r:embed="rId3"/>
          <a:stretch/>
        </p:blipFill>
        <p:spPr>
          <a:xfrm>
            <a:off x="715680" y="1169999"/>
            <a:ext cx="8460360" cy="5024323"/>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990000" y="2970000"/>
            <a:ext cx="8550000" cy="738000"/>
          </a:xfrm>
          <a:custGeom>
            <a:avLst/>
            <a:gdLst/>
            <a:ahLst/>
            <a:cxnLst/>
            <a:rect l="0" t="0" r="r" b="b"/>
            <a:pathLst>
              <a:path w="23750" h="2050">
                <a:moveTo>
                  <a:pt x="0" y="2050"/>
                </a:moveTo>
                <a:lnTo>
                  <a:pt x="23750" y="2050"/>
                </a:lnTo>
                <a:lnTo>
                  <a:pt x="23750" y="0"/>
                </a:lnTo>
                <a:lnTo>
                  <a:pt x="0" y="0"/>
                </a:lnTo>
                <a:lnTo>
                  <a:pt x="0" y="2050"/>
                </a:lnTo>
                <a:close/>
              </a:path>
            </a:pathLst>
          </a:custGeom>
          <a:noFill/>
          <a:ln w="0">
            <a:noFill/>
          </a:ln>
        </p:spPr>
        <p:txBody>
          <a:bodyPr lIns="0" tIns="0" rIns="0" bIns="0" anchor="t">
            <a:noAutofit/>
          </a:bodyPr>
          <a:lstStyle/>
          <a:p>
            <a:pPr algn="ctr">
              <a:buNone/>
            </a:pPr>
            <a:r>
              <a:rPr lang="en-IN" sz="4800" b="1" strike="noStrike" spc="-1">
                <a:solidFill>
                  <a:srgbClr val="197EDB"/>
                </a:solidFill>
                <a:latin typeface="Times New Roman"/>
              </a:rPr>
              <a:t>Hand Gesture Virtual Mouse</a:t>
            </a:r>
            <a:endParaRPr lang="en-IN" sz="4800" b="0" strike="noStrike" spc="-1">
              <a:latin typeface="Times New Roman"/>
            </a:endParaRPr>
          </a:p>
        </p:txBody>
      </p:sp>
      <p:sp>
        <p:nvSpPr>
          <p:cNvPr id="59" name="Straight Connector 5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0" name="Straight Connector 5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61" name="Freeform 6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62" name="Freeform 6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63" name="Freeform 6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64" name="Freeform 6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65" name="Freeform 6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66" name="Freeform 6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67" name="Freeform 6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68" name="Freeform 6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69" name="TextBox 6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70" name="TextBox 6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71" name="Freeform 70"/>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72" name="Freeform 71"/>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73" name="TextBox 72"/>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2</a:t>
            </a:r>
            <a:endParaRPr lang="en-IN" sz="1130" b="0" strike="noStrike" spc="-1">
              <a:latin typeface="Times New Roman"/>
            </a:endParaRPr>
          </a:p>
        </p:txBody>
      </p:sp>
      <p:pic>
        <p:nvPicPr>
          <p:cNvPr id="74" name="Picture 73"/>
          <p:cNvPicPr/>
          <p:nvPr/>
        </p:nvPicPr>
        <p:blipFill>
          <a:blip r:embed="rId2"/>
          <a:stretch/>
        </p:blipFill>
        <p:spPr>
          <a:xfrm>
            <a:off x="676440" y="6467400"/>
            <a:ext cx="2142720" cy="199800"/>
          </a:xfrm>
          <a:prstGeom prst="rect">
            <a:avLst/>
          </a:prstGeom>
          <a:ln w="0">
            <a:noFill/>
          </a:ln>
        </p:spPr>
      </p:pic>
      <p:pic>
        <p:nvPicPr>
          <p:cNvPr id="75" name="Picture 74"/>
          <p:cNvPicPr/>
          <p:nvPr/>
        </p:nvPicPr>
        <p:blipFill>
          <a:blip r:embed="rId3"/>
          <a:stretch/>
        </p:blipFill>
        <p:spPr>
          <a:xfrm>
            <a:off x="466560" y="6410160"/>
            <a:ext cx="3704760" cy="294840"/>
          </a:xfrm>
          <a:prstGeom prst="rect">
            <a:avLst/>
          </a:prstGeom>
          <a:ln w="0">
            <a:noFill/>
          </a:ln>
        </p:spPr>
      </p:pic>
      <p:sp>
        <p:nvSpPr>
          <p:cNvPr id="76" name="TextBox 75"/>
          <p:cNvSpPr txBox="1"/>
          <p:nvPr/>
        </p:nvSpPr>
        <p:spPr>
          <a:xfrm>
            <a:off x="752400" y="881640"/>
            <a:ext cx="4479840" cy="632880"/>
          </a:xfrm>
          <a:prstGeom prst="rect">
            <a:avLst/>
          </a:prstGeom>
          <a:noFill/>
          <a:ln w="0">
            <a:noFill/>
          </a:ln>
        </p:spPr>
        <p:txBody>
          <a:bodyPr lIns="0" tIns="0" rIns="0" bIns="0" anchor="t">
            <a:noAutofit/>
          </a:bodyPr>
          <a:lstStyle/>
          <a:p>
            <a:r>
              <a:rPr lang="en-IN" sz="4290" b="1" strike="noStrike" spc="-1">
                <a:solidFill>
                  <a:srgbClr val="000000"/>
                </a:solidFill>
                <a:latin typeface="Trebuchet MS"/>
              </a:rPr>
              <a:t>PROJECT TITLE</a:t>
            </a:r>
            <a:endParaRPr lang="en-IN" sz="429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76"/>
          <p:cNvSpPr/>
          <p:nvPr/>
        </p:nvSpPr>
        <p:spPr>
          <a:xfrm>
            <a:off x="1289915" y="111495"/>
            <a:ext cx="8708690" cy="6247545"/>
          </a:xfrm>
          <a:custGeom>
            <a:avLst/>
            <a:gdLst/>
            <a:ahLst/>
            <a:cxnLst/>
            <a:rect l="0" t="0" r="r" b="b"/>
            <a:pathLst>
              <a:path w="26000" h="9250">
                <a:moveTo>
                  <a:pt x="0" y="9250"/>
                </a:moveTo>
                <a:lnTo>
                  <a:pt x="26000" y="9250"/>
                </a:lnTo>
                <a:lnTo>
                  <a:pt x="26000" y="0"/>
                </a:lnTo>
                <a:lnTo>
                  <a:pt x="0" y="0"/>
                </a:lnTo>
                <a:lnTo>
                  <a:pt x="0" y="9250"/>
                </a:lnTo>
                <a:close/>
              </a:path>
            </a:pathLst>
          </a:custGeom>
          <a:noFill/>
          <a:ln w="0">
            <a:noFill/>
          </a:ln>
        </p:spPr>
        <p:txBody>
          <a:bodyPr lIns="0" tIns="0" rIns="0" bIns="0" anchor="t">
            <a:noAutofit/>
          </a:bodyPr>
          <a:lstStyle/>
          <a:p>
            <a:r>
              <a:rPr lang="en-IN" sz="2400" b="0" strike="noStrike" spc="-1" dirty="0">
                <a:latin typeface="Times New Roman"/>
              </a:rPr>
              <a:t>         </a:t>
            </a:r>
          </a:p>
          <a:p>
            <a:endParaRPr lang="en-IN" sz="2400" b="0" strike="noStrike" spc="-1" dirty="0">
              <a:latin typeface="Times New Roman"/>
            </a:endParaRPr>
          </a:p>
          <a:p>
            <a:endParaRPr lang="en-IN" sz="2400" b="0" strike="noStrike" spc="-1" dirty="0">
              <a:latin typeface="Times New Roman"/>
            </a:endParaRPr>
          </a:p>
          <a:p>
            <a:endParaRPr lang="en-IN" sz="2400" b="0" strike="noStrike" spc="-1" dirty="0">
              <a:latin typeface="Times New Roman"/>
            </a:endParaRPr>
          </a:p>
          <a:p>
            <a:r>
              <a:rPr lang="en-IN" sz="2400" b="0" strike="noStrike" spc="-1" dirty="0">
                <a:latin typeface="Times New Roman"/>
              </a:rPr>
              <a:t>        </a:t>
            </a:r>
            <a:r>
              <a:rPr sz="2400" dirty="0"/>
              <a:t/>
            </a:r>
            <a:br>
              <a:rPr sz="2400" dirty="0"/>
            </a:br>
            <a:r>
              <a:rPr lang="en-IN" sz="3600" b="0" strike="noStrike" spc="-1" dirty="0" smtClean="0">
                <a:latin typeface="Times New Roman"/>
              </a:rPr>
              <a:t>1</a:t>
            </a:r>
            <a:r>
              <a:rPr lang="en-IN" sz="3600" b="0" strike="noStrike" spc="-1" dirty="0">
                <a:latin typeface="Times New Roman"/>
              </a:rPr>
              <a:t>. Introduction to </a:t>
            </a:r>
            <a:r>
              <a:rPr lang="en-IN" sz="3600" b="0" strike="noStrike" spc="-1" dirty="0" smtClean="0">
                <a:latin typeface="Times New Roman"/>
              </a:rPr>
              <a:t>Hand Gesture Virtual Mouse</a:t>
            </a:r>
            <a:r>
              <a:rPr lang="en-IN" sz="3600" b="0" strike="noStrike" spc="-1" dirty="0">
                <a:latin typeface="Times New Roman"/>
              </a:rPr>
              <a:t>.</a:t>
            </a:r>
          </a:p>
          <a:p>
            <a:r>
              <a:rPr lang="en-IN" sz="3600" b="0" strike="noStrike" spc="-1" dirty="0" smtClean="0">
                <a:latin typeface="Times New Roman"/>
              </a:rPr>
              <a:t>2</a:t>
            </a:r>
            <a:r>
              <a:rPr lang="en-IN" sz="3600" b="0" strike="noStrike" spc="-1" dirty="0">
                <a:latin typeface="Times New Roman"/>
              </a:rPr>
              <a:t>. Technologies and Tools.</a:t>
            </a:r>
          </a:p>
          <a:p>
            <a:r>
              <a:rPr lang="en-IN" sz="3600" b="0" strike="noStrike" spc="-1" dirty="0" smtClean="0">
                <a:latin typeface="Times New Roman"/>
              </a:rPr>
              <a:t>3</a:t>
            </a:r>
            <a:r>
              <a:rPr lang="en-IN" sz="3600" b="0" strike="noStrike" spc="-1" dirty="0">
                <a:latin typeface="Times New Roman"/>
              </a:rPr>
              <a:t>. Hardware Requirements.</a:t>
            </a:r>
          </a:p>
          <a:p>
            <a:r>
              <a:rPr lang="en-IN" sz="3600" b="0" strike="noStrike" spc="-1" dirty="0" smtClean="0">
                <a:latin typeface="Times New Roman"/>
              </a:rPr>
              <a:t>4</a:t>
            </a:r>
            <a:r>
              <a:rPr lang="en-IN" sz="3600" b="0" strike="noStrike" spc="-1" dirty="0">
                <a:latin typeface="Times New Roman"/>
              </a:rPr>
              <a:t>. Software Development  </a:t>
            </a:r>
          </a:p>
          <a:p>
            <a:r>
              <a:rPr lang="en-IN" sz="3600" b="0" strike="noStrike" spc="-1" dirty="0" smtClean="0">
                <a:latin typeface="Times New Roman"/>
              </a:rPr>
              <a:t>5</a:t>
            </a:r>
            <a:r>
              <a:rPr lang="en-IN" sz="3600" b="0" strike="noStrike" spc="-1" dirty="0">
                <a:latin typeface="Times New Roman"/>
              </a:rPr>
              <a:t>. Algorithm.</a:t>
            </a:r>
          </a:p>
          <a:p>
            <a:r>
              <a:rPr lang="en-IN" sz="3600" b="0" strike="noStrike" spc="-1" dirty="0" smtClean="0">
                <a:latin typeface="Times New Roman"/>
              </a:rPr>
              <a:t>6</a:t>
            </a:r>
            <a:r>
              <a:rPr lang="en-IN" sz="3600" b="0" strike="noStrike" spc="-1" dirty="0">
                <a:latin typeface="Times New Roman"/>
              </a:rPr>
              <a:t>. Use Cases and Applications.</a:t>
            </a:r>
          </a:p>
          <a:p>
            <a:r>
              <a:rPr lang="en-IN" sz="3600" b="0" strike="noStrike" spc="-1" dirty="0" smtClean="0">
                <a:latin typeface="Times New Roman"/>
              </a:rPr>
              <a:t>7</a:t>
            </a:r>
            <a:r>
              <a:rPr lang="en-IN" sz="3600" b="0" strike="noStrike" spc="-1" dirty="0">
                <a:latin typeface="Times New Roman"/>
              </a:rPr>
              <a:t>. Conclusion. </a:t>
            </a:r>
          </a:p>
          <a:p>
            <a:endParaRPr lang="en-IN" sz="2400" b="0" strike="noStrike" spc="-1" dirty="0">
              <a:latin typeface="Times New Roman"/>
            </a:endParaRPr>
          </a:p>
          <a:p>
            <a:endParaRPr lang="en-IN" sz="2400" b="0" strike="noStrike" spc="-1" dirty="0">
              <a:latin typeface="Times New Roman"/>
            </a:endParaRPr>
          </a:p>
        </p:txBody>
      </p:sp>
      <p:sp>
        <p:nvSpPr>
          <p:cNvPr id="78" name="Straight Connector 7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79" name="Straight Connector 7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80" name="Freeform 7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81" name="Freeform 8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82" name="Freeform 8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83" name="Freeform 8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84" name="Freeform 8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85" name="Freeform 8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86" name="Freeform 8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87" name="Freeform 8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88" name="TextBox 8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89" name="TextBox 8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90" name="Freeform 89"/>
          <p:cNvSpPr/>
          <p:nvPr/>
        </p:nvSpPr>
        <p:spPr>
          <a:xfrm>
            <a:off x="7362720" y="447480"/>
            <a:ext cx="362160" cy="362160"/>
          </a:xfrm>
          <a:custGeom>
            <a:avLst/>
            <a:gdLst/>
            <a:ahLst/>
            <a:cxnLst/>
            <a:rect l="0" t="0" r="r" b="b"/>
            <a:pathLst>
              <a:path w="1006" h="1006">
                <a:moveTo>
                  <a:pt x="0" y="504"/>
                </a:moveTo>
                <a:cubicBezTo>
                  <a:pt x="0" y="225"/>
                  <a:pt x="226" y="0"/>
                  <a:pt x="504" y="0"/>
                </a:cubicBezTo>
                <a:cubicBezTo>
                  <a:pt x="781" y="0"/>
                  <a:pt x="1006" y="225"/>
                  <a:pt x="1006" y="504"/>
                </a:cubicBezTo>
                <a:cubicBezTo>
                  <a:pt x="1006" y="781"/>
                  <a:pt x="781" y="1006"/>
                  <a:pt x="504" y="1006"/>
                </a:cubicBezTo>
                <a:cubicBezTo>
                  <a:pt x="226" y="1006"/>
                  <a:pt x="0" y="781"/>
                  <a:pt x="0" y="504"/>
                </a:cubicBezTo>
                <a:close/>
              </a:path>
            </a:pathLst>
          </a:custGeom>
          <a:solidFill>
            <a:srgbClr val="EBEBEB"/>
          </a:solidFill>
          <a:ln w="0">
            <a:noFill/>
          </a:ln>
        </p:spPr>
      </p:sp>
      <p:sp>
        <p:nvSpPr>
          <p:cNvPr id="91" name="Freeform 90"/>
          <p:cNvSpPr/>
          <p:nvPr/>
        </p:nvSpPr>
        <p:spPr>
          <a:xfrm>
            <a:off x="11010600" y="5609880"/>
            <a:ext cx="648360" cy="648360"/>
          </a:xfrm>
          <a:custGeom>
            <a:avLst/>
            <a:gdLst/>
            <a:ahLst/>
            <a:cxnLst/>
            <a:rect l="0" t="0" r="r" b="b"/>
            <a:pathLst>
              <a:path w="1801" h="1801">
                <a:moveTo>
                  <a:pt x="0" y="900"/>
                </a:moveTo>
                <a:cubicBezTo>
                  <a:pt x="0" y="403"/>
                  <a:pt x="403" y="0"/>
                  <a:pt x="901" y="0"/>
                </a:cubicBezTo>
                <a:cubicBezTo>
                  <a:pt x="1398" y="0"/>
                  <a:pt x="1801" y="403"/>
                  <a:pt x="1801" y="900"/>
                </a:cubicBezTo>
                <a:cubicBezTo>
                  <a:pt x="1801" y="1397"/>
                  <a:pt x="1398" y="1801"/>
                  <a:pt x="901" y="1801"/>
                </a:cubicBezTo>
                <a:cubicBezTo>
                  <a:pt x="403" y="1801"/>
                  <a:pt x="0" y="1397"/>
                  <a:pt x="0" y="900"/>
                </a:cubicBezTo>
                <a:close/>
              </a:path>
            </a:pathLst>
          </a:custGeom>
          <a:solidFill>
            <a:srgbClr val="2E83C3"/>
          </a:solidFill>
          <a:ln w="0">
            <a:noFill/>
          </a:ln>
        </p:spPr>
      </p:sp>
      <p:sp>
        <p:nvSpPr>
          <p:cNvPr id="92" name="Freeform 91"/>
          <p:cNvSpPr/>
          <p:nvPr/>
        </p:nvSpPr>
        <p:spPr>
          <a:xfrm>
            <a:off x="10686960" y="6134040"/>
            <a:ext cx="248040" cy="248040"/>
          </a:xfrm>
          <a:custGeom>
            <a:avLst/>
            <a:gdLst/>
            <a:ahLst/>
            <a:cxnLst/>
            <a:rect l="0" t="0" r="r" b="b"/>
            <a:pathLst>
              <a:path w="689" h="689">
                <a:moveTo>
                  <a:pt x="0" y="344"/>
                </a:moveTo>
                <a:cubicBezTo>
                  <a:pt x="0" y="154"/>
                  <a:pt x="154" y="0"/>
                  <a:pt x="345" y="0"/>
                </a:cubicBezTo>
                <a:cubicBezTo>
                  <a:pt x="535" y="0"/>
                  <a:pt x="689" y="154"/>
                  <a:pt x="689" y="344"/>
                </a:cubicBezTo>
                <a:cubicBezTo>
                  <a:pt x="689" y="535"/>
                  <a:pt x="535" y="689"/>
                  <a:pt x="345" y="689"/>
                </a:cubicBezTo>
                <a:cubicBezTo>
                  <a:pt x="154" y="689"/>
                  <a:pt x="0" y="535"/>
                  <a:pt x="0" y="344"/>
                </a:cubicBezTo>
                <a:close/>
              </a:path>
            </a:pathLst>
          </a:custGeom>
          <a:solidFill>
            <a:srgbClr val="2E946B"/>
          </a:solidFill>
          <a:ln w="0">
            <a:noFill/>
          </a:ln>
        </p:spPr>
      </p:sp>
      <p:pic>
        <p:nvPicPr>
          <p:cNvPr id="93" name="Picture 92"/>
          <p:cNvPicPr/>
          <p:nvPr/>
        </p:nvPicPr>
        <p:blipFill>
          <a:blip r:embed="rId3"/>
          <a:stretch/>
        </p:blipFill>
        <p:spPr>
          <a:xfrm>
            <a:off x="466560" y="6410160"/>
            <a:ext cx="3704760" cy="294840"/>
          </a:xfrm>
          <a:prstGeom prst="rect">
            <a:avLst/>
          </a:prstGeom>
          <a:ln w="0">
            <a:noFill/>
          </a:ln>
        </p:spPr>
      </p:pic>
      <p:pic>
        <p:nvPicPr>
          <p:cNvPr id="94" name="Picture 93"/>
          <p:cNvPicPr/>
          <p:nvPr/>
        </p:nvPicPr>
        <p:blipFill>
          <a:blip r:embed="rId4"/>
          <a:stretch/>
        </p:blipFill>
        <p:spPr>
          <a:xfrm flipH="1">
            <a:off x="92160" y="4347900"/>
            <a:ext cx="973835" cy="2260800"/>
          </a:xfrm>
          <a:prstGeom prst="rect">
            <a:avLst/>
          </a:prstGeom>
          <a:ln w="0">
            <a:noFill/>
          </a:ln>
        </p:spPr>
      </p:pic>
      <p:sp>
        <p:nvSpPr>
          <p:cNvPr id="95" name="TextBox 94"/>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3</a:t>
            </a:r>
            <a:endParaRPr lang="en-IN" sz="1130" b="0" strike="noStrike" spc="-1">
              <a:latin typeface="Times New Roman"/>
            </a:endParaRPr>
          </a:p>
        </p:txBody>
      </p:sp>
      <p:sp>
        <p:nvSpPr>
          <p:cNvPr id="96" name="TextBox 95"/>
          <p:cNvSpPr txBox="1"/>
          <p:nvPr/>
        </p:nvSpPr>
        <p:spPr>
          <a:xfrm>
            <a:off x="752400" y="502200"/>
            <a:ext cx="2878200" cy="709200"/>
          </a:xfrm>
          <a:prstGeom prst="rect">
            <a:avLst/>
          </a:prstGeom>
          <a:noFill/>
          <a:ln w="0">
            <a:noFill/>
          </a:ln>
        </p:spPr>
        <p:txBody>
          <a:bodyPr lIns="0" tIns="0" rIns="0" bIns="0" anchor="t">
            <a:noAutofit/>
          </a:bodyPr>
          <a:lstStyle/>
          <a:p>
            <a:r>
              <a:rPr lang="en-IN" sz="4800" b="1" strike="noStrike" spc="-1">
                <a:solidFill>
                  <a:srgbClr val="000000"/>
                </a:solidFill>
                <a:latin typeface="Trebuchet MS"/>
              </a:rPr>
              <a:t>AGENDA</a:t>
            </a:r>
            <a:endParaRPr lang="en-IN" sz="48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96"/>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98" name="Straight Connector 9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99" name="Straight Connector 9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00" name="Freeform 9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01" name="Freeform 10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02" name="Freeform 10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03" name="Freeform 10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04" name="Freeform 10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05" name="Freeform 10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06" name="Freeform 105"/>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07" name="Freeform 10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08" name="TextBox 10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09" name="TextBox 10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10" name="Freeform 109"/>
          <p:cNvSpPr/>
          <p:nvPr/>
        </p:nvSpPr>
        <p:spPr>
          <a:xfrm>
            <a:off x="9532440" y="530244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11" name="Freeform 110"/>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sp>
        <p:nvSpPr>
          <p:cNvPr id="112" name="TextBox 11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4</a:t>
            </a:r>
            <a:endParaRPr lang="en-IN" sz="1130" b="0" strike="noStrike" spc="-1">
              <a:latin typeface="Times New Roman"/>
            </a:endParaRPr>
          </a:p>
        </p:txBody>
      </p:sp>
      <p:pic>
        <p:nvPicPr>
          <p:cNvPr id="113" name="Picture 112"/>
          <p:cNvPicPr/>
          <p:nvPr/>
        </p:nvPicPr>
        <p:blipFill>
          <a:blip r:embed="rId2"/>
          <a:stretch/>
        </p:blipFill>
        <p:spPr>
          <a:xfrm rot="20728200">
            <a:off x="9932400" y="4095000"/>
            <a:ext cx="2037240" cy="2402640"/>
          </a:xfrm>
          <a:prstGeom prst="rect">
            <a:avLst/>
          </a:prstGeom>
          <a:ln w="0">
            <a:noFill/>
          </a:ln>
        </p:spPr>
      </p:pic>
      <p:pic>
        <p:nvPicPr>
          <p:cNvPr id="114" name="Picture 113"/>
          <p:cNvPicPr/>
          <p:nvPr/>
        </p:nvPicPr>
        <p:blipFill>
          <a:blip r:embed="rId3"/>
          <a:stretch/>
        </p:blipFill>
        <p:spPr>
          <a:xfrm>
            <a:off x="676440" y="6467400"/>
            <a:ext cx="2142720" cy="199800"/>
          </a:xfrm>
          <a:prstGeom prst="rect">
            <a:avLst/>
          </a:prstGeom>
          <a:ln w="0">
            <a:noFill/>
          </a:ln>
        </p:spPr>
      </p:pic>
      <p:sp>
        <p:nvSpPr>
          <p:cNvPr id="115" name="TextBox 114"/>
          <p:cNvSpPr txBox="1"/>
          <p:nvPr/>
        </p:nvSpPr>
        <p:spPr>
          <a:xfrm>
            <a:off x="332280" y="455400"/>
            <a:ext cx="700056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a:rPr>
              <a:t>PROBLEM  STATEMENT</a:t>
            </a:r>
            <a:endParaRPr lang="en-IN" sz="4280" b="0" strike="noStrike" spc="-1">
              <a:latin typeface="Times New Roman"/>
            </a:endParaRPr>
          </a:p>
        </p:txBody>
      </p:sp>
      <p:sp>
        <p:nvSpPr>
          <p:cNvPr id="116" name="TextBox 115"/>
          <p:cNvSpPr txBox="1"/>
          <p:nvPr/>
        </p:nvSpPr>
        <p:spPr>
          <a:xfrm>
            <a:off x="270000" y="1260000"/>
            <a:ext cx="9810000" cy="4950000"/>
          </a:xfrm>
          <a:prstGeom prst="rect">
            <a:avLst/>
          </a:prstGeom>
          <a:noFill/>
          <a:ln w="0">
            <a:noFill/>
          </a:ln>
        </p:spPr>
        <p:txBody>
          <a:bodyPr lIns="0" tIns="0" rIns="0" bIns="0" anchor="t">
            <a:noAutofit/>
          </a:bodyPr>
          <a:lstStyle/>
          <a:p>
            <a:r>
              <a:rPr lang="en-IN" sz="2800" b="0" strike="noStrike" spc="-1" dirty="0">
                <a:latin typeface="Times New Roman"/>
              </a:rPr>
              <a:t>In today's digital age, traditional computer mice are ubiquitous but limited in their functionality and user experience. Many users struggle with the constraints of physical mice, such as space limitations, accuracy issues, and the need for additional accessories like mouse pads. Moreover, individuals with mobility impairments may find it challenging to use conventional mice effectively.</a:t>
            </a:r>
          </a:p>
          <a:p>
            <a:endParaRPr lang="en-IN" sz="2800" b="0" strike="noStrike" spc="-1" dirty="0">
              <a:latin typeface="Times New Roman"/>
            </a:endParaRPr>
          </a:p>
          <a:p>
            <a:r>
              <a:rPr lang="en-IN" sz="2800" b="0" strike="noStrike" spc="-1" dirty="0">
                <a:latin typeface="Times New Roman"/>
              </a:rPr>
              <a:t>Key Challenges:</a:t>
            </a:r>
          </a:p>
          <a:p>
            <a:r>
              <a:rPr lang="en-IN" sz="2800" b="0" strike="noStrike" spc="-1" dirty="0">
                <a:latin typeface="Times New Roman"/>
              </a:rPr>
              <a:t>     1. Gesture Recognition Accuracy.</a:t>
            </a:r>
          </a:p>
          <a:p>
            <a:r>
              <a:rPr lang="en-IN" sz="2800" b="0" strike="noStrike" spc="-1" dirty="0">
                <a:latin typeface="Times New Roman"/>
              </a:rPr>
              <a:t>     2. User Adaptation.</a:t>
            </a:r>
          </a:p>
          <a:p>
            <a:r>
              <a:rPr lang="en-IN" sz="2800" b="0" strike="noStrike" spc="-1" dirty="0">
                <a:latin typeface="Times New Roman"/>
              </a:rPr>
              <a:t>     3. Compatibility and Accessibility.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116"/>
          <p:cNvSpPr/>
          <p:nvPr/>
        </p:nvSpPr>
        <p:spPr>
          <a:xfrm>
            <a:off x="138240" y="1350000"/>
            <a:ext cx="11471760" cy="4410000"/>
          </a:xfrm>
          <a:custGeom>
            <a:avLst/>
            <a:gdLst/>
            <a:ahLst/>
            <a:cxnLst/>
            <a:rect l="0" t="0" r="r" b="b"/>
            <a:pathLst>
              <a:path w="31866" h="12250">
                <a:moveTo>
                  <a:pt x="0" y="12250"/>
                </a:moveTo>
                <a:lnTo>
                  <a:pt x="31866" y="12250"/>
                </a:lnTo>
                <a:lnTo>
                  <a:pt x="31866" y="0"/>
                </a:lnTo>
                <a:lnTo>
                  <a:pt x="0" y="0"/>
                </a:lnTo>
                <a:lnTo>
                  <a:pt x="0" y="12250"/>
                </a:lnTo>
                <a:close/>
              </a:path>
            </a:pathLst>
          </a:custGeom>
          <a:solidFill>
            <a:srgbClr val="F2F2F2">
              <a:alpha val="70000"/>
            </a:srgbClr>
          </a:solidFill>
          <a:ln w="0">
            <a:noFill/>
          </a:ln>
        </p:spPr>
        <p:txBody>
          <a:bodyPr lIns="0" tIns="0" rIns="0" bIns="0" anchor="t">
            <a:noAutofit/>
          </a:bodyPr>
          <a:lstStyle/>
          <a:p>
            <a:pPr marL="216000" indent="-216000">
              <a:buClr>
                <a:srgbClr val="050404"/>
              </a:buClr>
              <a:buSzPct val="45000"/>
              <a:buFont typeface="Wingdings" charset="2"/>
              <a:buChar char=""/>
            </a:pPr>
            <a:r>
              <a:rPr lang="en-IN" sz="3200" b="0" strike="noStrike" spc="-1">
                <a:latin typeface="Times New Roman"/>
              </a:rPr>
              <a:t>Hand Gesture Virtual Mouse – Enhanced mouse interaction </a:t>
            </a:r>
          </a:p>
          <a:p>
            <a:pPr marL="216000" indent="-216000">
              <a:buClr>
                <a:srgbClr val="050404"/>
              </a:buClr>
              <a:buSzPct val="45000"/>
              <a:buFont typeface="Wingdings" charset="2"/>
              <a:buChar char=""/>
            </a:pPr>
            <a:r>
              <a:rPr lang="en-IN" sz="3200" b="0" strike="noStrike" spc="-1">
                <a:latin typeface="Times New Roman"/>
              </a:rPr>
              <a:t>and user experience.</a:t>
            </a:r>
          </a:p>
          <a:p>
            <a:pPr marL="216000" indent="-216000">
              <a:buClr>
                <a:srgbClr val="050404"/>
              </a:buClr>
              <a:buSzPct val="45000"/>
              <a:buFont typeface="Wingdings" charset="2"/>
              <a:buChar char=""/>
            </a:pPr>
            <a:r>
              <a:rPr lang="en-IN" sz="3200" b="0" strike="noStrike" spc="-1">
                <a:latin typeface="Times New Roman"/>
              </a:rPr>
              <a:t>Software developed using Python.</a:t>
            </a:r>
          </a:p>
          <a:p>
            <a:pPr marL="216000" indent="-216000">
              <a:buClr>
                <a:srgbClr val="050404"/>
              </a:buClr>
              <a:buSzPct val="45000"/>
              <a:buFont typeface="Wingdings" charset="2"/>
              <a:buChar char=""/>
            </a:pPr>
            <a:r>
              <a:rPr lang="en-IN" sz="3200" b="0" strike="noStrike" spc="-1">
                <a:latin typeface="Times New Roman"/>
              </a:rPr>
              <a:t>Hardware Requirements – Web camera.</a:t>
            </a:r>
          </a:p>
          <a:p>
            <a:pPr marL="216000" indent="-216000">
              <a:buClr>
                <a:srgbClr val="050404"/>
              </a:buClr>
              <a:buSzPct val="45000"/>
              <a:buFont typeface="Wingdings" charset="2"/>
              <a:buChar char=""/>
            </a:pPr>
            <a:r>
              <a:rPr lang="en-IN" sz="3200" b="0" strike="noStrike" spc="-1">
                <a:latin typeface="Times New Roman"/>
              </a:rPr>
              <a:t>This can works with different multiple image processing </a:t>
            </a:r>
          </a:p>
          <a:p>
            <a:pPr marL="216000" indent="-216000">
              <a:buClr>
                <a:srgbClr val="050404"/>
              </a:buClr>
              <a:buSzPct val="45000"/>
              <a:buFont typeface="Wingdings" charset="2"/>
              <a:buChar char=""/>
            </a:pPr>
            <a:r>
              <a:rPr lang="en-IN" sz="3200" b="0" strike="noStrike" spc="-1">
                <a:latin typeface="Times New Roman"/>
              </a:rPr>
              <a:t>techniques.</a:t>
            </a:r>
          </a:p>
          <a:p>
            <a:pPr marL="216000" indent="-216000">
              <a:buClr>
                <a:srgbClr val="050404"/>
              </a:buClr>
              <a:buSzPct val="45000"/>
              <a:buFont typeface="Wingdings" charset="2"/>
              <a:buChar char=""/>
            </a:pPr>
            <a:r>
              <a:rPr lang="en-IN" sz="3200" b="0" strike="noStrike" spc="-1">
                <a:latin typeface="Times New Roman"/>
              </a:rPr>
              <a:t>Media Pipe Framework – Hand Gesture Tracking.</a:t>
            </a:r>
          </a:p>
          <a:p>
            <a:pPr marL="216000" indent="-216000">
              <a:buClr>
                <a:srgbClr val="050404"/>
              </a:buClr>
              <a:buSzPct val="45000"/>
              <a:buFont typeface="Wingdings" charset="2"/>
              <a:buChar char=""/>
            </a:pPr>
            <a:r>
              <a:rPr lang="en-IN" sz="3200" b="0" strike="noStrike" spc="-1">
                <a:latin typeface="Times New Roman"/>
              </a:rPr>
              <a:t>OpenCV library – Computer Vision.</a:t>
            </a:r>
          </a:p>
          <a:p>
            <a:pPr marL="216000" indent="-216000">
              <a:buClr>
                <a:srgbClr val="050404"/>
              </a:buClr>
              <a:buSzPct val="45000"/>
              <a:buFont typeface="Wingdings" charset="2"/>
              <a:buChar char=""/>
            </a:pPr>
            <a:r>
              <a:rPr lang="en-IN" sz="3200" b="0" strike="noStrike" spc="-1">
                <a:latin typeface="Times New Roman"/>
              </a:rPr>
              <a:t>Algorithm – Transformational Algorithm.</a:t>
            </a:r>
          </a:p>
          <a:p>
            <a:pPr marL="216000" indent="-216000">
              <a:buClr>
                <a:srgbClr val="050404"/>
              </a:buClr>
              <a:buSzPct val="45000"/>
              <a:buFont typeface="Wingdings" charset="2"/>
              <a:buChar char=""/>
            </a:pPr>
            <a:endParaRPr lang="en-IN" sz="2600" b="0" strike="noStrike" spc="-1">
              <a:latin typeface="Times New Roman"/>
            </a:endParaRPr>
          </a:p>
        </p:txBody>
      </p:sp>
      <p:sp>
        <p:nvSpPr>
          <p:cNvPr id="118" name="Straight Connector 117"/>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19" name="Straight Connector 118"/>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20" name="Freeform 119"/>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21" name="Freeform 120"/>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22" name="Freeform 121"/>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23" name="Freeform 122"/>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24" name="Freeform 123"/>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25" name="Freeform 124"/>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26" name="Freeform 125"/>
          <p:cNvSpPr/>
          <p:nvPr/>
        </p:nvSpPr>
        <p:spPr>
          <a:xfrm>
            <a:off x="10350000" y="360000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27" name="Freeform 126"/>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28" name="TextBox 127"/>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29" name="TextBox 128"/>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30" name="TextBox 129"/>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5</a:t>
            </a:r>
            <a:endParaRPr lang="en-IN" sz="1130" b="0" strike="noStrike" spc="-1">
              <a:latin typeface="Times New Roman"/>
            </a:endParaRPr>
          </a:p>
        </p:txBody>
      </p:sp>
      <p:pic>
        <p:nvPicPr>
          <p:cNvPr id="131" name="Picture 130"/>
          <p:cNvPicPr/>
          <p:nvPr/>
        </p:nvPicPr>
        <p:blipFill>
          <a:blip r:embed="rId2"/>
          <a:stretch/>
        </p:blipFill>
        <p:spPr>
          <a:xfrm>
            <a:off x="10440000" y="4860000"/>
            <a:ext cx="1530000" cy="1757880"/>
          </a:xfrm>
          <a:prstGeom prst="rect">
            <a:avLst/>
          </a:prstGeom>
          <a:ln w="0">
            <a:noFill/>
          </a:ln>
        </p:spPr>
      </p:pic>
      <p:pic>
        <p:nvPicPr>
          <p:cNvPr id="132" name="Picture 131"/>
          <p:cNvPicPr/>
          <p:nvPr/>
        </p:nvPicPr>
        <p:blipFill>
          <a:blip r:embed="rId3"/>
          <a:stretch/>
        </p:blipFill>
        <p:spPr>
          <a:xfrm>
            <a:off x="676440" y="6467400"/>
            <a:ext cx="2142720" cy="199800"/>
          </a:xfrm>
          <a:prstGeom prst="rect">
            <a:avLst/>
          </a:prstGeom>
          <a:ln w="0">
            <a:noFill/>
          </a:ln>
        </p:spPr>
      </p:pic>
      <p:sp>
        <p:nvSpPr>
          <p:cNvPr id="133" name="TextBox 132"/>
          <p:cNvSpPr txBox="1"/>
          <p:nvPr/>
        </p:nvSpPr>
        <p:spPr>
          <a:xfrm>
            <a:off x="325440" y="270000"/>
            <a:ext cx="6154560" cy="622080"/>
          </a:xfrm>
          <a:prstGeom prst="rect">
            <a:avLst/>
          </a:prstGeom>
          <a:noFill/>
          <a:ln w="0">
            <a:noFill/>
          </a:ln>
        </p:spPr>
        <p:txBody>
          <a:bodyPr lIns="0" tIns="0" rIns="0" bIns="0" anchor="t">
            <a:noAutofit/>
          </a:bodyPr>
          <a:lstStyle/>
          <a:p>
            <a:r>
              <a:rPr lang="en-IN" sz="4200" b="1" strike="noStrike" spc="-1">
                <a:solidFill>
                  <a:srgbClr val="000000"/>
                </a:solidFill>
                <a:latin typeface="Trebuchet MS"/>
              </a:rPr>
              <a:t>PROJECT  OVERVIEW</a:t>
            </a:r>
            <a:endParaRPr lang="en-IN" sz="4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133"/>
          <p:cNvSpPr/>
          <p:nvPr/>
        </p:nvSpPr>
        <p:spPr>
          <a:xfrm>
            <a:off x="990000" y="1890000"/>
            <a:ext cx="8460000" cy="2790000"/>
          </a:xfrm>
          <a:custGeom>
            <a:avLst/>
            <a:gdLst/>
            <a:ahLst/>
            <a:cxnLst/>
            <a:rect l="0" t="0" r="r" b="b"/>
            <a:pathLst>
              <a:path w="23500" h="7750">
                <a:moveTo>
                  <a:pt x="0" y="7750"/>
                </a:moveTo>
                <a:lnTo>
                  <a:pt x="23500" y="7750"/>
                </a:lnTo>
                <a:lnTo>
                  <a:pt x="23500" y="0"/>
                </a:lnTo>
                <a:lnTo>
                  <a:pt x="0" y="0"/>
                </a:lnTo>
                <a:lnTo>
                  <a:pt x="0" y="7750"/>
                </a:lnTo>
                <a:close/>
              </a:path>
            </a:pathLst>
          </a:custGeom>
          <a:solidFill>
            <a:srgbClr val="FFFFFF"/>
          </a:solidFill>
          <a:ln w="0">
            <a:noFill/>
          </a:ln>
        </p:spPr>
        <p:txBody>
          <a:bodyPr lIns="0" tIns="0" rIns="0" bIns="0" anchor="t">
            <a:noAutofit/>
          </a:bodyPr>
          <a:lstStyle/>
          <a:p>
            <a:r>
              <a:rPr lang="en-IN" sz="3600" b="0" strike="noStrike" spc="-1">
                <a:latin typeface="Times New Roman"/>
              </a:rPr>
              <a:t>1. General Computer Users</a:t>
            </a:r>
          </a:p>
          <a:p>
            <a:r>
              <a:rPr lang="en-IN" sz="3600" b="0" strike="noStrike" spc="-1">
                <a:latin typeface="Times New Roman"/>
              </a:rPr>
              <a:t>2. Gamers</a:t>
            </a:r>
          </a:p>
          <a:p>
            <a:r>
              <a:rPr lang="en-IN" sz="3600" b="0" strike="noStrike" spc="-1">
                <a:latin typeface="Times New Roman"/>
              </a:rPr>
              <a:t>3. People with Disabilities</a:t>
            </a:r>
          </a:p>
          <a:p>
            <a:r>
              <a:rPr lang="en-IN" sz="3600" b="0" strike="noStrike" spc="-1">
                <a:latin typeface="Times New Roman"/>
              </a:rPr>
              <a:t>4. Designers and Artists</a:t>
            </a:r>
          </a:p>
          <a:p>
            <a:r>
              <a:rPr lang="en-IN" sz="3600" b="0" strike="noStrike" spc="-1">
                <a:latin typeface="Times New Roman"/>
              </a:rPr>
              <a:t>5. Healthcare Professionals</a:t>
            </a:r>
          </a:p>
        </p:txBody>
      </p:sp>
      <p:sp>
        <p:nvSpPr>
          <p:cNvPr id="135" name="Straight Connector 134"/>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6" name="Straight Connector 135"/>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37" name="Freeform 136"/>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38" name="Freeform 137"/>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39" name="Freeform 138"/>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40" name="Freeform 139"/>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41" name="Freeform 140"/>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42" name="Freeform 141"/>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43" name="Freeform 142"/>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44" name="Freeform 143"/>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45" name="TextBox 144"/>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46" name="TextBox 145"/>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47" name="TextBox 146"/>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6</a:t>
            </a:r>
            <a:endParaRPr lang="en-IN" sz="1130" b="0" strike="noStrike" spc="-1">
              <a:latin typeface="Times New Roman"/>
            </a:endParaRPr>
          </a:p>
        </p:txBody>
      </p:sp>
      <p:pic>
        <p:nvPicPr>
          <p:cNvPr id="148" name="Picture 147"/>
          <p:cNvPicPr/>
          <p:nvPr/>
        </p:nvPicPr>
        <p:blipFill>
          <a:blip r:embed="rId2"/>
          <a:stretch/>
        </p:blipFill>
        <p:spPr>
          <a:xfrm>
            <a:off x="723960" y="6172200"/>
            <a:ext cx="2180880" cy="485280"/>
          </a:xfrm>
          <a:prstGeom prst="rect">
            <a:avLst/>
          </a:prstGeom>
          <a:ln w="0">
            <a:noFill/>
          </a:ln>
        </p:spPr>
      </p:pic>
      <p:sp>
        <p:nvSpPr>
          <p:cNvPr id="149" name="TextBox 148"/>
          <p:cNvSpPr txBox="1"/>
          <p:nvPr/>
        </p:nvSpPr>
        <p:spPr>
          <a:xfrm>
            <a:off x="712080" y="934200"/>
            <a:ext cx="6253560" cy="477360"/>
          </a:xfrm>
          <a:prstGeom prst="rect">
            <a:avLst/>
          </a:prstGeom>
          <a:noFill/>
          <a:ln w="0">
            <a:noFill/>
          </a:ln>
        </p:spPr>
        <p:txBody>
          <a:bodyPr lIns="0" tIns="0" rIns="0" bIns="0" anchor="t">
            <a:noAutofit/>
          </a:bodyPr>
          <a:lstStyle/>
          <a:p>
            <a:r>
              <a:rPr lang="en-IN" sz="3230" b="1" strike="noStrike" spc="-1">
                <a:solidFill>
                  <a:srgbClr val="000000"/>
                </a:solidFill>
                <a:latin typeface="Trebuchet MS"/>
              </a:rPr>
              <a:t>WHO ARE THE END USERS?</a:t>
            </a:r>
            <a:endParaRPr lang="en-IN" sz="323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149"/>
          <p:cNvSpPr/>
          <p:nvPr/>
        </p:nvSpPr>
        <p:spPr>
          <a:xfrm>
            <a:off x="720000" y="1530000"/>
            <a:ext cx="9360000" cy="4968000"/>
          </a:xfrm>
          <a:custGeom>
            <a:avLst/>
            <a:gdLst/>
            <a:ahLst/>
            <a:cxnLst/>
            <a:rect l="0" t="0" r="r" b="b"/>
            <a:pathLst>
              <a:path w="26000" h="13800">
                <a:moveTo>
                  <a:pt x="0" y="13800"/>
                </a:moveTo>
                <a:lnTo>
                  <a:pt x="26000" y="13800"/>
                </a:lnTo>
                <a:lnTo>
                  <a:pt x="26000" y="0"/>
                </a:lnTo>
                <a:lnTo>
                  <a:pt x="0" y="0"/>
                </a:lnTo>
                <a:lnTo>
                  <a:pt x="0" y="13800"/>
                </a:lnTo>
                <a:close/>
              </a:path>
            </a:pathLst>
          </a:custGeom>
          <a:solidFill>
            <a:srgbClr val="FFFFFF"/>
          </a:solidFill>
          <a:ln w="0">
            <a:noFill/>
          </a:ln>
        </p:spPr>
      </p:sp>
      <p:sp>
        <p:nvSpPr>
          <p:cNvPr id="151" name="Straight Connector 150"/>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2" name="Straight Connector 151"/>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53" name="Freeform 152"/>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54" name="Freeform 153"/>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55" name="Freeform 154"/>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56" name="Freeform 155"/>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57" name="Freeform 156"/>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58" name="Freeform 157"/>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59" name="Freeform 158"/>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60" name="Freeform 159"/>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61" name="TextBox 160"/>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62" name="TextBox 161"/>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pic>
        <p:nvPicPr>
          <p:cNvPr id="163" name="Picture 162"/>
          <p:cNvPicPr/>
          <p:nvPr/>
        </p:nvPicPr>
        <p:blipFill>
          <a:blip r:embed="rId2"/>
          <a:stretch/>
        </p:blipFill>
        <p:spPr>
          <a:xfrm rot="20850000">
            <a:off x="319680" y="4655880"/>
            <a:ext cx="1620000" cy="1951920"/>
          </a:xfrm>
          <a:prstGeom prst="rect">
            <a:avLst/>
          </a:prstGeom>
          <a:ln w="0">
            <a:noFill/>
          </a:ln>
        </p:spPr>
      </p:pic>
      <p:sp>
        <p:nvSpPr>
          <p:cNvPr id="164" name="TextBox 163"/>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7</a:t>
            </a:r>
            <a:endParaRPr lang="en-IN" sz="1130" b="0" strike="noStrike" spc="-1">
              <a:latin typeface="Times New Roman"/>
            </a:endParaRPr>
          </a:p>
        </p:txBody>
      </p:sp>
      <p:pic>
        <p:nvPicPr>
          <p:cNvPr id="165" name="Picture 164"/>
          <p:cNvPicPr/>
          <p:nvPr/>
        </p:nvPicPr>
        <p:blipFill>
          <a:blip r:embed="rId3"/>
          <a:stretch/>
        </p:blipFill>
        <p:spPr>
          <a:xfrm>
            <a:off x="676440" y="6467400"/>
            <a:ext cx="2142720" cy="199800"/>
          </a:xfrm>
          <a:prstGeom prst="rect">
            <a:avLst/>
          </a:prstGeom>
          <a:ln w="0">
            <a:noFill/>
          </a:ln>
        </p:spPr>
      </p:pic>
      <p:sp>
        <p:nvSpPr>
          <p:cNvPr id="166" name="TextBox 165"/>
          <p:cNvSpPr txBox="1"/>
          <p:nvPr/>
        </p:nvSpPr>
        <p:spPr>
          <a:xfrm>
            <a:off x="570960" y="903600"/>
            <a:ext cx="12079800" cy="533880"/>
          </a:xfrm>
          <a:prstGeom prst="rect">
            <a:avLst/>
          </a:prstGeom>
          <a:noFill/>
          <a:ln w="0">
            <a:noFill/>
          </a:ln>
        </p:spPr>
        <p:txBody>
          <a:bodyPr lIns="0" tIns="0" rIns="0" bIns="0" anchor="t">
            <a:noAutofit/>
          </a:bodyPr>
          <a:lstStyle/>
          <a:p>
            <a:r>
              <a:rPr lang="en-IN" sz="3609" b="1" strike="noStrike" spc="-1">
                <a:solidFill>
                  <a:srgbClr val="000000"/>
                </a:solidFill>
                <a:latin typeface="Trebuchet MS"/>
              </a:rPr>
              <a:t>YOUR SOLUTION AND ITS VALUE PROPOSITION</a:t>
            </a:r>
            <a:endParaRPr lang="en-IN" sz="3609" b="0" strike="noStrike" spc="-1">
              <a:latin typeface="Times New Roman"/>
            </a:endParaRPr>
          </a:p>
        </p:txBody>
      </p:sp>
      <p:sp>
        <p:nvSpPr>
          <p:cNvPr id="167" name="TextBox 166"/>
          <p:cNvSpPr txBox="1"/>
          <p:nvPr/>
        </p:nvSpPr>
        <p:spPr>
          <a:xfrm>
            <a:off x="720000" y="1620000"/>
            <a:ext cx="9450000" cy="2814840"/>
          </a:xfrm>
          <a:prstGeom prst="rect">
            <a:avLst/>
          </a:prstGeom>
          <a:noFill/>
          <a:ln w="0">
            <a:noFill/>
          </a:ln>
        </p:spPr>
        <p:txBody>
          <a:bodyPr lIns="0" tIns="0" rIns="0" bIns="0" anchor="t">
            <a:noAutofit/>
          </a:bodyPr>
          <a:lstStyle/>
          <a:p>
            <a:r>
              <a:rPr lang="en-IN" sz="2800" b="1" strike="noStrike" spc="-1">
                <a:latin typeface="Times New Roman"/>
              </a:rPr>
              <a:t>Solution: </a:t>
            </a:r>
            <a:endParaRPr lang="en-IN" sz="2800" b="0" strike="noStrike" spc="-1">
              <a:latin typeface="Times New Roman"/>
            </a:endParaRPr>
          </a:p>
          <a:p>
            <a:r>
              <a:rPr lang="en-IN" sz="2800" b="1" strike="noStrike" spc="-1">
                <a:latin typeface="Times New Roman"/>
              </a:rPr>
              <a:t>    </a:t>
            </a:r>
            <a:r>
              <a:rPr lang="en-IN" sz="2800" b="0" strike="noStrike" spc="-1">
                <a:latin typeface="Times New Roman"/>
              </a:rPr>
              <a:t>Natural and intuitive way of interactions, dynamic user experience.</a:t>
            </a:r>
          </a:p>
          <a:p>
            <a:r>
              <a:rPr lang="en-IN" sz="2800" b="1" strike="noStrike" spc="-1">
                <a:latin typeface="Times New Roman"/>
              </a:rPr>
              <a:t>Value Proposition:</a:t>
            </a:r>
            <a:endParaRPr lang="en-IN" sz="2800" b="0" strike="noStrike" spc="-1">
              <a:latin typeface="Times New Roman"/>
            </a:endParaRPr>
          </a:p>
          <a:p>
            <a:r>
              <a:rPr lang="en-IN" sz="2800" b="1" strike="noStrike" spc="-1">
                <a:latin typeface="Times New Roman"/>
              </a:rPr>
              <a:t>    </a:t>
            </a:r>
            <a:r>
              <a:rPr lang="en-IN" sz="2800" b="0" strike="noStrike" spc="-1">
                <a:latin typeface="Times New Roman"/>
              </a:rPr>
              <a:t>Facilitate creative expression,  Enhances user comfort and ergonomics.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reeform 167"/>
          <p:cNvSpPr/>
          <p:nvPr/>
        </p:nvSpPr>
        <p:spPr>
          <a:xfrm>
            <a:off x="720000" y="1350000"/>
            <a:ext cx="10260000" cy="4500000"/>
          </a:xfrm>
          <a:custGeom>
            <a:avLst/>
            <a:gdLst/>
            <a:ahLst/>
            <a:cxnLst/>
            <a:rect l="0" t="0" r="r" b="b"/>
            <a:pathLst>
              <a:path w="28500" h="12500">
                <a:moveTo>
                  <a:pt x="0" y="12500"/>
                </a:moveTo>
                <a:lnTo>
                  <a:pt x="28500" y="12500"/>
                </a:lnTo>
                <a:lnTo>
                  <a:pt x="28500" y="0"/>
                </a:lnTo>
                <a:lnTo>
                  <a:pt x="0" y="0"/>
                </a:lnTo>
                <a:lnTo>
                  <a:pt x="0" y="12500"/>
                </a:lnTo>
                <a:close/>
              </a:path>
            </a:pathLst>
          </a:custGeom>
          <a:solidFill>
            <a:srgbClr val="FFFFFF"/>
          </a:solidFill>
          <a:ln w="0">
            <a:noFill/>
          </a:ln>
        </p:spPr>
      </p:sp>
      <p:sp>
        <p:nvSpPr>
          <p:cNvPr id="169" name="Straight Connector 168"/>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0" name="Straight Connector 169"/>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71" name="Freeform 170"/>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72" name="Freeform 171"/>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73" name="Freeform 172"/>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74" name="Freeform 173"/>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75" name="Freeform 174"/>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76" name="Freeform 175"/>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77" name="Freeform 176"/>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78" name="Freeform 177"/>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79" name="TextBox 178"/>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80" name="TextBox 179"/>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pic>
        <p:nvPicPr>
          <p:cNvPr id="181" name="Picture 180"/>
          <p:cNvPicPr/>
          <p:nvPr/>
        </p:nvPicPr>
        <p:blipFill>
          <a:blip r:embed="rId2"/>
          <a:stretch/>
        </p:blipFill>
        <p:spPr>
          <a:xfrm>
            <a:off x="180000" y="4241880"/>
            <a:ext cx="1800000" cy="2495160"/>
          </a:xfrm>
          <a:prstGeom prst="rect">
            <a:avLst/>
          </a:prstGeom>
          <a:ln w="0">
            <a:noFill/>
          </a:ln>
        </p:spPr>
      </p:pic>
      <p:sp>
        <p:nvSpPr>
          <p:cNvPr id="182" name="TextBox 181"/>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8</a:t>
            </a:r>
            <a:endParaRPr lang="en-IN" sz="1130" b="0" strike="noStrike" spc="-1">
              <a:latin typeface="Times New Roman"/>
            </a:endParaRPr>
          </a:p>
        </p:txBody>
      </p:sp>
      <p:sp>
        <p:nvSpPr>
          <p:cNvPr id="183" name="TextBox 182"/>
          <p:cNvSpPr txBox="1"/>
          <p:nvPr/>
        </p:nvSpPr>
        <p:spPr>
          <a:xfrm>
            <a:off x="752400" y="706680"/>
            <a:ext cx="9127800" cy="632880"/>
          </a:xfrm>
          <a:prstGeom prst="rect">
            <a:avLst/>
          </a:prstGeom>
          <a:noFill/>
          <a:ln w="0">
            <a:noFill/>
          </a:ln>
        </p:spPr>
        <p:txBody>
          <a:bodyPr lIns="0" tIns="0" rIns="0" bIns="0" anchor="t">
            <a:noAutofit/>
          </a:bodyPr>
          <a:lstStyle/>
          <a:p>
            <a:r>
              <a:rPr lang="en-IN" sz="4280" b="1" strike="noStrike" spc="-1">
                <a:solidFill>
                  <a:srgbClr val="000000"/>
                </a:solidFill>
                <a:latin typeface="Trebuchet MS"/>
              </a:rPr>
              <a:t>THE WOW IN YOUR SOLUTION</a:t>
            </a:r>
            <a:endParaRPr lang="en-IN" sz="4280" b="0" strike="noStrike" spc="-1">
              <a:latin typeface="Times New Roman"/>
            </a:endParaRPr>
          </a:p>
        </p:txBody>
      </p:sp>
      <p:sp>
        <p:nvSpPr>
          <p:cNvPr id="184" name="TextBox 183"/>
          <p:cNvSpPr txBox="1"/>
          <p:nvPr/>
        </p:nvSpPr>
        <p:spPr>
          <a:xfrm>
            <a:off x="1980000" y="1800000"/>
            <a:ext cx="8190000" cy="4050000"/>
          </a:xfrm>
          <a:prstGeom prst="rect">
            <a:avLst/>
          </a:prstGeom>
          <a:noFill/>
          <a:ln w="0">
            <a:noFill/>
          </a:ln>
        </p:spPr>
        <p:txBody>
          <a:bodyPr lIns="0" tIns="0" rIns="0" bIns="0" anchor="t">
            <a:noAutofit/>
          </a:bodyPr>
          <a:lstStyle/>
          <a:p>
            <a:r>
              <a:rPr lang="en-IN" sz="3200" b="0" strike="noStrike" spc="-1">
                <a:latin typeface="Times New Roman"/>
              </a:rPr>
              <a:t>1. Contactless Interaction</a:t>
            </a:r>
          </a:p>
          <a:p>
            <a:r>
              <a:rPr lang="en-IN" sz="3200" b="0" strike="noStrike" spc="-1">
                <a:latin typeface="Times New Roman"/>
              </a:rPr>
              <a:t>2. 3D Gesture Recognition</a:t>
            </a:r>
          </a:p>
          <a:p>
            <a:r>
              <a:rPr lang="en-IN" sz="3200" b="0" strike="noStrike" spc="-1">
                <a:latin typeface="Times New Roman"/>
              </a:rPr>
              <a:t>3. Multi-Modal Input</a:t>
            </a:r>
          </a:p>
          <a:p>
            <a:r>
              <a:rPr lang="en-IN" sz="3200" b="0" strike="noStrike" spc="-1">
                <a:latin typeface="Times New Roman"/>
              </a:rPr>
              <a:t>4. Customizable Gestures</a:t>
            </a:r>
          </a:p>
          <a:p>
            <a:r>
              <a:rPr lang="en-IN" sz="3200" b="0" strike="noStrike" spc="-1">
                <a:latin typeface="Times New Roman"/>
              </a:rPr>
              <a:t>5. Cross-Platform Compatibility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reeform 184"/>
          <p:cNvSpPr/>
          <p:nvPr/>
        </p:nvSpPr>
        <p:spPr>
          <a:xfrm>
            <a:off x="0" y="-360"/>
            <a:ext cx="12192120" cy="6858360"/>
          </a:xfrm>
          <a:custGeom>
            <a:avLst/>
            <a:gdLst/>
            <a:ahLst/>
            <a:cxn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sp>
      <p:sp>
        <p:nvSpPr>
          <p:cNvPr id="186" name="Straight Connector 185"/>
          <p:cNvSpPr/>
          <p:nvPr/>
        </p:nvSpPr>
        <p:spPr>
          <a:xfrm>
            <a:off x="9377280" y="4680"/>
            <a:ext cx="1219680" cy="685836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7" name="Straight Connector 186"/>
          <p:cNvSpPr/>
          <p:nvPr/>
        </p:nvSpPr>
        <p:spPr>
          <a:xfrm flipH="1">
            <a:off x="7434000" y="3690720"/>
            <a:ext cx="4763880" cy="3177000"/>
          </a:xfrm>
          <a:prstGeom prst="line">
            <a:avLst/>
          </a:prstGeom>
          <a:ln w="9360" cap="rnd">
            <a:solidFill>
              <a:srgbClr val="5FCBEF"/>
            </a:solidFill>
            <a:round/>
          </a:ln>
        </p:spPr>
        <p:style>
          <a:lnRef idx="0">
            <a:scrgbClr r="0" g="0" b="0"/>
          </a:lnRef>
          <a:fillRef idx="0">
            <a:scrgbClr r="0" g="0" b="0"/>
          </a:fillRef>
          <a:effectRef idx="0">
            <a:scrgbClr r="0" g="0" b="0"/>
          </a:effectRef>
          <a:fontRef idx="minor"/>
        </p:style>
      </p:sp>
      <p:sp>
        <p:nvSpPr>
          <p:cNvPr id="188" name="Freeform 187"/>
          <p:cNvSpPr/>
          <p:nvPr/>
        </p:nvSpPr>
        <p:spPr>
          <a:xfrm>
            <a:off x="9181800" y="-9720"/>
            <a:ext cx="3010320" cy="6867720"/>
          </a:xfrm>
          <a:custGeom>
            <a:avLst/>
            <a:gdLst/>
            <a:ahLst/>
            <a:cxnLst/>
            <a:rect l="0" t="0"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p>
      <p:sp>
        <p:nvSpPr>
          <p:cNvPr id="189" name="Freeform 188"/>
          <p:cNvSpPr/>
          <p:nvPr/>
        </p:nvSpPr>
        <p:spPr>
          <a:xfrm>
            <a:off x="9601200" y="-9720"/>
            <a:ext cx="2590920" cy="6867720"/>
          </a:xfrm>
          <a:custGeom>
            <a:avLst/>
            <a:gdLst/>
            <a:ahLst/>
            <a:cxnLst/>
            <a:rect l="0" t="0"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p>
      <p:sp>
        <p:nvSpPr>
          <p:cNvPr id="190" name="Freeform 189"/>
          <p:cNvSpPr/>
          <p:nvPr/>
        </p:nvSpPr>
        <p:spPr>
          <a:xfrm>
            <a:off x="8934120" y="3047760"/>
            <a:ext cx="3258000" cy="3810600"/>
          </a:xfrm>
          <a:custGeom>
            <a:avLst/>
            <a:gdLst/>
            <a:ahLst/>
            <a:cxnLst/>
            <a:rect l="0" t="0" r="r" b="b"/>
            <a:pathLst>
              <a:path w="9050" h="10585">
                <a:moveTo>
                  <a:pt x="0" y="10585"/>
                </a:moveTo>
                <a:lnTo>
                  <a:pt x="9050" y="0"/>
                </a:lnTo>
                <a:lnTo>
                  <a:pt x="9050" y="10585"/>
                </a:lnTo>
                <a:lnTo>
                  <a:pt x="0" y="10585"/>
                </a:lnTo>
                <a:close/>
              </a:path>
            </a:pathLst>
          </a:custGeom>
          <a:solidFill>
            <a:srgbClr val="17B0E4">
              <a:alpha val="66000"/>
            </a:srgbClr>
          </a:solidFill>
          <a:ln w="0">
            <a:noFill/>
          </a:ln>
        </p:spPr>
      </p:sp>
      <p:sp>
        <p:nvSpPr>
          <p:cNvPr id="191" name="Freeform 190"/>
          <p:cNvSpPr/>
          <p:nvPr/>
        </p:nvSpPr>
        <p:spPr>
          <a:xfrm>
            <a:off x="9334440" y="-9720"/>
            <a:ext cx="2857680" cy="6867720"/>
          </a:xfrm>
          <a:custGeom>
            <a:avLst/>
            <a:gdLst/>
            <a:ahLst/>
            <a:cxnLst/>
            <a:rect l="0" t="0"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p>
      <p:sp>
        <p:nvSpPr>
          <p:cNvPr id="192" name="Freeform 191"/>
          <p:cNvSpPr/>
          <p:nvPr/>
        </p:nvSpPr>
        <p:spPr>
          <a:xfrm>
            <a:off x="10896480" y="-9720"/>
            <a:ext cx="1295640" cy="6867720"/>
          </a:xfrm>
          <a:custGeom>
            <a:avLst/>
            <a:gdLst/>
            <a:ahLst/>
            <a:cxnLst/>
            <a:rect l="0" t="0"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p>
      <p:sp>
        <p:nvSpPr>
          <p:cNvPr id="193" name="Freeform 192"/>
          <p:cNvSpPr/>
          <p:nvPr/>
        </p:nvSpPr>
        <p:spPr>
          <a:xfrm>
            <a:off x="10934640" y="-9720"/>
            <a:ext cx="1257480" cy="6867720"/>
          </a:xfrm>
          <a:custGeom>
            <a:avLst/>
            <a:gdLst/>
            <a:ahLst/>
            <a:cxnLst/>
            <a:rect l="0" t="0"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p>
      <p:sp>
        <p:nvSpPr>
          <p:cNvPr id="194" name="Freeform 193"/>
          <p:cNvSpPr/>
          <p:nvPr/>
        </p:nvSpPr>
        <p:spPr>
          <a:xfrm>
            <a:off x="10372680" y="3590640"/>
            <a:ext cx="1819440" cy="3267720"/>
          </a:xfrm>
          <a:custGeom>
            <a:avLst/>
            <a:gdLst/>
            <a:ahLst/>
            <a:cxnLst/>
            <a:rect l="0" t="0" r="r" b="b"/>
            <a:pathLst>
              <a:path w="5054" h="9077">
                <a:moveTo>
                  <a:pt x="0" y="9077"/>
                </a:moveTo>
                <a:lnTo>
                  <a:pt x="5054" y="0"/>
                </a:lnTo>
                <a:lnTo>
                  <a:pt x="5054" y="9077"/>
                </a:lnTo>
                <a:lnTo>
                  <a:pt x="0" y="9077"/>
                </a:lnTo>
                <a:close/>
              </a:path>
            </a:pathLst>
          </a:custGeom>
          <a:solidFill>
            <a:srgbClr val="17B0E4">
              <a:alpha val="66000"/>
            </a:srgbClr>
          </a:solidFill>
          <a:ln w="0">
            <a:noFill/>
          </a:ln>
        </p:spPr>
      </p:sp>
      <p:sp>
        <p:nvSpPr>
          <p:cNvPr id="195" name="Freeform 194"/>
          <p:cNvSpPr/>
          <p:nvPr/>
        </p:nvSpPr>
        <p:spPr>
          <a:xfrm>
            <a:off x="0" y="4009680"/>
            <a:ext cx="447840" cy="2848680"/>
          </a:xfrm>
          <a:custGeom>
            <a:avLst/>
            <a:gdLst/>
            <a:ahLst/>
            <a:cxnLst/>
            <a:rect l="0" t="0" r="r" b="b"/>
            <a:pathLst>
              <a:path w="1244" h="7913">
                <a:moveTo>
                  <a:pt x="0" y="7913"/>
                </a:moveTo>
                <a:lnTo>
                  <a:pt x="0" y="0"/>
                </a:lnTo>
                <a:lnTo>
                  <a:pt x="1244" y="7913"/>
                </a:lnTo>
                <a:lnTo>
                  <a:pt x="0" y="7913"/>
                </a:lnTo>
                <a:close/>
              </a:path>
            </a:pathLst>
          </a:custGeom>
          <a:solidFill>
            <a:srgbClr val="5FCBEF">
              <a:alpha val="70000"/>
            </a:srgbClr>
          </a:solidFill>
          <a:ln w="0">
            <a:noFill/>
          </a:ln>
        </p:spPr>
      </p:sp>
      <p:sp>
        <p:nvSpPr>
          <p:cNvPr id="196" name="TextBox 195"/>
          <p:cNvSpPr txBox="1"/>
          <p:nvPr/>
        </p:nvSpPr>
        <p:spPr>
          <a:xfrm>
            <a:off x="752400" y="6487560"/>
            <a:ext cx="738360" cy="166320"/>
          </a:xfrm>
          <a:prstGeom prst="rect">
            <a:avLst/>
          </a:prstGeom>
          <a:noFill/>
          <a:ln w="0">
            <a:noFill/>
          </a:ln>
        </p:spPr>
        <p:txBody>
          <a:bodyPr lIns="0" tIns="0" rIns="0" bIns="0" anchor="t">
            <a:noAutofit/>
          </a:bodyPr>
          <a:lstStyle/>
          <a:p>
            <a:r>
              <a:rPr lang="en-IN" sz="1130" b="0" strike="noStrike" spc="-1">
                <a:solidFill>
                  <a:srgbClr val="2E83C3"/>
                </a:solidFill>
                <a:latin typeface="Trebuchet MS"/>
              </a:rPr>
              <a:t>3/21/2024</a:t>
            </a:r>
            <a:endParaRPr lang="en-IN" sz="1130" b="0" strike="noStrike" spc="-1">
              <a:latin typeface="Times New Roman"/>
            </a:endParaRPr>
          </a:p>
        </p:txBody>
      </p:sp>
      <p:sp>
        <p:nvSpPr>
          <p:cNvPr id="197" name="TextBox 196"/>
          <p:cNvSpPr txBox="1"/>
          <p:nvPr/>
        </p:nvSpPr>
        <p:spPr>
          <a:xfrm>
            <a:off x="1538280" y="6487560"/>
            <a:ext cx="1192320" cy="166320"/>
          </a:xfrm>
          <a:prstGeom prst="rect">
            <a:avLst/>
          </a:prstGeom>
          <a:noFill/>
          <a:ln w="0">
            <a:noFill/>
          </a:ln>
        </p:spPr>
        <p:txBody>
          <a:bodyPr lIns="0" tIns="0" rIns="0" bIns="0" anchor="t">
            <a:noAutofit/>
          </a:bodyPr>
          <a:lstStyle/>
          <a:p>
            <a:r>
              <a:rPr lang="en-IN" sz="1130" b="1" strike="noStrike" spc="-1">
                <a:solidFill>
                  <a:srgbClr val="2E83C3"/>
                </a:solidFill>
                <a:latin typeface="Trebuchet MS"/>
              </a:rPr>
              <a:t>Annual Review</a:t>
            </a:r>
            <a:endParaRPr lang="en-IN" sz="1130" b="0" strike="noStrike" spc="-1">
              <a:latin typeface="Times New Roman"/>
            </a:endParaRPr>
          </a:p>
        </p:txBody>
      </p:sp>
      <p:sp>
        <p:nvSpPr>
          <p:cNvPr id="198" name="Freeform 197"/>
          <p:cNvSpPr/>
          <p:nvPr/>
        </p:nvSpPr>
        <p:spPr>
          <a:xfrm>
            <a:off x="9353520" y="5362560"/>
            <a:ext cx="457560" cy="457560"/>
          </a:xfrm>
          <a:custGeom>
            <a:avLst/>
            <a:gdLst/>
            <a:ahLst/>
            <a:cxnLst/>
            <a:rect l="0" t="0" r="r" b="b"/>
            <a:pathLst>
              <a:path w="1271" h="1271">
                <a:moveTo>
                  <a:pt x="0" y="1271"/>
                </a:moveTo>
                <a:lnTo>
                  <a:pt x="1271" y="1271"/>
                </a:lnTo>
                <a:lnTo>
                  <a:pt x="1271" y="0"/>
                </a:lnTo>
                <a:lnTo>
                  <a:pt x="0" y="0"/>
                </a:lnTo>
                <a:lnTo>
                  <a:pt x="0" y="1271"/>
                </a:lnTo>
                <a:close/>
              </a:path>
            </a:pathLst>
          </a:custGeom>
          <a:solidFill>
            <a:srgbClr val="42B051"/>
          </a:solidFill>
          <a:ln w="0">
            <a:noFill/>
          </a:ln>
        </p:spPr>
      </p:sp>
      <p:sp>
        <p:nvSpPr>
          <p:cNvPr id="199" name="Freeform 198"/>
          <p:cNvSpPr/>
          <p:nvPr/>
        </p:nvSpPr>
        <p:spPr>
          <a:xfrm>
            <a:off x="9353520" y="5895720"/>
            <a:ext cx="181080" cy="181440"/>
          </a:xfrm>
          <a:custGeom>
            <a:avLst/>
            <a:gdLst/>
            <a:ahLst/>
            <a:cxnLst/>
            <a:rect l="0" t="0" r="r" b="b"/>
            <a:pathLst>
              <a:path w="503" h="504">
                <a:moveTo>
                  <a:pt x="0" y="504"/>
                </a:moveTo>
                <a:lnTo>
                  <a:pt x="503" y="504"/>
                </a:lnTo>
                <a:lnTo>
                  <a:pt x="503" y="0"/>
                </a:lnTo>
                <a:lnTo>
                  <a:pt x="0" y="0"/>
                </a:lnTo>
                <a:lnTo>
                  <a:pt x="0" y="504"/>
                </a:lnTo>
                <a:close/>
              </a:path>
            </a:pathLst>
          </a:custGeom>
          <a:solidFill>
            <a:srgbClr val="2E946B"/>
          </a:solidFill>
          <a:ln w="0">
            <a:noFill/>
          </a:ln>
        </p:spPr>
      </p:sp>
      <p:pic>
        <p:nvPicPr>
          <p:cNvPr id="200" name="Picture 199"/>
          <p:cNvPicPr/>
          <p:nvPr/>
        </p:nvPicPr>
        <p:blipFill>
          <a:blip r:embed="rId2"/>
          <a:stretch/>
        </p:blipFill>
        <p:spPr>
          <a:xfrm>
            <a:off x="676440" y="6467400"/>
            <a:ext cx="2142720" cy="199800"/>
          </a:xfrm>
          <a:prstGeom prst="rect">
            <a:avLst/>
          </a:prstGeom>
          <a:ln w="0">
            <a:noFill/>
          </a:ln>
        </p:spPr>
      </p:pic>
      <p:sp>
        <p:nvSpPr>
          <p:cNvPr id="201" name="TextBox 200"/>
          <p:cNvSpPr txBox="1"/>
          <p:nvPr/>
        </p:nvSpPr>
        <p:spPr>
          <a:xfrm>
            <a:off x="11391480" y="6487560"/>
            <a:ext cx="142560" cy="166320"/>
          </a:xfrm>
          <a:prstGeom prst="rect">
            <a:avLst/>
          </a:prstGeom>
          <a:noFill/>
          <a:ln w="0">
            <a:noFill/>
          </a:ln>
        </p:spPr>
        <p:txBody>
          <a:bodyPr lIns="0" tIns="0" rIns="0" bIns="0" anchor="t">
            <a:noAutofit/>
          </a:bodyPr>
          <a:lstStyle/>
          <a:p>
            <a:r>
              <a:rPr lang="en-IN" sz="1130" b="0" strike="noStrike" spc="-1">
                <a:solidFill>
                  <a:srgbClr val="2E946B"/>
                </a:solidFill>
                <a:latin typeface="Trebuchet MS"/>
              </a:rPr>
              <a:t>9</a:t>
            </a:r>
            <a:endParaRPr lang="en-IN" sz="1130" b="0" strike="noStrike" spc="-1">
              <a:latin typeface="Times New Roman"/>
            </a:endParaRPr>
          </a:p>
        </p:txBody>
      </p:sp>
      <p:sp>
        <p:nvSpPr>
          <p:cNvPr id="202" name="TextBox 201"/>
          <p:cNvSpPr txBox="1"/>
          <p:nvPr/>
        </p:nvSpPr>
        <p:spPr>
          <a:xfrm>
            <a:off x="540000" y="160335"/>
            <a:ext cx="4074480" cy="712080"/>
          </a:xfrm>
          <a:prstGeom prst="rect">
            <a:avLst/>
          </a:prstGeom>
          <a:noFill/>
          <a:ln w="0">
            <a:noFill/>
          </a:ln>
        </p:spPr>
        <p:txBody>
          <a:bodyPr lIns="0" tIns="0" rIns="0" bIns="0" anchor="t">
            <a:noAutofit/>
          </a:bodyPr>
          <a:lstStyle/>
          <a:p>
            <a:r>
              <a:rPr lang="en-IN" sz="4810" b="1" strike="noStrike" spc="-1">
                <a:solidFill>
                  <a:srgbClr val="000000"/>
                </a:solidFill>
                <a:latin typeface="Trebuchet MS"/>
              </a:rPr>
              <a:t>MODELLING</a:t>
            </a:r>
            <a:endParaRPr lang="en-IN" sz="4810" b="0" strike="noStrike" spc="-1">
              <a:latin typeface="Times New Roman"/>
            </a:endParaRPr>
          </a:p>
        </p:txBody>
      </p:sp>
      <p:sp>
        <p:nvSpPr>
          <p:cNvPr id="203" name="TextBox 202"/>
          <p:cNvSpPr txBox="1"/>
          <p:nvPr/>
        </p:nvSpPr>
        <p:spPr>
          <a:xfrm>
            <a:off x="540000" y="810000"/>
            <a:ext cx="10080000" cy="5964840"/>
          </a:xfrm>
          <a:prstGeom prst="rect">
            <a:avLst/>
          </a:prstGeom>
          <a:noFill/>
          <a:ln w="0">
            <a:noFill/>
          </a:ln>
        </p:spPr>
        <p:txBody>
          <a:bodyPr lIns="0" tIns="0" rIns="0" bIns="0" anchor="t">
            <a:noAutofit/>
          </a:bodyPr>
          <a:lstStyle/>
          <a:p>
            <a:endParaRPr lang="en-IN" sz="2600" b="1" strike="noStrike" spc="-1" dirty="0" smtClean="0">
              <a:latin typeface="Times New Roman"/>
            </a:endParaRPr>
          </a:p>
          <a:p>
            <a:r>
              <a:rPr lang="en-IN" sz="2600" b="1" strike="noStrike" spc="-1" dirty="0" smtClean="0">
                <a:latin typeface="Times New Roman"/>
              </a:rPr>
              <a:t>Relationships</a:t>
            </a:r>
            <a:r>
              <a:rPr lang="en-IN" sz="2600" b="1" strike="noStrike" spc="-1" dirty="0" smtClean="0">
                <a:latin typeface="Times New Roman"/>
              </a:rPr>
              <a:t>:</a:t>
            </a:r>
          </a:p>
          <a:p>
            <a:endParaRPr lang="en-IN" sz="2600" b="0" strike="noStrike" spc="-1" dirty="0">
              <a:latin typeface="Times New Roman"/>
            </a:endParaRPr>
          </a:p>
          <a:p>
            <a:r>
              <a:rPr lang="en-IN" sz="2600" b="0" strike="noStrike" spc="-1" dirty="0">
                <a:latin typeface="Times New Roman"/>
              </a:rPr>
              <a:t>There are two main processes in the system</a:t>
            </a:r>
            <a:r>
              <a:rPr lang="en-IN" sz="2600" b="0" strike="noStrike" spc="-1" dirty="0" smtClean="0">
                <a:latin typeface="Times New Roman"/>
              </a:rPr>
              <a:t>:</a:t>
            </a:r>
          </a:p>
          <a:p>
            <a:endParaRPr lang="en-IN" sz="2600" b="0" strike="noStrike" spc="-1" dirty="0">
              <a:latin typeface="Times New Roman"/>
            </a:endParaRPr>
          </a:p>
          <a:p>
            <a:pPr marL="457200" indent="-457200">
              <a:buFont typeface="Arial" panose="020B0604020202020204" pitchFamily="34" charset="0"/>
              <a:buChar char="•"/>
            </a:pPr>
            <a:r>
              <a:rPr lang="en-IN" sz="2600" b="1" strike="noStrike" spc="-1" dirty="0">
                <a:latin typeface="Times New Roman"/>
              </a:rPr>
              <a:t>Hand Detection:</a:t>
            </a:r>
            <a:r>
              <a:rPr lang="en-IN" sz="2600" b="0" strike="noStrike" spc="-1" dirty="0">
                <a:latin typeface="Times New Roman"/>
              </a:rPr>
              <a:t> This process takes a Hand Image/Video frame as input and outputs the Hand Landmarks</a:t>
            </a:r>
            <a:r>
              <a:rPr lang="en-IN" sz="2600" b="0" strike="noStrike" spc="-1" dirty="0" smtClean="0">
                <a:latin typeface="Times New Roman"/>
              </a:rPr>
              <a:t>.</a:t>
            </a:r>
          </a:p>
          <a:p>
            <a:pPr marL="457200" indent="-457200">
              <a:buFont typeface="Arial" panose="020B0604020202020204" pitchFamily="34" charset="0"/>
              <a:buChar char="•"/>
            </a:pPr>
            <a:endParaRPr lang="en-IN" sz="2600" b="0" strike="noStrike" spc="-1" dirty="0">
              <a:latin typeface="Times New Roman"/>
            </a:endParaRPr>
          </a:p>
          <a:p>
            <a:pPr marL="457200" indent="-457200">
              <a:buFont typeface="Arial" panose="020B0604020202020204" pitchFamily="34" charset="0"/>
              <a:buChar char="•"/>
            </a:pPr>
            <a:r>
              <a:rPr lang="en-IN" sz="2600" b="1" strike="noStrike" spc="-1" dirty="0">
                <a:latin typeface="Times New Roman"/>
              </a:rPr>
              <a:t>Gesture Recognition:</a:t>
            </a:r>
            <a:r>
              <a:rPr lang="en-IN" sz="2600" b="0" strike="noStrike" spc="-1" dirty="0">
                <a:latin typeface="Times New Roman"/>
              </a:rPr>
              <a:t> This process takes the Hand Landmarks as input and outputs the Gesture Information.</a:t>
            </a:r>
          </a:p>
          <a:p>
            <a:endParaRPr lang="en-IN" sz="2600" b="0" strike="noStrike" spc="-1" dirty="0">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324</Words>
  <Application>Microsoft Office PowerPoint</Application>
  <PresentationFormat>Widescreen</PresentationFormat>
  <Paragraphs>94</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DejaVu Sans</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Vinaykrishna Babu</dc:creator>
  <dc:description/>
  <cp:lastModifiedBy>ACER</cp:lastModifiedBy>
  <cp:revision>4</cp:revision>
  <dcterms:modified xsi:type="dcterms:W3CDTF">2024-05-05T08:57:36Z</dcterms:modified>
  <dc:language>en-IN</dc:language>
</cp:coreProperties>
</file>