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Libre Baskerville"/>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ibreBaskerville-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Baskerville-italic.fntdata"/><Relationship Id="rId25" Type="http://schemas.openxmlformats.org/officeDocument/2006/relationships/font" Target="fonts/LibreBaskerville-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55" name="Google Shape;155;p10: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2" name="Google Shape;162;p11: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8" name="Google Shape;168;p12: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74" name="Google Shape;174;p13: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0" name="Google Shape;180;p14: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6" name="Google Shape;186;p15: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2" name="Google Shape;192;p16: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9" name="Google Shape;199;p17: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6" name="Google Shape;206;p18: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14" name="Google Shape;214;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00" name="Google Shape;100;p2: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07" name="Google Shape;107;p3: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14" name="Google Shape;114;p4: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1" name="Google Shape;121;p5: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28" name="Google Shape;128;p6: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34" name="Google Shape;134;p7: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1" name="Google Shape;141;p8: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710407" y="4861441"/>
            <a:ext cx="5683200" cy="46056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8" name="Google Shape;148;p9:notes"/>
          <p:cNvSpPr/>
          <p:nvPr>
            <p:ph idx="2" type="sldImg"/>
          </p:nvPr>
        </p:nvSpPr>
        <p:spPr>
          <a:xfrm>
            <a:off x="142875" y="768350"/>
            <a:ext cx="6818313"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p:nvPr>
            <p:ph idx="2" type="pic"/>
          </p:nvPr>
        </p:nvSpPr>
        <p:spPr>
          <a:xfrm>
            <a:off x="5183188" y="987425"/>
            <a:ext cx="6172200" cy="4873625"/>
          </a:xfrm>
          <a:prstGeom prst="rect">
            <a:avLst/>
          </a:prstGeom>
          <a:noFill/>
          <a:ln>
            <a:noFill/>
          </a:ln>
        </p:spPr>
      </p:sp>
      <p:sp>
        <p:nvSpPr>
          <p:cNvPr id="76" name="Google Shape;76;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6" name="Shape 16"/>
        <p:cNvGrpSpPr/>
        <p:nvPr/>
      </p:nvGrpSpPr>
      <p:grpSpPr>
        <a:xfrm>
          <a:off x="0" y="0"/>
          <a:ext cx="0" cy="0"/>
          <a:chOff x="0" y="0"/>
          <a:chExt cx="0" cy="0"/>
        </a:xfrm>
      </p:grpSpPr>
      <p:sp>
        <p:nvSpPr>
          <p:cNvPr id="17" name="Google Shape;17;p3"/>
          <p:cNvSpPr/>
          <p:nvPr/>
        </p:nvSpPr>
        <p:spPr>
          <a:xfrm>
            <a:off x="0" y="0"/>
            <a:ext cx="12192000" cy="914400"/>
          </a:xfrm>
          <a:prstGeom prst="rect">
            <a:avLst/>
          </a:prstGeom>
          <a:solidFill>
            <a:srgbClr val="2F71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 name="Google Shape;18;p3"/>
          <p:cNvSpPr txBox="1"/>
          <p:nvPr>
            <p:ph type="ctrTitle"/>
          </p:nvPr>
        </p:nvSpPr>
        <p:spPr>
          <a:xfrm>
            <a:off x="914400" y="2130425"/>
            <a:ext cx="10363200" cy="14700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00"/>
              </a:spcBef>
              <a:spcAft>
                <a:spcPts val="0"/>
              </a:spcAft>
              <a:buClr>
                <a:schemeClr val="lt1"/>
              </a:buClr>
              <a:buSzPts val="2400"/>
              <a:buNone/>
              <a:defRPr b="1">
                <a:solidFill>
                  <a:schemeClr val="lt1"/>
                </a:solidFill>
              </a:defRPr>
            </a:lvl1pPr>
            <a:lvl2pPr lvl="1" algn="ctr">
              <a:lnSpc>
                <a:spcPct val="100000"/>
              </a:lnSpc>
              <a:spcBef>
                <a:spcPts val="520"/>
              </a:spcBef>
              <a:spcAft>
                <a:spcPts val="0"/>
              </a:spcAft>
              <a:buClr>
                <a:schemeClr val="lt1"/>
              </a:buClr>
              <a:buSzPts val="2340"/>
              <a:buNone/>
              <a:defRPr>
                <a:solidFill>
                  <a:schemeClr val="lt1"/>
                </a:solidFill>
              </a:defRPr>
            </a:lvl2pPr>
            <a:lvl3pPr lvl="2" algn="ctr">
              <a:lnSpc>
                <a:spcPct val="100000"/>
              </a:lnSpc>
              <a:spcBef>
                <a:spcPts val="480"/>
              </a:spcBef>
              <a:spcAft>
                <a:spcPts val="0"/>
              </a:spcAft>
              <a:buClr>
                <a:schemeClr val="lt1"/>
              </a:buClr>
              <a:buSzPts val="2040"/>
              <a:buNone/>
              <a:defRPr>
                <a:solidFill>
                  <a:schemeClr val="lt1"/>
                </a:solidFill>
              </a:defRPr>
            </a:lvl3pPr>
            <a:lvl4pPr lvl="3" algn="ctr">
              <a:lnSpc>
                <a:spcPct val="100000"/>
              </a:lnSpc>
              <a:spcBef>
                <a:spcPts val="400"/>
              </a:spcBef>
              <a:spcAft>
                <a:spcPts val="0"/>
              </a:spcAft>
              <a:buClr>
                <a:schemeClr val="lt1"/>
              </a:buClr>
              <a:buSzPts val="1800"/>
              <a:buNone/>
              <a:defRPr>
                <a:solidFill>
                  <a:schemeClr val="lt1"/>
                </a:solidFill>
              </a:defRPr>
            </a:lvl4pPr>
            <a:lvl5pPr lvl="4" algn="ctr">
              <a:lnSpc>
                <a:spcPct val="100000"/>
              </a:lnSpc>
              <a:spcBef>
                <a:spcPts val="400"/>
              </a:spcBef>
              <a:spcAft>
                <a:spcPts val="0"/>
              </a:spcAft>
              <a:buClr>
                <a:schemeClr val="lt1"/>
              </a:buClr>
              <a:buSzPts val="2000"/>
              <a:buNone/>
              <a:defRPr>
                <a:solidFill>
                  <a:schemeClr val="lt1"/>
                </a:solidFill>
              </a:defRPr>
            </a:lvl5pPr>
            <a:lvl6pPr lvl="5" algn="ctr">
              <a:lnSpc>
                <a:spcPct val="100000"/>
              </a:lnSpc>
              <a:spcBef>
                <a:spcPts val="400"/>
              </a:spcBef>
              <a:spcAft>
                <a:spcPts val="0"/>
              </a:spcAft>
              <a:buClr>
                <a:schemeClr val="lt1"/>
              </a:buClr>
              <a:buSzPts val="2000"/>
              <a:buNone/>
              <a:defRPr>
                <a:solidFill>
                  <a:schemeClr val="lt1"/>
                </a:solidFill>
              </a:defRPr>
            </a:lvl6pPr>
            <a:lvl7pPr lvl="6" algn="ctr">
              <a:lnSpc>
                <a:spcPct val="100000"/>
              </a:lnSpc>
              <a:spcBef>
                <a:spcPts val="360"/>
              </a:spcBef>
              <a:spcAft>
                <a:spcPts val="0"/>
              </a:spcAft>
              <a:buClr>
                <a:schemeClr val="lt1"/>
              </a:buClr>
              <a:buSzPts val="1800"/>
              <a:buNone/>
              <a:defRPr>
                <a:solidFill>
                  <a:schemeClr val="lt1"/>
                </a:solidFill>
              </a:defRPr>
            </a:lvl7pPr>
            <a:lvl8pPr lvl="7" algn="ctr">
              <a:lnSpc>
                <a:spcPct val="100000"/>
              </a:lnSpc>
              <a:spcBef>
                <a:spcPts val="320"/>
              </a:spcBef>
              <a:spcAft>
                <a:spcPts val="0"/>
              </a:spcAft>
              <a:buClr>
                <a:schemeClr val="lt1"/>
              </a:buClr>
              <a:buSzPts val="1600"/>
              <a:buNone/>
              <a:defRPr>
                <a:solidFill>
                  <a:schemeClr val="lt1"/>
                </a:solidFill>
              </a:defRPr>
            </a:lvl8pPr>
            <a:lvl9pPr lvl="8" algn="ctr">
              <a:lnSpc>
                <a:spcPct val="100000"/>
              </a:lnSpc>
              <a:spcBef>
                <a:spcPts val="320"/>
              </a:spcBef>
              <a:spcAft>
                <a:spcPts val="0"/>
              </a:spcAft>
              <a:buClr>
                <a:schemeClr val="lt1"/>
              </a:buClr>
              <a:buSzPts val="1600"/>
              <a:buNone/>
              <a:defRPr>
                <a:solidFill>
                  <a:schemeClr val="lt1"/>
                </a:solidFill>
              </a:defRPr>
            </a:lvl9pPr>
          </a:lstStyle>
          <a:p/>
        </p:txBody>
      </p:sp>
      <p:sp>
        <p:nvSpPr>
          <p:cNvPr id="20" name="Google Shape;20;p3"/>
          <p:cNvSpPr txBox="1"/>
          <p:nvPr>
            <p:ph idx="10" type="dt"/>
          </p:nvPr>
        </p:nvSpPr>
        <p:spPr>
          <a:xfrm>
            <a:off x="609600" y="6421438"/>
            <a:ext cx="2844800" cy="365100"/>
          </a:xfrm>
          <a:prstGeom prst="rect">
            <a:avLst/>
          </a:prstGeom>
          <a:noFill/>
          <a:ln>
            <a:noFill/>
          </a:ln>
        </p:spPr>
        <p:txBody>
          <a:bodyPr anchorCtr="0" anchor="b" bIns="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1" name="Google Shape;21;p3"/>
          <p:cNvSpPr txBox="1"/>
          <p:nvPr>
            <p:ph idx="11" type="ftr"/>
          </p:nvPr>
        </p:nvSpPr>
        <p:spPr>
          <a:xfrm>
            <a:off x="4165600" y="6421438"/>
            <a:ext cx="3860800" cy="365100"/>
          </a:xfrm>
          <a:prstGeom prst="rect">
            <a:avLst/>
          </a:prstGeom>
          <a:noFill/>
          <a:ln>
            <a:noFill/>
          </a:ln>
        </p:spPr>
        <p:txBody>
          <a:bodyPr anchorCtr="0" anchor="b" bIns="0" lIns="0" spcFirstLastPara="1" rIns="0"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2" name="Google Shape;22;p3"/>
          <p:cNvSpPr txBox="1"/>
          <p:nvPr>
            <p:ph idx="12" type="sldNum"/>
          </p:nvPr>
        </p:nvSpPr>
        <p:spPr>
          <a:xfrm>
            <a:off x="10871200" y="6421438"/>
            <a:ext cx="1016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1" i="0" sz="10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1" i="0" sz="10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1" i="0" sz="10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1" i="0" sz="10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1" i="0" sz="10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1" i="0" sz="10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1" i="0" sz="10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1" i="0" sz="10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1529650" y="0"/>
            <a:ext cx="13721700" cy="7482000"/>
          </a:xfrm>
          <a:prstGeom prst="rect">
            <a:avLst/>
          </a:prstGeom>
          <a:solidFill>
            <a:srgbClr val="2F71A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Calibri"/>
              <a:buNone/>
            </a:pPr>
            <a:r>
              <a:t/>
            </a:r>
            <a:endParaRPr b="1" i="0" sz="2000" u="none" cap="none" strike="noStrike">
              <a:solidFill>
                <a:srgbClr val="FFFFFF"/>
              </a:solidFill>
              <a:latin typeface="Arial"/>
              <a:ea typeface="Arial"/>
              <a:cs typeface="Arial"/>
              <a:sym typeface="Arial"/>
            </a:endParaRPr>
          </a:p>
          <a:p>
            <a:pPr indent="0" lvl="0" marL="0" marR="0" rtl="0" algn="ctr">
              <a:spcBef>
                <a:spcPts val="0"/>
              </a:spcBef>
              <a:spcAft>
                <a:spcPts val="0"/>
              </a:spcAft>
              <a:buClr>
                <a:schemeClr val="dk1"/>
              </a:buClr>
              <a:buSzPts val="2000"/>
              <a:buFont typeface="Calibri"/>
              <a:buNone/>
            </a:pPr>
            <a:r>
              <a:t/>
            </a:r>
            <a:endParaRPr b="1" i="0" sz="2000" u="none" cap="none" strike="noStrike">
              <a:solidFill>
                <a:srgbClr val="FFFFFF"/>
              </a:solidFill>
              <a:latin typeface="Arial"/>
              <a:ea typeface="Arial"/>
              <a:cs typeface="Arial"/>
              <a:sym typeface="Arial"/>
            </a:endParaRPr>
          </a:p>
          <a:p>
            <a:pPr indent="0" lvl="0" marL="0" marR="0" rtl="0" algn="ctr">
              <a:spcBef>
                <a:spcPts val="0"/>
              </a:spcBef>
              <a:spcAft>
                <a:spcPts val="0"/>
              </a:spcAft>
              <a:buClr>
                <a:schemeClr val="dk1"/>
              </a:buClr>
              <a:buSzPts val="2000"/>
              <a:buFont typeface="Calibri"/>
              <a:buNone/>
            </a:pPr>
            <a:r>
              <a:t/>
            </a:r>
            <a:endParaRPr b="1" i="0" sz="2000" u="none" cap="none" strike="noStrike">
              <a:solidFill>
                <a:srgbClr val="FFFFFF"/>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t/>
            </a:r>
            <a:endParaRPr b="1" i="0" sz="2000" u="none" cap="none" strike="noStrike">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400"/>
              <a:buFont typeface="Libre Baskerville"/>
              <a:buNone/>
            </a:pPr>
            <a:r>
              <a:rPr b="1" i="0" lang="en-US" sz="2400" u="none" cap="none" strike="noStrike">
                <a:solidFill>
                  <a:srgbClr val="FFFFFF"/>
                </a:solidFill>
                <a:latin typeface="Libre Baskerville"/>
                <a:ea typeface="Libre Baskerville"/>
                <a:cs typeface="Libre Baskerville"/>
                <a:sym typeface="Libre Baskerville"/>
              </a:rPr>
              <a:t>INSTITUTE OF AERONAUTICAL ENGINEERING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t/>
            </a:r>
            <a:endParaRPr b="1" i="0" sz="2000" u="none" cap="none" strike="noStrike">
              <a:solidFill>
                <a:srgbClr val="FFFFFF"/>
              </a:solidFill>
              <a:latin typeface="Arial"/>
              <a:ea typeface="Arial"/>
              <a:cs typeface="Arial"/>
              <a:sym typeface="Arial"/>
            </a:endParaRPr>
          </a:p>
          <a:p>
            <a:pPr indent="0" lvl="0" marL="0" marR="0" rtl="0" algn="ctr">
              <a:spcBef>
                <a:spcPts val="0"/>
              </a:spcBef>
              <a:spcAft>
                <a:spcPts val="0"/>
              </a:spcAft>
              <a:buClr>
                <a:srgbClr val="FFFFFF"/>
              </a:buClr>
              <a:buSzPts val="2000"/>
              <a:buFont typeface="Arial"/>
              <a:buNone/>
            </a:pPr>
            <a:r>
              <a:rPr b="1" i="0" lang="en-US" sz="2000" u="none" cap="none" strike="noStrike">
                <a:solidFill>
                  <a:srgbClr val="FFFFFF"/>
                </a:solidFill>
                <a:latin typeface="Arial"/>
                <a:ea typeface="Arial"/>
                <a:cs typeface="Arial"/>
                <a:sym typeface="Arial"/>
              </a:rPr>
              <a:t>RBL ExEEd Project</a:t>
            </a:r>
            <a:endParaRPr b="1" i="0" sz="4000" u="none" cap="none" strike="noStrike">
              <a:solidFill>
                <a:srgbClr val="FFFF00"/>
              </a:solidFill>
              <a:latin typeface="Calibri"/>
              <a:ea typeface="Calibri"/>
              <a:cs typeface="Calibri"/>
              <a:sym typeface="Calibri"/>
            </a:endParaRPr>
          </a:p>
          <a:p>
            <a:pPr indent="0" lvl="0" marL="0" marR="0" rtl="0" algn="ctr">
              <a:spcBef>
                <a:spcPts val="0"/>
              </a:spcBef>
              <a:spcAft>
                <a:spcPts val="0"/>
              </a:spcAft>
              <a:buClr>
                <a:srgbClr val="FFFF00"/>
              </a:buClr>
              <a:buSzPts val="2200"/>
              <a:buFont typeface="Calibri"/>
              <a:buNone/>
            </a:pPr>
            <a:r>
              <a:rPr b="1" i="0" lang="en-US" sz="2200" u="none" cap="none" strike="noStrike">
                <a:solidFill>
                  <a:srgbClr val="FFFF00"/>
                </a:solidFill>
                <a:latin typeface="Calibri"/>
                <a:ea typeface="Calibri"/>
                <a:cs typeface="Calibri"/>
                <a:sym typeface="Calibri"/>
              </a:rPr>
              <a:t>III B. Tech II semester</a:t>
            </a:r>
            <a:endParaRPr b="0" i="0" sz="600" u="none" cap="none" strike="noStrike">
              <a:solidFill>
                <a:srgbClr val="FFFF00"/>
              </a:solidFill>
              <a:latin typeface="Calibri"/>
              <a:ea typeface="Calibri"/>
              <a:cs typeface="Calibri"/>
              <a:sym typeface="Calibri"/>
            </a:endParaRPr>
          </a:p>
          <a:p>
            <a:pPr indent="0" lvl="0" marL="0" marR="0" rtl="0" algn="ctr">
              <a:spcBef>
                <a:spcPts val="0"/>
              </a:spcBef>
              <a:spcAft>
                <a:spcPts val="0"/>
              </a:spcAft>
              <a:buClr>
                <a:srgbClr val="FFFF00"/>
              </a:buClr>
              <a:buSzPts val="2400"/>
              <a:buFont typeface="Calibri"/>
              <a:buNone/>
            </a:pPr>
            <a:r>
              <a:rPr b="0" i="0" lang="en-US" sz="2400" u="none" cap="none" strike="noStrike">
                <a:solidFill>
                  <a:srgbClr val="FFFF00"/>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FF0000"/>
              </a:buClr>
              <a:buSzPts val="2400"/>
              <a:buFont typeface="Calibri"/>
              <a:buNone/>
            </a:pPr>
            <a:r>
              <a:rPr b="0" i="0" lang="en-US" sz="2400" u="none" cap="none" strike="noStrike">
                <a:solidFill>
                  <a:srgbClr val="FF0000"/>
                </a:solidFill>
                <a:latin typeface="Calibri"/>
                <a:ea typeface="Calibri"/>
                <a:cs typeface="Calibri"/>
                <a:sym typeface="Calibri"/>
              </a:rPr>
              <a:t>Topic:</a:t>
            </a:r>
            <a:r>
              <a:rPr b="0" i="0" lang="en-US" sz="2400" u="none" cap="none" strike="noStrike">
                <a:solidFill>
                  <a:srgbClr val="FFFF00"/>
                </a:solidFill>
                <a:latin typeface="Calibri"/>
                <a:ea typeface="Calibri"/>
                <a:cs typeface="Calibri"/>
                <a:sym typeface="Calibri"/>
              </a:rPr>
              <a:t> </a:t>
            </a:r>
            <a:r>
              <a:rPr b="1" i="0" lang="en-US" sz="2900" u="none" cap="none" strike="noStrike">
                <a:solidFill>
                  <a:srgbClr val="FAEB8B"/>
                </a:solidFill>
                <a:latin typeface="Bookman Old Style"/>
                <a:ea typeface="Bookman Old Style"/>
                <a:cs typeface="Bookman Old Style"/>
                <a:sym typeface="Bookman Old Style"/>
              </a:rPr>
              <a:t>Flutter analysis of an Airfoil</a:t>
            </a:r>
            <a:endParaRPr b="0" i="0" sz="29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000"/>
              <a:buFont typeface="Calibri"/>
              <a:buNone/>
            </a:pPr>
            <a:r>
              <a:t/>
            </a:r>
            <a:endParaRPr b="1" i="0" sz="2000" u="none" cap="none" strike="noStrike">
              <a:solidFill>
                <a:srgbClr val="FFFF00"/>
              </a:solidFill>
              <a:latin typeface="Bookman Old Style"/>
              <a:ea typeface="Bookman Old Style"/>
              <a:cs typeface="Bookman Old Style"/>
              <a:sym typeface="Bookman Old Style"/>
            </a:endParaRPr>
          </a:p>
          <a:p>
            <a:pPr indent="0" lvl="0" marL="0" marR="0" rtl="0" algn="ctr">
              <a:spcBef>
                <a:spcPts val="0"/>
              </a:spcBef>
              <a:spcAft>
                <a:spcPts val="0"/>
              </a:spcAft>
              <a:buClr>
                <a:srgbClr val="FFFFFF"/>
              </a:buClr>
              <a:buSzPts val="2400"/>
              <a:buFont typeface="Calibri"/>
              <a:buNone/>
            </a:pPr>
            <a:r>
              <a:rPr b="1" i="0" lang="en-US" sz="2400" u="none" cap="none" strike="noStrike">
                <a:solidFill>
                  <a:srgbClr val="FFFFFF"/>
                </a:solidFill>
                <a:latin typeface="Calibri"/>
                <a:ea typeface="Calibri"/>
                <a:cs typeface="Calibri"/>
                <a:sym typeface="Calibri"/>
              </a:rPr>
              <a:t>DEPARTMENT OF AERONAUTICAL ENGINEERING</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400"/>
              <a:buFont typeface="Calibri"/>
              <a:buNone/>
            </a:pPr>
            <a:r>
              <a:t/>
            </a:r>
            <a:endParaRPr b="1" i="0" sz="2400" u="none" cap="none" strike="noStrike">
              <a:solidFill>
                <a:srgbClr val="FFFFFF"/>
              </a:solidFill>
              <a:latin typeface="Calibri"/>
              <a:ea typeface="Calibri"/>
              <a:cs typeface="Calibri"/>
              <a:sym typeface="Calibri"/>
            </a:endParaRPr>
          </a:p>
          <a:p>
            <a:pPr indent="0" lvl="0" marL="0" marR="0" rtl="0" algn="ctr">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                                                                                                       </a:t>
            </a:r>
            <a:r>
              <a:rPr b="1" i="0" lang="en-US" sz="2100" u="none" cap="none" strike="noStrike">
                <a:solidFill>
                  <a:srgbClr val="FFFFFF"/>
                </a:solidFill>
                <a:latin typeface="Calibri"/>
                <a:ea typeface="Calibri"/>
                <a:cs typeface="Calibri"/>
                <a:sym typeface="Calibri"/>
              </a:rPr>
              <a:t>                                Bhukya Krishna(20951A2130)</a:t>
            </a:r>
            <a:endParaRPr b="0" i="0" sz="21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rgbClr val="FFFFFF"/>
              </a:buClr>
              <a:buSzPts val="2100"/>
              <a:buFont typeface="Calibri"/>
              <a:buNone/>
            </a:pPr>
            <a:r>
              <a:rPr b="1" i="0" lang="en-US" sz="2100" u="none" cap="none" strike="noStrike">
                <a:solidFill>
                  <a:srgbClr val="FFFFFF"/>
                </a:solidFill>
                <a:latin typeface="Calibri"/>
                <a:ea typeface="Calibri"/>
                <a:cs typeface="Calibri"/>
                <a:sym typeface="Calibri"/>
              </a:rPr>
              <a:t>                                                                                                                            </a:t>
            </a:r>
            <a:endParaRPr b="0" i="0" sz="2100" u="none" cap="none" strike="noStrike">
              <a:solidFill>
                <a:srgbClr val="FFFFFF"/>
              </a:solidFill>
              <a:latin typeface="Calibri"/>
              <a:ea typeface="Calibri"/>
              <a:cs typeface="Calibri"/>
              <a:sym typeface="Calibri"/>
            </a:endParaRPr>
          </a:p>
          <a:p>
            <a:pPr indent="0" lvl="0" marL="0" marR="0" rtl="0" algn="ctr">
              <a:spcBef>
                <a:spcPts val="0"/>
              </a:spcBef>
              <a:spcAft>
                <a:spcPts val="0"/>
              </a:spcAft>
              <a:buClr>
                <a:srgbClr val="FFFFFF"/>
              </a:buClr>
              <a:buSzPts val="2100"/>
              <a:buFont typeface="Calibri"/>
              <a:buNone/>
            </a:pPr>
            <a:r>
              <a:rPr b="1" i="0" lang="en-US" sz="2100" u="none" cap="none" strike="noStrike">
                <a:solidFill>
                  <a:srgbClr val="FFFFFF"/>
                </a:solidFill>
                <a:latin typeface="Calibri"/>
                <a:ea typeface="Calibri"/>
                <a:cs typeface="Calibri"/>
                <a:sym typeface="Calibri"/>
              </a:rPr>
              <a:t>                                                                                                          </a:t>
            </a:r>
            <a:r>
              <a:rPr b="1" i="0" lang="en-US" sz="2400" u="none" cap="none" strike="noStrike">
                <a:solidFill>
                  <a:srgbClr val="FFFF00"/>
                </a:solidFill>
                <a:latin typeface="Calibri"/>
                <a:ea typeface="Calibri"/>
                <a:cs typeface="Calibri"/>
                <a:sym typeface="Calibri"/>
              </a:rPr>
              <a:t>Mentor:Dr B Aslesha </a:t>
            </a:r>
            <a:r>
              <a:rPr b="1" i="0" lang="en-US" sz="2100" u="none" cap="none" strike="noStrike">
                <a:solidFill>
                  <a:srgbClr val="FFFFFF"/>
                </a:solidFill>
                <a:latin typeface="Calibri"/>
                <a:ea typeface="Calibri"/>
                <a:cs typeface="Calibri"/>
                <a:sym typeface="Calibri"/>
              </a:rPr>
              <a:t> </a:t>
            </a:r>
            <a:r>
              <a:rPr b="1" i="0" lang="en-US" sz="1600" u="none" cap="none" strike="noStrike">
                <a:solidFill>
                  <a:srgbClr val="FFFFFF"/>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pic>
        <p:nvPicPr>
          <p:cNvPr descr="iarelogo.JPG" id="97" name="Google Shape;97;p15"/>
          <p:cNvPicPr preferRelativeResize="0"/>
          <p:nvPr/>
        </p:nvPicPr>
        <p:blipFill rotWithShape="1">
          <a:blip r:embed="rId3">
            <a:alphaModFix/>
          </a:blip>
          <a:srcRect b="0" l="0" r="0" t="0"/>
          <a:stretch/>
        </p:blipFill>
        <p:spPr>
          <a:xfrm>
            <a:off x="5406804" y="116633"/>
            <a:ext cx="1297424" cy="14290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
        <p:nvSpPr>
          <p:cNvPr id="158" name="Google Shape;158;p24"/>
          <p:cNvSpPr txBox="1"/>
          <p:nvPr>
            <p:ph type="ctrTitle"/>
          </p:nvPr>
        </p:nvSpPr>
        <p:spPr>
          <a:xfrm>
            <a:off x="494523" y="0"/>
            <a:ext cx="10363200" cy="877078"/>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dk1"/>
              </a:buClr>
              <a:buSzPts val="1400"/>
              <a:buFont typeface="Algerian"/>
              <a:buNone/>
            </a:pPr>
            <a:r>
              <a:rPr b="0" lang="en-US" sz="4400">
                <a:latin typeface="Algerian"/>
                <a:ea typeface="Algerian"/>
                <a:cs typeface="Algerian"/>
                <a:sym typeface="Algerian"/>
              </a:rPr>
              <a:t>Results:</a:t>
            </a:r>
            <a:endParaRPr>
              <a:latin typeface="Algerian"/>
              <a:ea typeface="Algerian"/>
              <a:cs typeface="Algerian"/>
              <a:sym typeface="Algerian"/>
            </a:endParaRPr>
          </a:p>
        </p:txBody>
      </p:sp>
      <p:pic>
        <p:nvPicPr>
          <p:cNvPr id="159" name="Google Shape;159;p24"/>
          <p:cNvPicPr preferRelativeResize="0"/>
          <p:nvPr/>
        </p:nvPicPr>
        <p:blipFill rotWithShape="1">
          <a:blip r:embed="rId3">
            <a:alphaModFix/>
          </a:blip>
          <a:srcRect b="0" l="0" r="0" t="0"/>
          <a:stretch/>
        </p:blipFill>
        <p:spPr>
          <a:xfrm>
            <a:off x="1782147" y="1121727"/>
            <a:ext cx="7800392" cy="50178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pic>
        <p:nvPicPr>
          <p:cNvPr id="165" name="Google Shape;165;p25"/>
          <p:cNvPicPr preferRelativeResize="0"/>
          <p:nvPr/>
        </p:nvPicPr>
        <p:blipFill rotWithShape="1">
          <a:blip r:embed="rId3">
            <a:alphaModFix/>
          </a:blip>
          <a:srcRect b="0" l="0" r="0" t="0"/>
          <a:stretch/>
        </p:blipFill>
        <p:spPr>
          <a:xfrm>
            <a:off x="1670180" y="1121727"/>
            <a:ext cx="7809722" cy="50644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pic>
        <p:nvPicPr>
          <p:cNvPr id="171" name="Google Shape;171;p26"/>
          <p:cNvPicPr preferRelativeResize="0"/>
          <p:nvPr/>
        </p:nvPicPr>
        <p:blipFill rotWithShape="1">
          <a:blip r:embed="rId3">
            <a:alphaModFix/>
          </a:blip>
          <a:srcRect b="0" l="0" r="0" t="0"/>
          <a:stretch/>
        </p:blipFill>
        <p:spPr>
          <a:xfrm>
            <a:off x="1268962" y="1121727"/>
            <a:ext cx="7875037" cy="51017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pic>
        <p:nvPicPr>
          <p:cNvPr id="177" name="Google Shape;177;p27"/>
          <p:cNvPicPr preferRelativeResize="0"/>
          <p:nvPr/>
        </p:nvPicPr>
        <p:blipFill rotWithShape="1">
          <a:blip r:embed="rId3">
            <a:alphaModFix/>
          </a:blip>
          <a:srcRect b="0" l="0" r="0" t="0"/>
          <a:stretch/>
        </p:blipFill>
        <p:spPr>
          <a:xfrm>
            <a:off x="1250302" y="1121727"/>
            <a:ext cx="8005665" cy="51017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pic>
        <p:nvPicPr>
          <p:cNvPr id="183" name="Google Shape;183;p28"/>
          <p:cNvPicPr preferRelativeResize="0"/>
          <p:nvPr/>
        </p:nvPicPr>
        <p:blipFill rotWithShape="1">
          <a:blip r:embed="rId3">
            <a:alphaModFix/>
          </a:blip>
          <a:srcRect b="0" l="0" r="0" t="0"/>
          <a:stretch/>
        </p:blipFill>
        <p:spPr>
          <a:xfrm>
            <a:off x="1362269" y="1121727"/>
            <a:ext cx="7599486" cy="50178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pic>
        <p:nvPicPr>
          <p:cNvPr id="189" name="Google Shape;189;p29"/>
          <p:cNvPicPr preferRelativeResize="0"/>
          <p:nvPr/>
        </p:nvPicPr>
        <p:blipFill rotWithShape="1">
          <a:blip r:embed="rId3">
            <a:alphaModFix/>
          </a:blip>
          <a:srcRect b="0" l="0" r="0" t="0"/>
          <a:stretch/>
        </p:blipFill>
        <p:spPr>
          <a:xfrm>
            <a:off x="1138334" y="1112396"/>
            <a:ext cx="8182947" cy="50831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pic>
        <p:nvPicPr>
          <p:cNvPr id="195" name="Google Shape;195;p30"/>
          <p:cNvPicPr preferRelativeResize="0"/>
          <p:nvPr/>
        </p:nvPicPr>
        <p:blipFill rotWithShape="1">
          <a:blip r:embed="rId3">
            <a:alphaModFix/>
          </a:blip>
          <a:srcRect b="0" l="0" r="0" t="0"/>
          <a:stretch/>
        </p:blipFill>
        <p:spPr>
          <a:xfrm>
            <a:off x="-1" y="2236314"/>
            <a:ext cx="5253135" cy="1962461"/>
          </a:xfrm>
          <a:prstGeom prst="rect">
            <a:avLst/>
          </a:prstGeom>
          <a:noFill/>
          <a:ln>
            <a:noFill/>
          </a:ln>
        </p:spPr>
      </p:pic>
      <p:pic>
        <p:nvPicPr>
          <p:cNvPr id="196" name="Google Shape;196;p30"/>
          <p:cNvPicPr preferRelativeResize="0"/>
          <p:nvPr/>
        </p:nvPicPr>
        <p:blipFill rotWithShape="1">
          <a:blip r:embed="rId4">
            <a:alphaModFix/>
          </a:blip>
          <a:srcRect b="0" l="0" r="0" t="0"/>
          <a:stretch/>
        </p:blipFill>
        <p:spPr>
          <a:xfrm>
            <a:off x="5509260" y="1626714"/>
            <a:ext cx="5836764" cy="42609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
        <p:nvSpPr>
          <p:cNvPr id="202" name="Google Shape;202;p31"/>
          <p:cNvSpPr txBox="1"/>
          <p:nvPr>
            <p:ph type="ctrTitle"/>
          </p:nvPr>
        </p:nvSpPr>
        <p:spPr>
          <a:xfrm>
            <a:off x="662474" y="0"/>
            <a:ext cx="10363200" cy="877078"/>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dk1"/>
              </a:buClr>
              <a:buSzPts val="1400"/>
              <a:buFont typeface="Algerian"/>
              <a:buNone/>
            </a:pPr>
            <a:r>
              <a:rPr lang="en-US">
                <a:latin typeface="Algerian"/>
                <a:ea typeface="Algerian"/>
                <a:cs typeface="Algerian"/>
                <a:sym typeface="Algerian"/>
              </a:rPr>
              <a:t>CONCLUSION:</a:t>
            </a:r>
            <a:endParaRPr/>
          </a:p>
        </p:txBody>
      </p:sp>
      <p:sp>
        <p:nvSpPr>
          <p:cNvPr id="203" name="Google Shape;203;p31"/>
          <p:cNvSpPr txBox="1"/>
          <p:nvPr>
            <p:ph idx="1" type="subTitle"/>
          </p:nvPr>
        </p:nvSpPr>
        <p:spPr>
          <a:xfrm>
            <a:off x="662475" y="1463351"/>
            <a:ext cx="10363199" cy="3931298"/>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600"/>
              </a:spcBef>
              <a:spcAft>
                <a:spcPts val="0"/>
              </a:spcAft>
              <a:buClr>
                <a:schemeClr val="dk1"/>
              </a:buClr>
              <a:buSzPts val="2400"/>
              <a:buNone/>
            </a:pPr>
            <a:r>
              <a:rPr b="0" i="0" lang="en-US" sz="1800">
                <a:solidFill>
                  <a:schemeClr val="dk1"/>
                </a:solidFill>
                <a:latin typeface="Times New Roman"/>
                <a:ea typeface="Times New Roman"/>
                <a:cs typeface="Times New Roman"/>
                <a:sym typeface="Times New Roman"/>
              </a:rPr>
              <a:t>In conclusion, the project on flutter analysis of airfoils has successfully addressed aircraft safety and performance concerns. By integrating advanced computational methods with experimental validation, accurate predictions and mitigation of flutter instabilities were achieved. Optimized airfoil designs led to improved aerodynamic performance and fuel efficiency. The project contributes to the body of knowledge in flutter analysis, emphasizing aeroelasticity, flutter suppression techniques, and compliance with industry standards. The methodology employed, including literature review, data collection, computational analysis, experimental validation, optimization, and result analysis, provided a robust framework. Documenting and reporting the outcomes offer valuable insights for the aviation industry, ensuring structural integrity and enhancing reliability and sustainability.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
        <p:nvSpPr>
          <p:cNvPr id="209" name="Google Shape;209;p32"/>
          <p:cNvSpPr txBox="1"/>
          <p:nvPr>
            <p:ph type="ctrTitle"/>
          </p:nvPr>
        </p:nvSpPr>
        <p:spPr>
          <a:xfrm>
            <a:off x="522514" y="0"/>
            <a:ext cx="10363200" cy="849086"/>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dk1"/>
              </a:buClr>
              <a:buSzPts val="1400"/>
              <a:buFont typeface="Algerian"/>
              <a:buNone/>
            </a:pPr>
            <a:r>
              <a:rPr lang="en-US">
                <a:latin typeface="Algerian"/>
                <a:ea typeface="Algerian"/>
                <a:cs typeface="Algerian"/>
                <a:sym typeface="Algerian"/>
              </a:rPr>
              <a:t>REFERENCE:</a:t>
            </a:r>
            <a:endParaRPr/>
          </a:p>
        </p:txBody>
      </p:sp>
      <p:sp>
        <p:nvSpPr>
          <p:cNvPr id="210" name="Google Shape;210;p32"/>
          <p:cNvSpPr txBox="1"/>
          <p:nvPr>
            <p:ph idx="1" type="subTitle"/>
          </p:nvPr>
        </p:nvSpPr>
        <p:spPr>
          <a:xfrm>
            <a:off x="522514" y="1310950"/>
            <a:ext cx="8534400" cy="4725955"/>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600"/>
              </a:spcBef>
              <a:spcAft>
                <a:spcPts val="0"/>
              </a:spcAft>
              <a:buClr>
                <a:schemeClr val="dk1"/>
              </a:buClr>
              <a:buSzPts val="2400"/>
              <a:buFont typeface="Noto Sans Symbols"/>
              <a:buChar char="⮚"/>
            </a:pPr>
            <a:r>
              <a:rPr b="0" lang="en-US" sz="1800">
                <a:solidFill>
                  <a:schemeClr val="dk1"/>
                </a:solidFill>
                <a:latin typeface="Times New Roman"/>
                <a:ea typeface="Times New Roman"/>
                <a:cs typeface="Times New Roman"/>
                <a:sym typeface="Times New Roman"/>
              </a:rPr>
              <a:t>Jan KozanekaVaclav VlcekIgor ZolotarevaInstitute ofTheNACaeroeing s </a:t>
            </a:r>
            <a:endParaRPr/>
          </a:p>
          <a:p>
            <a:pPr indent="0" lvl="0" marL="0" rtl="0" algn="l">
              <a:lnSpc>
                <a:spcPct val="100000"/>
              </a:lnSpc>
              <a:spcBef>
                <a:spcPts val="600"/>
              </a:spcBef>
              <a:spcAft>
                <a:spcPts val="0"/>
              </a:spcAft>
              <a:buClr>
                <a:schemeClr val="dk1"/>
              </a:buClr>
              <a:buSzPts val="2400"/>
              <a:buNone/>
            </a:pPr>
            <a:r>
              <a:rPr b="0" lang="en-US" sz="1800">
                <a:solidFill>
                  <a:schemeClr val="dk1"/>
                </a:solidFill>
                <a:latin typeface="Times New Roman"/>
                <a:ea typeface="Times New Roman"/>
                <a:cs typeface="Times New Roman"/>
                <a:sym typeface="Times New Roman"/>
              </a:rPr>
              <a:t>              Applied Mathematical ModellingThe new airfoil model NACA0015, modal analysis and flutter properties</a:t>
            </a:r>
            <a:endParaRPr/>
          </a:p>
          <a:p>
            <a:pPr indent="0" lvl="0" marL="0" rtl="0" algn="l">
              <a:lnSpc>
                <a:spcPct val="100000"/>
              </a:lnSpc>
              <a:spcBef>
                <a:spcPts val="600"/>
              </a:spcBef>
              <a:spcAft>
                <a:spcPts val="0"/>
              </a:spcAft>
              <a:buClr>
                <a:schemeClr val="lt1"/>
              </a:buClr>
              <a:buSzPts val="2400"/>
              <a:buNone/>
            </a:pPr>
            <a:r>
              <a:t/>
            </a:r>
            <a:endParaRPr b="0" sz="1800">
              <a:solidFill>
                <a:schemeClr val="dk1"/>
              </a:solidFill>
              <a:latin typeface="Times New Roman"/>
              <a:ea typeface="Times New Roman"/>
              <a:cs typeface="Times New Roman"/>
              <a:sym typeface="Times New Roman"/>
            </a:endParaRPr>
          </a:p>
          <a:p>
            <a:pPr indent="-285750" lvl="0" marL="285750" rtl="0" algn="l">
              <a:lnSpc>
                <a:spcPct val="100000"/>
              </a:lnSpc>
              <a:spcBef>
                <a:spcPts val="600"/>
              </a:spcBef>
              <a:spcAft>
                <a:spcPts val="0"/>
              </a:spcAft>
              <a:buClr>
                <a:schemeClr val="dk1"/>
              </a:buClr>
              <a:buSzPts val="2400"/>
              <a:buFont typeface="Noto Sans Symbols"/>
              <a:buChar char="⮚"/>
            </a:pPr>
            <a:r>
              <a:rPr b="0" lang="en-US" sz="1800">
                <a:solidFill>
                  <a:schemeClr val="dk1"/>
                </a:solidFill>
                <a:latin typeface="Times New Roman"/>
                <a:ea typeface="Times New Roman"/>
                <a:cs typeface="Times New Roman"/>
                <a:sym typeface="Times New Roman"/>
              </a:rPr>
              <a:t>SHAO Song, ZHUQinghua*, ZHANGChenglin, NI Xianping(Science and Technology on Rotorcraft Aeromechanics Laboratory, Nanjing University of Aeronautics and Astronautics, Nanjing 210016, China)</a:t>
            </a:r>
            <a:endParaRPr/>
          </a:p>
          <a:p>
            <a:pPr indent="0" lvl="0" marL="0" rtl="0" algn="l">
              <a:lnSpc>
                <a:spcPct val="100000"/>
              </a:lnSpc>
              <a:spcBef>
                <a:spcPts val="600"/>
              </a:spcBef>
              <a:spcAft>
                <a:spcPts val="0"/>
              </a:spcAft>
              <a:buClr>
                <a:schemeClr val="dk1"/>
              </a:buClr>
              <a:buSzPts val="2400"/>
              <a:buNone/>
            </a:pPr>
            <a:r>
              <a:rPr b="0" lang="en-US" sz="1800">
                <a:solidFill>
                  <a:schemeClr val="dk1"/>
                </a:solidFill>
                <a:latin typeface="Times New Roman"/>
                <a:ea typeface="Times New Roman"/>
                <a:cs typeface="Times New Roman"/>
                <a:sym typeface="Times New Roman"/>
              </a:rPr>
              <a:t>            Chinese journal of AeronauticsAirfoil Aeroelastic Flutter Analysis Based on Modified Leishman-Beddoes Model at Low Mach Number</a:t>
            </a:r>
            <a:endParaRPr b="0" sz="1800">
              <a:solidFill>
                <a:schemeClr val="dk1"/>
              </a:solidFill>
              <a:latin typeface="Times New Roman"/>
              <a:ea typeface="Times New Roman"/>
              <a:cs typeface="Times New Roman"/>
              <a:sym typeface="Times New Roman"/>
            </a:endParaRPr>
          </a:p>
          <a:p>
            <a:pPr indent="-228600" lvl="0" marL="228600" rtl="0" algn="l">
              <a:lnSpc>
                <a:spcPct val="100000"/>
              </a:lnSpc>
              <a:spcBef>
                <a:spcPts val="600"/>
              </a:spcBef>
              <a:spcAft>
                <a:spcPts val="0"/>
              </a:spcAft>
              <a:buClr>
                <a:schemeClr val="lt1"/>
              </a:buClr>
              <a:buSzPts val="2400"/>
              <a:buNone/>
            </a:pPr>
            <a:r>
              <a:t/>
            </a:r>
            <a:endParaRPr b="0"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838200" y="2068950"/>
            <a:ext cx="10515600" cy="240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sz="5400">
                <a:solidFill>
                  <a:schemeClr val="accent2"/>
                </a:solidFill>
              </a:rPr>
              <a:t>THANK YOU</a:t>
            </a:r>
            <a:endParaRPr b="1" sz="54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ctrTitle"/>
          </p:nvPr>
        </p:nvSpPr>
        <p:spPr>
          <a:xfrm flipH="1" rot="-202">
            <a:off x="681126" y="185"/>
            <a:ext cx="6960274" cy="8727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rgbClr val="FFD03B"/>
              </a:buClr>
              <a:buSzPts val="4600"/>
              <a:buFont typeface="Algerian"/>
              <a:buNone/>
            </a:pPr>
            <a:r>
              <a:rPr b="1" lang="en-US">
                <a:latin typeface="Algerian"/>
                <a:ea typeface="Algerian"/>
                <a:cs typeface="Algerian"/>
                <a:sym typeface="Algerian"/>
              </a:rPr>
              <a:t>Contents:</a:t>
            </a:r>
            <a:endParaRPr b="1">
              <a:latin typeface="Algerian"/>
              <a:ea typeface="Algerian"/>
              <a:cs typeface="Algerian"/>
              <a:sym typeface="Algerian"/>
            </a:endParaRPr>
          </a:p>
        </p:txBody>
      </p:sp>
      <p:sp>
        <p:nvSpPr>
          <p:cNvPr id="103" name="Google Shape;103;p16"/>
          <p:cNvSpPr txBox="1"/>
          <p:nvPr>
            <p:ph idx="1" type="subTitle"/>
          </p:nvPr>
        </p:nvSpPr>
        <p:spPr>
          <a:xfrm>
            <a:off x="1409891" y="1314055"/>
            <a:ext cx="8648509" cy="5107383"/>
          </a:xfrm>
          <a:prstGeom prst="rect">
            <a:avLst/>
          </a:prstGeom>
          <a:noFill/>
          <a:ln>
            <a:noFill/>
          </a:ln>
        </p:spPr>
        <p:txBody>
          <a:bodyPr anchorCtr="0" anchor="t" bIns="45700" lIns="91425" spcFirstLastPara="1" rIns="91425" wrap="square" tIns="45700">
            <a:noAutofit/>
          </a:bodyPr>
          <a:lstStyle/>
          <a:p>
            <a:pPr indent="-285750" lvl="0" marL="285750" rtl="0" algn="l">
              <a:lnSpc>
                <a:spcPct val="150000"/>
              </a:lnSpc>
              <a:spcBef>
                <a:spcPts val="360"/>
              </a:spcBef>
              <a:spcAft>
                <a:spcPts val="0"/>
              </a:spcAft>
              <a:buClr>
                <a:srgbClr val="C00000"/>
              </a:buClr>
              <a:buSzPts val="2400"/>
              <a:buFont typeface="Noto Sans Symbols"/>
              <a:buChar char="⮚"/>
            </a:pPr>
            <a:r>
              <a:rPr b="0" lang="en-US" sz="2000">
                <a:solidFill>
                  <a:srgbClr val="C00000"/>
                </a:solidFill>
                <a:latin typeface="Libre Baskerville"/>
                <a:ea typeface="Libre Baskerville"/>
                <a:cs typeface="Libre Baskerville"/>
                <a:sym typeface="Libre Baskerville"/>
              </a:rPr>
              <a:t>Abstract</a:t>
            </a:r>
            <a:endParaRPr/>
          </a:p>
          <a:p>
            <a:pPr indent="-285750" lvl="0" marL="285750" rtl="0" algn="l">
              <a:lnSpc>
                <a:spcPct val="150000"/>
              </a:lnSpc>
              <a:spcBef>
                <a:spcPts val="360"/>
              </a:spcBef>
              <a:spcAft>
                <a:spcPts val="0"/>
              </a:spcAft>
              <a:buClr>
                <a:srgbClr val="C00000"/>
              </a:buClr>
              <a:buSzPts val="2400"/>
              <a:buFont typeface="Noto Sans Symbols"/>
              <a:buChar char="⮚"/>
            </a:pPr>
            <a:r>
              <a:rPr b="0" lang="en-US" sz="2000">
                <a:solidFill>
                  <a:srgbClr val="C00000"/>
                </a:solidFill>
                <a:latin typeface="Libre Baskerville"/>
                <a:ea typeface="Libre Baskerville"/>
                <a:cs typeface="Libre Baskerville"/>
                <a:sym typeface="Libre Baskerville"/>
              </a:rPr>
              <a:t>Introduction</a:t>
            </a:r>
            <a:endParaRPr/>
          </a:p>
          <a:p>
            <a:pPr indent="-285750" lvl="0" marL="285750" rtl="0" algn="l">
              <a:lnSpc>
                <a:spcPct val="150000"/>
              </a:lnSpc>
              <a:spcBef>
                <a:spcPts val="360"/>
              </a:spcBef>
              <a:spcAft>
                <a:spcPts val="0"/>
              </a:spcAft>
              <a:buClr>
                <a:srgbClr val="C00000"/>
              </a:buClr>
              <a:buSzPts val="2400"/>
              <a:buFont typeface="Noto Sans Symbols"/>
              <a:buChar char="⮚"/>
            </a:pPr>
            <a:r>
              <a:rPr b="0" lang="en-US" sz="2000">
                <a:solidFill>
                  <a:srgbClr val="C00000"/>
                </a:solidFill>
                <a:latin typeface="Libre Baskerville"/>
                <a:ea typeface="Libre Baskerville"/>
                <a:cs typeface="Libre Baskerville"/>
                <a:sym typeface="Libre Baskerville"/>
              </a:rPr>
              <a:t>Literature review</a:t>
            </a:r>
            <a:endParaRPr/>
          </a:p>
          <a:p>
            <a:pPr indent="-285750" lvl="0" marL="285750" rtl="0" algn="l">
              <a:lnSpc>
                <a:spcPct val="150000"/>
              </a:lnSpc>
              <a:spcBef>
                <a:spcPts val="360"/>
              </a:spcBef>
              <a:spcAft>
                <a:spcPts val="0"/>
              </a:spcAft>
              <a:buClr>
                <a:srgbClr val="C00000"/>
              </a:buClr>
              <a:buSzPts val="2400"/>
              <a:buFont typeface="Noto Sans Symbols"/>
              <a:buChar char="⮚"/>
            </a:pPr>
            <a:r>
              <a:rPr b="0" lang="en-US" sz="2000">
                <a:solidFill>
                  <a:srgbClr val="C00000"/>
                </a:solidFill>
                <a:latin typeface="Libre Baskerville"/>
                <a:ea typeface="Libre Baskerville"/>
                <a:cs typeface="Libre Baskerville"/>
                <a:sym typeface="Libre Baskerville"/>
              </a:rPr>
              <a:t>Objective</a:t>
            </a:r>
            <a:endParaRPr/>
          </a:p>
          <a:p>
            <a:pPr indent="-285750" lvl="0" marL="285750" rtl="0" algn="l">
              <a:lnSpc>
                <a:spcPct val="150000"/>
              </a:lnSpc>
              <a:spcBef>
                <a:spcPts val="360"/>
              </a:spcBef>
              <a:spcAft>
                <a:spcPts val="0"/>
              </a:spcAft>
              <a:buClr>
                <a:srgbClr val="C00000"/>
              </a:buClr>
              <a:buSzPts val="2400"/>
              <a:buFont typeface="Noto Sans Symbols"/>
              <a:buChar char="⮚"/>
            </a:pPr>
            <a:r>
              <a:rPr b="0" lang="en-US" sz="2000">
                <a:solidFill>
                  <a:srgbClr val="C00000"/>
                </a:solidFill>
                <a:latin typeface="Libre Baskerville"/>
                <a:ea typeface="Libre Baskerville"/>
                <a:cs typeface="Libre Baskerville"/>
                <a:sym typeface="Libre Baskerville"/>
              </a:rPr>
              <a:t>Methodology</a:t>
            </a:r>
            <a:endParaRPr/>
          </a:p>
          <a:p>
            <a:pPr indent="-285750" lvl="0" marL="285750" rtl="0" algn="l">
              <a:lnSpc>
                <a:spcPct val="150000"/>
              </a:lnSpc>
              <a:spcBef>
                <a:spcPts val="360"/>
              </a:spcBef>
              <a:spcAft>
                <a:spcPts val="0"/>
              </a:spcAft>
              <a:buClr>
                <a:srgbClr val="C00000"/>
              </a:buClr>
              <a:buSzPts val="2400"/>
              <a:buFont typeface="Noto Sans Symbols"/>
              <a:buChar char="⮚"/>
            </a:pPr>
            <a:r>
              <a:rPr b="0" lang="en-US" sz="2000">
                <a:solidFill>
                  <a:srgbClr val="C00000"/>
                </a:solidFill>
                <a:latin typeface="Libre Baskerville"/>
                <a:ea typeface="Libre Baskerville"/>
                <a:cs typeface="Libre Baskerville"/>
                <a:sym typeface="Libre Baskerville"/>
              </a:rPr>
              <a:t>Results</a:t>
            </a:r>
            <a:endParaRPr/>
          </a:p>
          <a:p>
            <a:pPr indent="-285750" lvl="0" marL="285750" rtl="0" algn="l">
              <a:lnSpc>
                <a:spcPct val="150000"/>
              </a:lnSpc>
              <a:spcBef>
                <a:spcPts val="360"/>
              </a:spcBef>
              <a:spcAft>
                <a:spcPts val="0"/>
              </a:spcAft>
              <a:buClr>
                <a:srgbClr val="C00000"/>
              </a:buClr>
              <a:buSzPts val="2400"/>
              <a:buFont typeface="Noto Sans Symbols"/>
              <a:buChar char="⮚"/>
            </a:pPr>
            <a:r>
              <a:rPr b="0" lang="en-US" sz="2000">
                <a:solidFill>
                  <a:srgbClr val="C00000"/>
                </a:solidFill>
                <a:latin typeface="Libre Baskerville"/>
                <a:ea typeface="Libre Baskerville"/>
                <a:cs typeface="Libre Baskerville"/>
                <a:sym typeface="Libre Baskerville"/>
              </a:rPr>
              <a:t>Conclusion</a:t>
            </a:r>
            <a:endParaRPr/>
          </a:p>
          <a:p>
            <a:pPr indent="-285750" lvl="0" marL="285750" rtl="0" algn="l">
              <a:lnSpc>
                <a:spcPct val="150000"/>
              </a:lnSpc>
              <a:spcBef>
                <a:spcPts val="360"/>
              </a:spcBef>
              <a:spcAft>
                <a:spcPts val="0"/>
              </a:spcAft>
              <a:buClr>
                <a:srgbClr val="C00000"/>
              </a:buClr>
              <a:buSzPts val="2400"/>
              <a:buFont typeface="Noto Sans Symbols"/>
              <a:buChar char="⮚"/>
            </a:pPr>
            <a:r>
              <a:rPr b="0" lang="en-US" sz="2000">
                <a:solidFill>
                  <a:srgbClr val="C00000"/>
                </a:solidFill>
                <a:latin typeface="Libre Baskerville"/>
                <a:ea typeface="Libre Baskerville"/>
                <a:cs typeface="Libre Baskerville"/>
                <a:sym typeface="Libre Baskerville"/>
              </a:rPr>
              <a:t>Reference</a:t>
            </a:r>
            <a:endParaRPr b="0" sz="2000">
              <a:solidFill>
                <a:srgbClr val="C00000"/>
              </a:solidFill>
              <a:latin typeface="Libre Baskerville"/>
              <a:ea typeface="Libre Baskerville"/>
              <a:cs typeface="Libre Baskerville"/>
              <a:sym typeface="Libre Baskerville"/>
            </a:endParaRPr>
          </a:p>
        </p:txBody>
      </p:sp>
      <p:sp>
        <p:nvSpPr>
          <p:cNvPr id="104" name="Google Shape;104;p16"/>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
        <p:nvSpPr>
          <p:cNvPr id="110" name="Google Shape;110;p17"/>
          <p:cNvSpPr txBox="1"/>
          <p:nvPr>
            <p:ph idx="1" type="subTitle"/>
          </p:nvPr>
        </p:nvSpPr>
        <p:spPr>
          <a:xfrm>
            <a:off x="569169" y="1329613"/>
            <a:ext cx="10422300" cy="4473900"/>
          </a:xfrm>
          <a:prstGeom prst="rect">
            <a:avLst/>
          </a:prstGeom>
          <a:noFill/>
          <a:ln>
            <a:noFill/>
          </a:ln>
        </p:spPr>
        <p:txBody>
          <a:bodyPr anchorCtr="0" anchor="t" bIns="45700" lIns="91425" spcFirstLastPara="1" rIns="91425" wrap="square" tIns="45700">
            <a:noAutofit/>
          </a:bodyPr>
          <a:lstStyle/>
          <a:p>
            <a:pPr indent="-228600" lvl="0" marL="228600" rtl="0" algn="just">
              <a:lnSpc>
                <a:spcPct val="150000"/>
              </a:lnSpc>
              <a:spcBef>
                <a:spcPts val="600"/>
              </a:spcBef>
              <a:spcAft>
                <a:spcPts val="0"/>
              </a:spcAft>
              <a:buClr>
                <a:schemeClr val="dk1"/>
              </a:buClr>
              <a:buSzPts val="2400"/>
              <a:buNone/>
            </a:pPr>
            <a:r>
              <a:rPr b="0" lang="en-US" sz="1800">
                <a:solidFill>
                  <a:schemeClr val="dk1"/>
                </a:solidFill>
                <a:latin typeface="Times New Roman"/>
                <a:ea typeface="Times New Roman"/>
                <a:cs typeface="Times New Roman"/>
                <a:sym typeface="Times New Roman"/>
              </a:rPr>
              <a:t>   </a:t>
            </a:r>
            <a:r>
              <a:rPr b="0" i="0" lang="en-US" sz="1800">
                <a:solidFill>
                  <a:schemeClr val="dk1"/>
                </a:solidFill>
                <a:latin typeface="Times New Roman"/>
                <a:ea typeface="Times New Roman"/>
                <a:cs typeface="Times New Roman"/>
                <a:sym typeface="Times New Roman"/>
              </a:rPr>
              <a:t>This project focuses on the flutter analysis of airfoils, aiming to ensure the structural integrity and safety of aircraft. The proposed solution integrates advanced computational methods, such as computational fluid dynamics (CFD) and finite element analysis (FEA), with experimental validation. This approach provides a comprehensive understanding of airfoil flutter behavior, enabling the optimization of design parameters and mitigation of flutter risks. The solution offers enhanced aircraft safety, improved aerodynamic performance, and fuel efficiency, addressing the industry's need for reliable and efficient flutter analysis techniques.</a:t>
            </a:r>
            <a:endParaRPr b="0" sz="1800">
              <a:solidFill>
                <a:schemeClr val="dk1"/>
              </a:solidFill>
              <a:latin typeface="Times New Roman"/>
              <a:ea typeface="Times New Roman"/>
              <a:cs typeface="Times New Roman"/>
              <a:sym typeface="Times New Roman"/>
            </a:endParaRPr>
          </a:p>
        </p:txBody>
      </p:sp>
      <p:sp>
        <p:nvSpPr>
          <p:cNvPr id="111" name="Google Shape;111;p17"/>
          <p:cNvSpPr txBox="1"/>
          <p:nvPr>
            <p:ph type="ctrTitle"/>
          </p:nvPr>
        </p:nvSpPr>
        <p:spPr>
          <a:xfrm>
            <a:off x="569169" y="1"/>
            <a:ext cx="10605900" cy="8583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dk1"/>
              </a:buClr>
              <a:buSzPts val="1400"/>
              <a:buFont typeface="Algerian"/>
              <a:buNone/>
            </a:pPr>
            <a:r>
              <a:rPr lang="en-US">
                <a:latin typeface="Algerian"/>
                <a:ea typeface="Algerian"/>
                <a:cs typeface="Algerian"/>
                <a:sym typeface="Algerian"/>
              </a:rPr>
              <a:t>Abstract: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
        <p:nvSpPr>
          <p:cNvPr id="117" name="Google Shape;117;p18"/>
          <p:cNvSpPr txBox="1"/>
          <p:nvPr>
            <p:ph idx="1" type="subTitle"/>
          </p:nvPr>
        </p:nvSpPr>
        <p:spPr>
          <a:xfrm>
            <a:off x="727786" y="1034353"/>
            <a:ext cx="10795520" cy="4564014"/>
          </a:xfrm>
          <a:prstGeom prst="rect">
            <a:avLst/>
          </a:prstGeom>
          <a:noFill/>
          <a:ln>
            <a:noFill/>
          </a:ln>
        </p:spPr>
        <p:txBody>
          <a:bodyPr anchorCtr="0" anchor="t" bIns="45700" lIns="91425" spcFirstLastPara="1" rIns="91425" wrap="square" tIns="45700">
            <a:noAutofit/>
          </a:bodyPr>
          <a:lstStyle/>
          <a:p>
            <a:pPr indent="-285750" lvl="0" marL="285750" rtl="0" algn="just">
              <a:lnSpc>
                <a:spcPct val="150000"/>
              </a:lnSpc>
              <a:spcBef>
                <a:spcPts val="600"/>
              </a:spcBef>
              <a:spcAft>
                <a:spcPts val="0"/>
              </a:spcAft>
              <a:buClr>
                <a:schemeClr val="dk1"/>
              </a:buClr>
              <a:buSzPts val="2400"/>
              <a:buFont typeface="Noto Sans Symbols"/>
              <a:buChar char="⮚"/>
            </a:pPr>
            <a:r>
              <a:rPr b="0" lang="en-US" sz="1800">
                <a:solidFill>
                  <a:schemeClr val="dk1"/>
                </a:solidFill>
                <a:latin typeface="Times New Roman"/>
                <a:ea typeface="Times New Roman"/>
                <a:cs typeface="Times New Roman"/>
                <a:sym typeface="Times New Roman"/>
              </a:rPr>
              <a:t>F</a:t>
            </a:r>
            <a:r>
              <a:rPr b="0" i="0" lang="en-US" sz="1800">
                <a:solidFill>
                  <a:schemeClr val="dk1"/>
                </a:solidFill>
                <a:latin typeface="Times New Roman"/>
                <a:ea typeface="Times New Roman"/>
                <a:cs typeface="Times New Roman"/>
                <a:sym typeface="Times New Roman"/>
              </a:rPr>
              <a:t>lutter analysis of airfoils, a crucial aspect of ensuring aircraft safety and performance. </a:t>
            </a:r>
            <a:endParaRPr/>
          </a:p>
          <a:p>
            <a:pPr indent="-285750" lvl="0" marL="285750" rtl="0" algn="just">
              <a:lnSpc>
                <a:spcPct val="15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Flutter, the self-excited vibration of airfoils caused by aerodynamic forces, poses significant risks to structural integrity. </a:t>
            </a:r>
            <a:endParaRPr/>
          </a:p>
          <a:p>
            <a:pPr indent="-285750" lvl="0" marL="285750" rtl="0" algn="just">
              <a:lnSpc>
                <a:spcPct val="15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Our project aims to address this challenge through the integration of advanced computational methods and experimental validation. </a:t>
            </a:r>
            <a:endParaRPr/>
          </a:p>
          <a:p>
            <a:pPr indent="-285750" lvl="0" marL="285750" rtl="0" algn="just">
              <a:lnSpc>
                <a:spcPct val="15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By accurately predicting and mitigating flutter instabilities, we enhance aircraft safety and optimize airfoil design parameters, improving aerodynamic performance and fuel efficiency. </a:t>
            </a:r>
            <a:endParaRPr/>
          </a:p>
          <a:p>
            <a:pPr indent="-285750" lvl="0" marL="285750" rtl="0" algn="just">
              <a:lnSpc>
                <a:spcPct val="15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Our target market includes aircraft manufacturers, design engineers, and research institutions, offering economic viability through software licensing, consulting services, and maintenance support. </a:t>
            </a:r>
            <a:endParaRPr sz="1800">
              <a:solidFill>
                <a:schemeClr val="dk1"/>
              </a:solidFill>
              <a:latin typeface="Times New Roman"/>
              <a:ea typeface="Times New Roman"/>
              <a:cs typeface="Times New Roman"/>
              <a:sym typeface="Times New Roman"/>
            </a:endParaRPr>
          </a:p>
        </p:txBody>
      </p:sp>
      <p:sp>
        <p:nvSpPr>
          <p:cNvPr id="118" name="Google Shape;118;p18"/>
          <p:cNvSpPr txBox="1"/>
          <p:nvPr>
            <p:ph type="ctrTitle"/>
          </p:nvPr>
        </p:nvSpPr>
        <p:spPr>
          <a:xfrm>
            <a:off x="653143" y="0"/>
            <a:ext cx="10363200" cy="905069"/>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dk1"/>
              </a:buClr>
              <a:buSzPts val="1400"/>
              <a:buFont typeface="Algerian"/>
              <a:buNone/>
            </a:pPr>
            <a:r>
              <a:rPr lang="en-US">
                <a:latin typeface="Algerian"/>
                <a:ea typeface="Algerian"/>
                <a:cs typeface="Algerian"/>
                <a:sym typeface="Algerian"/>
              </a:rPr>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
        <p:nvSpPr>
          <p:cNvPr id="124" name="Google Shape;124;p19"/>
          <p:cNvSpPr txBox="1"/>
          <p:nvPr>
            <p:ph type="ctrTitle"/>
          </p:nvPr>
        </p:nvSpPr>
        <p:spPr>
          <a:xfrm>
            <a:off x="447870" y="0"/>
            <a:ext cx="10363200" cy="877078"/>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dk1"/>
              </a:buClr>
              <a:buSzPts val="1400"/>
              <a:buFont typeface="Algerian"/>
              <a:buNone/>
            </a:pPr>
            <a:r>
              <a:rPr b="0" lang="en-US">
                <a:latin typeface="Algerian"/>
                <a:ea typeface="Algerian"/>
                <a:cs typeface="Algerian"/>
                <a:sym typeface="Algerian"/>
              </a:rPr>
              <a:t>LITERATURE REVIEW</a:t>
            </a:r>
            <a:r>
              <a:rPr b="0" lang="en-US" sz="3600">
                <a:latin typeface="Algerian"/>
                <a:ea typeface="Algerian"/>
                <a:cs typeface="Algerian"/>
                <a:sym typeface="Algerian"/>
              </a:rPr>
              <a:t>:</a:t>
            </a:r>
            <a:endParaRPr sz="3600">
              <a:latin typeface="Algerian"/>
              <a:ea typeface="Algerian"/>
              <a:cs typeface="Algerian"/>
              <a:sym typeface="Algerian"/>
            </a:endParaRPr>
          </a:p>
        </p:txBody>
      </p:sp>
      <p:pic>
        <p:nvPicPr>
          <p:cNvPr id="125" name="Google Shape;125;p19"/>
          <p:cNvPicPr preferRelativeResize="0"/>
          <p:nvPr/>
        </p:nvPicPr>
        <p:blipFill rotWithShape="1">
          <a:blip r:embed="rId3">
            <a:alphaModFix/>
          </a:blip>
          <a:srcRect b="0" l="0" r="0" t="0"/>
          <a:stretch/>
        </p:blipFill>
        <p:spPr>
          <a:xfrm>
            <a:off x="1443188" y="979714"/>
            <a:ext cx="9367882" cy="57656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pic>
        <p:nvPicPr>
          <p:cNvPr id="131" name="Google Shape;131;p20"/>
          <p:cNvPicPr preferRelativeResize="0"/>
          <p:nvPr/>
        </p:nvPicPr>
        <p:blipFill rotWithShape="1">
          <a:blip r:embed="rId3">
            <a:alphaModFix/>
          </a:blip>
          <a:srcRect b="0" l="0" r="0" t="0"/>
          <a:stretch/>
        </p:blipFill>
        <p:spPr>
          <a:xfrm>
            <a:off x="1595535" y="942392"/>
            <a:ext cx="8994709" cy="58029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ctrTitle"/>
          </p:nvPr>
        </p:nvSpPr>
        <p:spPr>
          <a:xfrm flipH="1" rot="-151">
            <a:off x="830474" y="131"/>
            <a:ext cx="6810900" cy="8727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rgbClr val="FFD03B"/>
              </a:buClr>
              <a:buSzPts val="4600"/>
              <a:buFont typeface="Algerian"/>
              <a:buNone/>
            </a:pPr>
            <a:r>
              <a:rPr lang="en-US">
                <a:latin typeface="Algerian"/>
                <a:ea typeface="Algerian"/>
                <a:cs typeface="Algerian"/>
                <a:sym typeface="Algerian"/>
              </a:rPr>
              <a:t>OBJECTIVE:</a:t>
            </a:r>
            <a:endParaRPr>
              <a:latin typeface="Algerian"/>
              <a:ea typeface="Algerian"/>
              <a:cs typeface="Algerian"/>
              <a:sym typeface="Algerian"/>
            </a:endParaRPr>
          </a:p>
        </p:txBody>
      </p:sp>
      <p:sp>
        <p:nvSpPr>
          <p:cNvPr id="137" name="Google Shape;137;p21"/>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
        <p:nvSpPr>
          <p:cNvPr id="138" name="Google Shape;138;p21"/>
          <p:cNvSpPr txBox="1"/>
          <p:nvPr>
            <p:ph idx="1" type="subTitle"/>
          </p:nvPr>
        </p:nvSpPr>
        <p:spPr>
          <a:xfrm>
            <a:off x="830400" y="873075"/>
            <a:ext cx="10142400" cy="59850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600"/>
              </a:spcBef>
              <a:spcAft>
                <a:spcPts val="0"/>
              </a:spcAft>
              <a:buClr>
                <a:schemeClr val="dk1"/>
              </a:buClr>
              <a:buSzPts val="2400"/>
              <a:buNone/>
            </a:pPr>
            <a:r>
              <a:rPr b="0" i="0" lang="en-US" sz="1800">
                <a:solidFill>
                  <a:schemeClr val="dk1"/>
                </a:solidFill>
                <a:latin typeface="Times New Roman"/>
                <a:ea typeface="Times New Roman"/>
                <a:cs typeface="Times New Roman"/>
                <a:sym typeface="Times New Roman"/>
              </a:rPr>
              <a:t>The objectives of the project on flutter analysis of airfoils are:</a:t>
            </a:r>
            <a:endParaRPr/>
          </a:p>
          <a:p>
            <a:pPr indent="-285750" lvl="0" marL="285750" rtl="0" algn="just">
              <a:lnSpc>
                <a:spcPct val="20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Accurately predict and mitigate potential flutter instabilities in airfoils.</a:t>
            </a:r>
            <a:endParaRPr/>
          </a:p>
          <a:p>
            <a:pPr indent="-285750" lvl="0" marL="285750" rtl="0" algn="just">
              <a:lnSpc>
                <a:spcPct val="20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Enhance aircraft safety by ensuring the structural integrity of airfoils under aerodynamic forces.</a:t>
            </a:r>
            <a:endParaRPr/>
          </a:p>
          <a:p>
            <a:pPr indent="-285750" lvl="0" marL="285750" rtl="0" algn="just">
              <a:lnSpc>
                <a:spcPct val="20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Optimize airfoil design parameters for improved aerodynamic performance and fuel efficiency.</a:t>
            </a:r>
            <a:endParaRPr/>
          </a:p>
          <a:p>
            <a:pPr indent="-285750" lvl="0" marL="285750" rtl="0" algn="just">
              <a:lnSpc>
                <a:spcPct val="20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Validate computational predictions through experimental testing and real-world validation.</a:t>
            </a:r>
            <a:endParaRPr/>
          </a:p>
          <a:p>
            <a:pPr indent="-285750" lvl="0" marL="285750" rtl="0" algn="just">
              <a:lnSpc>
                <a:spcPct val="20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Contribute to the advancement of flutter analysis techniques, providing reliable methods for the aviation industry to address flutter-related challenges.</a:t>
            </a:r>
            <a:endParaRPr/>
          </a:p>
          <a:p>
            <a:pPr indent="-228600" lvl="0" marL="228600" rtl="0" algn="ctr">
              <a:lnSpc>
                <a:spcPct val="100000"/>
              </a:lnSpc>
              <a:spcBef>
                <a:spcPts val="600"/>
              </a:spcBef>
              <a:spcAft>
                <a:spcPts val="0"/>
              </a:spcAft>
              <a:buClr>
                <a:schemeClr val="lt1"/>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
        <p:nvSpPr>
          <p:cNvPr id="144" name="Google Shape;144;p22"/>
          <p:cNvSpPr txBox="1"/>
          <p:nvPr>
            <p:ph type="ctrTitle"/>
          </p:nvPr>
        </p:nvSpPr>
        <p:spPr>
          <a:xfrm>
            <a:off x="597159" y="0"/>
            <a:ext cx="10363200" cy="886408"/>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dk1"/>
              </a:buClr>
              <a:buSzPts val="1400"/>
              <a:buFont typeface="Algerian"/>
              <a:buNone/>
            </a:pPr>
            <a:r>
              <a:rPr b="0" lang="en-US">
                <a:latin typeface="Algerian"/>
                <a:ea typeface="Algerian"/>
                <a:cs typeface="Algerian"/>
                <a:sym typeface="Algerian"/>
              </a:rPr>
              <a:t>Methodology:</a:t>
            </a:r>
            <a:endParaRPr>
              <a:latin typeface="Algerian"/>
              <a:ea typeface="Algerian"/>
              <a:cs typeface="Algerian"/>
              <a:sym typeface="Algerian"/>
            </a:endParaRPr>
          </a:p>
        </p:txBody>
      </p:sp>
      <p:sp>
        <p:nvSpPr>
          <p:cNvPr id="145" name="Google Shape;145;p22"/>
          <p:cNvSpPr txBox="1"/>
          <p:nvPr>
            <p:ph idx="1" type="subTitle"/>
          </p:nvPr>
        </p:nvSpPr>
        <p:spPr>
          <a:xfrm>
            <a:off x="597159" y="1340497"/>
            <a:ext cx="10363200" cy="3707363"/>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600"/>
              </a:spcBef>
              <a:spcAft>
                <a:spcPts val="0"/>
              </a:spcAft>
              <a:buClr>
                <a:schemeClr val="dk1"/>
              </a:buClr>
              <a:buSzPts val="2400"/>
              <a:buNone/>
            </a:pPr>
            <a:r>
              <a:rPr b="0" i="0" lang="en-US" sz="1800">
                <a:solidFill>
                  <a:schemeClr val="dk1"/>
                </a:solidFill>
                <a:latin typeface="Times New Roman"/>
                <a:ea typeface="Times New Roman"/>
                <a:cs typeface="Times New Roman"/>
                <a:sym typeface="Times New Roman"/>
              </a:rPr>
              <a:t>The methodology for the project on flutter analysis of airfoils involves the following steps:</a:t>
            </a:r>
            <a:endParaRPr/>
          </a:p>
          <a:p>
            <a:pPr indent="-285750" lvl="0" marL="285750" rtl="0" algn="just">
              <a:lnSpc>
                <a:spcPct val="15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Literature Review: Conduct a comprehensive review of existing literature to understand the current state-of-the-art in flutter analysis, computational methods, experimental validation techniques, and optimization approaches.</a:t>
            </a:r>
            <a:endParaRPr/>
          </a:p>
          <a:p>
            <a:pPr indent="-285750" lvl="0" marL="285750" rtl="0" algn="just">
              <a:lnSpc>
                <a:spcPct val="15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Data Collection: Gather relevant data such as airfoil geometries, material properties, aerodynamic forces, and operating conditions. This data will serve as inputs for the computational analysis and validation.</a:t>
            </a:r>
            <a:endParaRPr/>
          </a:p>
          <a:p>
            <a:pPr indent="-285750" lvl="0" marL="285750" rtl="0" algn="just">
              <a:lnSpc>
                <a:spcPct val="150000"/>
              </a:lnSpc>
              <a:spcBef>
                <a:spcPts val="600"/>
              </a:spcBef>
              <a:spcAft>
                <a:spcPts val="0"/>
              </a:spcAft>
              <a:buClr>
                <a:schemeClr val="dk1"/>
              </a:buClr>
              <a:buSzPts val="2400"/>
              <a:buFont typeface="Noto Sans Symbols"/>
              <a:buChar char="⮚"/>
            </a:pPr>
            <a:r>
              <a:rPr b="0" i="0" lang="en-US" sz="1800">
                <a:solidFill>
                  <a:schemeClr val="dk1"/>
                </a:solidFill>
                <a:latin typeface="Times New Roman"/>
                <a:ea typeface="Times New Roman"/>
                <a:cs typeface="Times New Roman"/>
                <a:sym typeface="Times New Roman"/>
              </a:rPr>
              <a:t>Computational Analysis: Utilize advanced computational methods, such as computational fluid dynamics (CFD) and finite element analysis (FEA), to simulate the airflow around the airfoil and predict aerodynamic forces. Apply appropriate boundary conditions and numerical techniques to accurately model the flutter behavior.</a:t>
            </a:r>
            <a:endParaRPr/>
          </a:p>
          <a:p>
            <a:pPr indent="-228600" lvl="0" marL="228600" rtl="0" algn="ctr">
              <a:lnSpc>
                <a:spcPct val="100000"/>
              </a:lnSpc>
              <a:spcBef>
                <a:spcPts val="600"/>
              </a:spcBef>
              <a:spcAft>
                <a:spcPts val="0"/>
              </a:spcAft>
              <a:buClr>
                <a:schemeClr val="lt1"/>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2" type="sldNum"/>
          </p:nvPr>
        </p:nvSpPr>
        <p:spPr>
          <a:xfrm>
            <a:off x="9677400" y="6421438"/>
            <a:ext cx="762000" cy="3651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chemeClr val="lt1"/>
              </a:buClr>
              <a:buSzPts val="1000"/>
              <a:buNone/>
            </a:pPr>
            <a:fld id="{00000000-1234-1234-1234-123412341234}" type="slidenum">
              <a:rPr lang="en-US"/>
              <a:t>‹#›</a:t>
            </a:fld>
            <a:endParaRPr/>
          </a:p>
        </p:txBody>
      </p:sp>
      <p:sp>
        <p:nvSpPr>
          <p:cNvPr id="151" name="Google Shape;151;p23"/>
          <p:cNvSpPr txBox="1"/>
          <p:nvPr>
            <p:ph idx="1" type="subTitle"/>
          </p:nvPr>
        </p:nvSpPr>
        <p:spPr>
          <a:xfrm>
            <a:off x="531850" y="867750"/>
            <a:ext cx="10888800" cy="5990400"/>
          </a:xfrm>
          <a:prstGeom prst="rect">
            <a:avLst/>
          </a:prstGeom>
          <a:noFill/>
          <a:ln>
            <a:noFill/>
          </a:ln>
        </p:spPr>
        <p:txBody>
          <a:bodyPr anchorCtr="0" anchor="t" bIns="45700" lIns="91425" spcFirstLastPara="1" rIns="91425" wrap="square" tIns="45700">
            <a:noAutofit/>
          </a:bodyPr>
          <a:lstStyle/>
          <a:p>
            <a:pPr indent="-285750" lvl="0" marL="285750" rtl="0" algn="l">
              <a:lnSpc>
                <a:spcPct val="150000"/>
              </a:lnSpc>
              <a:spcBef>
                <a:spcPts val="600"/>
              </a:spcBef>
              <a:spcAft>
                <a:spcPts val="0"/>
              </a:spcAft>
              <a:buClr>
                <a:schemeClr val="dk1"/>
              </a:buClr>
              <a:buSzPts val="2400"/>
              <a:buFont typeface="Noto Sans Symbols"/>
              <a:buChar char="⮚"/>
            </a:pPr>
            <a:r>
              <a:rPr b="0" i="0" lang="en-US" sz="1800">
                <a:solidFill>
                  <a:schemeClr val="dk1"/>
                </a:solidFill>
                <a:latin typeface="Arial"/>
                <a:ea typeface="Arial"/>
                <a:cs typeface="Arial"/>
                <a:sym typeface="Arial"/>
              </a:rPr>
              <a:t>Experimental Validation: Conduct experimental testing using wind tunnel studies or flight testing to validate the computational predictions. Compare the results from the computational analysis with the experimental data to ensure accuracy and reliability.</a:t>
            </a:r>
            <a:endParaRPr/>
          </a:p>
          <a:p>
            <a:pPr indent="-285750" lvl="0" marL="285750" rtl="0" algn="just">
              <a:lnSpc>
                <a:spcPct val="150000"/>
              </a:lnSpc>
              <a:spcBef>
                <a:spcPts val="600"/>
              </a:spcBef>
              <a:spcAft>
                <a:spcPts val="0"/>
              </a:spcAft>
              <a:buClr>
                <a:schemeClr val="dk1"/>
              </a:buClr>
              <a:buSzPts val="2400"/>
              <a:buFont typeface="Noto Sans Symbols"/>
              <a:buChar char="⮚"/>
            </a:pPr>
            <a:r>
              <a:rPr b="0" i="0" lang="en-US" sz="1800">
                <a:solidFill>
                  <a:schemeClr val="dk1"/>
                </a:solidFill>
                <a:latin typeface="Arial"/>
                <a:ea typeface="Arial"/>
                <a:cs typeface="Arial"/>
                <a:sym typeface="Arial"/>
              </a:rPr>
              <a:t>Optimization: Employ optimization techniques to optimize the airfoil design parameters, such as shape modifications or structural enhancements, to mitigate flutter risks and improve aerodynamic performance. Utilize multi-disciplinary design optimization approaches if necessary.</a:t>
            </a:r>
            <a:endParaRPr/>
          </a:p>
          <a:p>
            <a:pPr indent="-285750" lvl="0" marL="285750" rtl="0" algn="l">
              <a:lnSpc>
                <a:spcPct val="150000"/>
              </a:lnSpc>
              <a:spcBef>
                <a:spcPts val="600"/>
              </a:spcBef>
              <a:spcAft>
                <a:spcPts val="0"/>
              </a:spcAft>
              <a:buClr>
                <a:schemeClr val="dk1"/>
              </a:buClr>
              <a:buSzPts val="2400"/>
              <a:buFont typeface="Noto Sans Symbols"/>
              <a:buChar char="⮚"/>
            </a:pPr>
            <a:r>
              <a:rPr b="0" i="0" lang="en-US" sz="1800">
                <a:solidFill>
                  <a:schemeClr val="dk1"/>
                </a:solidFill>
                <a:latin typeface="Arial"/>
                <a:ea typeface="Arial"/>
                <a:cs typeface="Arial"/>
                <a:sym typeface="Arial"/>
              </a:rPr>
              <a:t>Analysis and Results: Analyze the computational and experimental results to evaluate the flutter behavior of the airfoil under different operating conditions. Identify potential flutter instabilities and assess the effectiveness of design modifications in mitigating flutter risks.</a:t>
            </a:r>
            <a:endParaRPr/>
          </a:p>
          <a:p>
            <a:pPr indent="-285750" lvl="0" marL="285750" rtl="0" algn="l">
              <a:lnSpc>
                <a:spcPct val="150000"/>
              </a:lnSpc>
              <a:spcBef>
                <a:spcPts val="600"/>
              </a:spcBef>
              <a:spcAft>
                <a:spcPts val="0"/>
              </a:spcAft>
              <a:buClr>
                <a:schemeClr val="dk1"/>
              </a:buClr>
              <a:buSzPts val="2400"/>
              <a:buFont typeface="Noto Sans Symbols"/>
              <a:buChar char="⮚"/>
            </a:pPr>
            <a:r>
              <a:rPr b="0" i="0" lang="en-US" sz="1800">
                <a:solidFill>
                  <a:schemeClr val="dk1"/>
                </a:solidFill>
                <a:latin typeface="Arial"/>
                <a:ea typeface="Arial"/>
                <a:cs typeface="Arial"/>
                <a:sym typeface="Arial"/>
              </a:rPr>
              <a:t>Documentation and Reporting: Document the methodology, findings, and conclusions of the flutter analysis project. Prepare reports and presentations summarizing the project's outcomes, including the validated computational models, optimized design parameters, and recommendations for enhancing aircraft safety and performance.</a:t>
            </a:r>
            <a:endParaRPr/>
          </a:p>
          <a:p>
            <a:pPr indent="-228600" lvl="0" marL="228600" rtl="0" algn="ctr">
              <a:lnSpc>
                <a:spcPct val="100000"/>
              </a:lnSpc>
              <a:spcBef>
                <a:spcPts val="600"/>
              </a:spcBef>
              <a:spcAft>
                <a:spcPts val="0"/>
              </a:spcAft>
              <a:buClr>
                <a:schemeClr val="lt1"/>
              </a:buClr>
              <a:buSzPts val="2400"/>
              <a:buNone/>
            </a:pPr>
            <a:r>
              <a:t/>
            </a:r>
            <a:endParaRPr/>
          </a:p>
        </p:txBody>
      </p:sp>
      <p:sp>
        <p:nvSpPr>
          <p:cNvPr id="152" name="Google Shape;152;p23"/>
          <p:cNvSpPr txBox="1"/>
          <p:nvPr>
            <p:ph type="ctrTitle"/>
          </p:nvPr>
        </p:nvSpPr>
        <p:spPr>
          <a:xfrm>
            <a:off x="531845" y="0"/>
            <a:ext cx="10363200" cy="867600"/>
          </a:xfrm>
          <a:prstGeom prst="rect">
            <a:avLst/>
          </a:prstGeom>
          <a:noFill/>
          <a:ln>
            <a:noFill/>
          </a:ln>
        </p:spPr>
        <p:txBody>
          <a:bodyPr anchorCtr="0" anchor="ctr" bIns="45700" lIns="45700" spcFirstLastPara="1" rIns="45700"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