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h21csu500" initials="KB" lastIdx="1" clrIdx="0">
    <p:extLst>
      <p:ext uri="{19B8F6BF-5375-455C-9EA6-DF929625EA0E}">
        <p15:presenceInfo xmlns:p15="http://schemas.microsoft.com/office/powerpoint/2012/main" userId="S::krish21csu500@cse.ncuindia.edu::4b9fb4d7-4c36-4142-89f5-0e52cb9ba9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1DC3-A6A3-4AD1-96A8-2DA166100064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0724-1276-4021-AA76-0D4281927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79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1DC3-A6A3-4AD1-96A8-2DA166100064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0724-1276-4021-AA76-0D4281927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5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1DC3-A6A3-4AD1-96A8-2DA166100064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0724-1276-4021-AA76-0D4281927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865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1DC3-A6A3-4AD1-96A8-2DA166100064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0724-1276-4021-AA76-0D4281927FC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0473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1DC3-A6A3-4AD1-96A8-2DA166100064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0724-1276-4021-AA76-0D4281927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69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1DC3-A6A3-4AD1-96A8-2DA166100064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0724-1276-4021-AA76-0D4281927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914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1DC3-A6A3-4AD1-96A8-2DA166100064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0724-1276-4021-AA76-0D4281927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549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1DC3-A6A3-4AD1-96A8-2DA166100064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0724-1276-4021-AA76-0D4281927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230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1DC3-A6A3-4AD1-96A8-2DA166100064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0724-1276-4021-AA76-0D4281927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79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1DC3-A6A3-4AD1-96A8-2DA166100064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0724-1276-4021-AA76-0D4281927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74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1DC3-A6A3-4AD1-96A8-2DA166100064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0724-1276-4021-AA76-0D4281927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94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1DC3-A6A3-4AD1-96A8-2DA166100064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0724-1276-4021-AA76-0D4281927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6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1DC3-A6A3-4AD1-96A8-2DA166100064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0724-1276-4021-AA76-0D4281927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13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1DC3-A6A3-4AD1-96A8-2DA166100064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0724-1276-4021-AA76-0D4281927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25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1DC3-A6A3-4AD1-96A8-2DA166100064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0724-1276-4021-AA76-0D4281927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5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1DC3-A6A3-4AD1-96A8-2DA166100064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0724-1276-4021-AA76-0D4281927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33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1DC3-A6A3-4AD1-96A8-2DA166100064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0724-1276-4021-AA76-0D4281927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38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9EC1DC3-A6A3-4AD1-96A8-2DA166100064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6CC0724-1276-4021-AA76-0D4281927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587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088635E-7F68-21BF-9762-51088CD66A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 rot="10800000" flipV="1">
            <a:off x="247380" y="1591277"/>
            <a:ext cx="993356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Employee Churn Risk Predictor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AFC80-1E2F-A6AB-AAC1-5CB1A883E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Predictive Modeling using HR Analytics Dataset</a:t>
            </a:r>
            <a:br>
              <a:rPr lang="en-US" dirty="0">
                <a:latin typeface="Bahnschrift Light" panose="020B0502040204020203" pitchFamily="34" charset="0"/>
              </a:rPr>
            </a:br>
            <a:r>
              <a:rPr lang="en-US" dirty="0">
                <a:latin typeface="Bahnschrift Light" panose="020B0502040204020203" pitchFamily="34" charset="0"/>
              </a:rPr>
              <a:t>By-Krish Bhardwaj</a:t>
            </a:r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0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ECC53-0535-B72D-20B4-E774ECE7E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DD29-2144-1279-112C-4CE20D85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with </a:t>
            </a:r>
            <a:r>
              <a:rPr lang="en-IN" dirty="0" err="1"/>
              <a:t>Streamlit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3F90111-3259-C967-61F8-01375BB15F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73517" y="2784579"/>
            <a:ext cx="8362435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1. Built a simple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web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using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2. User uploads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new CSV 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(fresh employee data).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3. App loads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churn_model.pkl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loads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  <a:sym typeface="Wingdings" panose="05000000000000000000" pitchFamily="2" charset="2"/>
              </a:rPr>
              <a:t> No retraining needed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Bahnschrift" panose="020B0502040204020203" pitchFamily="34" charset="0"/>
              </a:rPr>
              <a:t>4.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New data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preprocessed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same way: categorical columns encoded.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5. Runs predictions → shows which employees are at risk.</a:t>
            </a:r>
          </a:p>
        </p:txBody>
      </p:sp>
    </p:spTree>
    <p:extLst>
      <p:ext uri="{BB962C8B-B14F-4D97-AF65-F5344CB8AC3E}">
        <p14:creationId xmlns:p14="http://schemas.microsoft.com/office/powerpoint/2010/main" val="343258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0CD3-5526-BB4E-7992-21059518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 and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D2C13E-8549-4F95-52AF-C32AEC94DE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85243" y="2714764"/>
            <a:ext cx="716099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Added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rules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each risky prediction: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If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high → Recommend reducing workload.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If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JobSatisfaction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very low → Recommend assigning a mentor.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If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MonthlyIncome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low → Suggest salary review.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Result: Each at-risk employee gets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action step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These are shown in the app table for HR to act on.</a:t>
            </a:r>
          </a:p>
        </p:txBody>
      </p:sp>
    </p:spTree>
    <p:extLst>
      <p:ext uri="{BB962C8B-B14F-4D97-AF65-F5344CB8AC3E}">
        <p14:creationId xmlns:p14="http://schemas.microsoft.com/office/powerpoint/2010/main" val="230935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AE412-5813-8E99-10B3-CCF7B7C13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D3EB-A56C-5CBF-3B66-5245FD6B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Automated Notification systems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FBFBC5F-04F5-C5F5-B987-E0FDEA8902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3330" y="2690336"/>
            <a:ext cx="882805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Integrated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Gmail SMTP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sending emails.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Uses a secure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 Password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(not regular Gmail password).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When risky employees are found, app can send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email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HR or PM.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Can be extended to send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emails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employees or their managers if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 columns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3624309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BFE203-9CA6-1C8A-A328-C44269EDAD9E}"/>
              </a:ext>
            </a:extLst>
          </p:cNvPr>
          <p:cNvSpPr/>
          <p:nvPr/>
        </p:nvSpPr>
        <p:spPr>
          <a:xfrm>
            <a:off x="4826524" y="2967335"/>
            <a:ext cx="255466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830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961F-B1A1-899B-708E-04FB080B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E2A96A-DE55-6CA7-DDB7-2A5AFC382D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8544" y="2274838"/>
            <a:ext cx="881545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1. Build an intelligent system that predicts whether an employee is at risk of leaving (churn).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2. Use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real-world HR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to train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3. Implement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data exploration (EDA)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to understand data quality &amp;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4. Train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Random Forest Classifier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for robust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5. Integrate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actionable agent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that suggests specific HR interventions for at-risk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6. Automate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email notifications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to stakeholders (e.g., HR or managers).</a:t>
            </a:r>
          </a:p>
        </p:txBody>
      </p:sp>
    </p:spTree>
    <p:extLst>
      <p:ext uri="{BB962C8B-B14F-4D97-AF65-F5344CB8AC3E}">
        <p14:creationId xmlns:p14="http://schemas.microsoft.com/office/powerpoint/2010/main" val="122205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DC9F-9ECE-B713-412E-4640C9C5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2651" y="722722"/>
            <a:ext cx="10353762" cy="970450"/>
          </a:xfrm>
        </p:spPr>
        <p:txBody>
          <a:bodyPr/>
          <a:lstStyle/>
          <a:p>
            <a:r>
              <a:rPr lang="en-IN" dirty="0"/>
              <a:t>Flowchart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9E1CE9-5990-1E2B-1FF7-8BF7C6FEE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911" y="523036"/>
            <a:ext cx="1791440" cy="6170148"/>
          </a:xfrm>
        </p:spPr>
      </p:pic>
    </p:spTree>
    <p:extLst>
      <p:ext uri="{BB962C8B-B14F-4D97-AF65-F5344CB8AC3E}">
        <p14:creationId xmlns:p14="http://schemas.microsoft.com/office/powerpoint/2010/main" val="417636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03C3-D6CA-1681-3EEA-E56EBCB1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152BDE-5500-723C-9257-2AD92781D3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664" y="2365973"/>
            <a:ext cx="975813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1. Source: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HR Analytics Employee Attrition &amp; Performance dataset (Kaggle).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2. Size: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~1,470 real employee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3. 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Includes demographics, salary, department, job role, overtime, work-life balance,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4. Target variable: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Attrition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→ ‘Yes’ if the employee left, ‘No’ otherwise.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5. Suitable for predicting employee retention and HR strategy planning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707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DE3C9-26FE-00C5-9DFC-F5121D02D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9344-CD6A-D1BE-CC94-9D10FC35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8383A6-C398-0CA8-C9FD-DCBB3B8B72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6505" y="2736522"/>
            <a:ext cx="975813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1. Done Exploratory data analysis on the dataset to find insights from it , and  to decide whether it requires data cleaning or not.</a:t>
            </a:r>
            <a:endParaRPr lang="en-US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2. Pandas </a:t>
            </a:r>
            <a:r>
              <a:rPr lang="en-US" altLang="en-US" dirty="0">
                <a:solidFill>
                  <a:schemeClr val="tx1"/>
                </a:solidFill>
                <a:latin typeface="Bahnschrift" panose="020B0502040204020203" pitchFamily="34" charset="0"/>
              </a:rPr>
              <a:t>has been used for viewing insights like shape , structure of dataset and seaborn has been used for visualization between target feature and another features</a:t>
            </a:r>
            <a:r>
              <a:rPr lang="en-US" altLang="en-US" b="1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3. Plotted  attrition distribution using seaborn to check class imbalance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4. Identified and encoded categorical columns(Department 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JobRole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OverTime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, Gender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etc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) for training.</a:t>
            </a:r>
          </a:p>
        </p:txBody>
      </p:sp>
    </p:spTree>
    <p:extLst>
      <p:ext uri="{BB962C8B-B14F-4D97-AF65-F5344CB8AC3E}">
        <p14:creationId xmlns:p14="http://schemas.microsoft.com/office/powerpoint/2010/main" val="181601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B350-6944-C361-5B21-38A672E2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C69D-AD82-2F3C-E911-FB85EB32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Algorithm:</a:t>
            </a:r>
            <a:r>
              <a:rPr lang="en-US" dirty="0">
                <a:latin typeface="Bahnschrift" panose="020B0502040204020203" pitchFamily="34" charset="0"/>
              </a:rPr>
              <a:t> Random Forest Classifier.</a:t>
            </a:r>
          </a:p>
          <a:p>
            <a:r>
              <a:rPr lang="en-US" b="1" dirty="0">
                <a:latin typeface="Bahnschrift" panose="020B0502040204020203" pitchFamily="34" charset="0"/>
              </a:rPr>
              <a:t>Preprocessing:</a:t>
            </a:r>
            <a:r>
              <a:rPr lang="en-US" dirty="0">
                <a:latin typeface="Bahnschrift" panose="020B0502040204020203" pitchFamily="34" charset="0"/>
              </a:rPr>
              <a:t> Encoded all non-numeric data into numeric codes.</a:t>
            </a:r>
          </a:p>
          <a:p>
            <a:r>
              <a:rPr lang="en-US" b="1" dirty="0">
                <a:latin typeface="Bahnschrift" panose="020B0502040204020203" pitchFamily="34" charset="0"/>
              </a:rPr>
              <a:t>Split:</a:t>
            </a:r>
            <a:r>
              <a:rPr lang="en-US" dirty="0">
                <a:latin typeface="Bahnschrift" panose="020B0502040204020203" pitchFamily="34" charset="0"/>
              </a:rPr>
              <a:t> 80% training set, 20% testing set.</a:t>
            </a:r>
          </a:p>
          <a:p>
            <a:r>
              <a:rPr lang="en-US" b="1" dirty="0">
                <a:latin typeface="Bahnschrift" panose="020B0502040204020203" pitchFamily="34" charset="0"/>
              </a:rPr>
              <a:t>Training:</a:t>
            </a:r>
            <a:r>
              <a:rPr lang="en-US" dirty="0">
                <a:latin typeface="Bahnschrift" panose="020B0502040204020203" pitchFamily="34" charset="0"/>
              </a:rPr>
              <a:t> Fitted model with selected features and target.</a:t>
            </a:r>
          </a:p>
          <a:p>
            <a:r>
              <a:rPr lang="en-US" b="1" dirty="0">
                <a:latin typeface="Bahnschrift" panose="020B0502040204020203" pitchFamily="34" charset="0"/>
              </a:rPr>
              <a:t>Accuracy:</a:t>
            </a:r>
            <a:r>
              <a:rPr lang="en-US" dirty="0">
                <a:latin typeface="Bahnschrift" panose="020B0502040204020203" pitchFamily="34" charset="0"/>
              </a:rPr>
              <a:t> Achieved ~97% prediction accuracy — reasonable performance for HR churn prediction.</a:t>
            </a:r>
          </a:p>
          <a:p>
            <a:r>
              <a:rPr lang="en-US" b="1" dirty="0">
                <a:latin typeface="Bahnschrift" panose="020B0502040204020203" pitchFamily="34" charset="0"/>
              </a:rPr>
              <a:t>Validation:</a:t>
            </a:r>
            <a:r>
              <a:rPr lang="en-US" dirty="0">
                <a:latin typeface="Bahnschrift" panose="020B0502040204020203" pitchFamily="34" charset="0"/>
              </a:rPr>
              <a:t> Checked with classification report for precision, recall, and F1 score.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85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D5B75-34A1-CAA0-AA6E-B5DDE2842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9E24-FF18-2C32-EFE4-E588B727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do I use 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AEBC-0D5A-B42B-46EE-436DEE7F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1.</a:t>
            </a:r>
            <a:r>
              <a:rPr lang="en-US" b="1" u="sng" dirty="0">
                <a:latin typeface="Bahnschrift" panose="020B0502040204020203" pitchFamily="34" charset="0"/>
              </a:rPr>
              <a:t>Handles both numerical &amp; categorical features well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→ The HR dataset has mixed data: numerical (age, salary) and categorical (</a:t>
            </a:r>
            <a:r>
              <a:rPr lang="en-US" dirty="0" err="1">
                <a:latin typeface="Bahnschrift" panose="020B0502040204020203" pitchFamily="34" charset="0"/>
              </a:rPr>
              <a:t>JobRole</a:t>
            </a:r>
            <a:r>
              <a:rPr lang="en-US" dirty="0">
                <a:latin typeface="Bahnschrift" panose="020B0502040204020203" pitchFamily="34" charset="0"/>
              </a:rPr>
              <a:t>, Department).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→ Random Forest can handle these without strict assumptions.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2.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u="sng" dirty="0">
                <a:latin typeface="Bahnschrift" panose="020B0502040204020203" pitchFamily="34" charset="0"/>
              </a:rPr>
              <a:t>Robust to overfitting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→ A single decision tree can easily overfit (memorize) training data.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→ Random Forest uses </a:t>
            </a:r>
            <a:r>
              <a:rPr lang="en-US" b="1" dirty="0">
                <a:latin typeface="Bahnschrift" panose="020B0502040204020203" pitchFamily="34" charset="0"/>
              </a:rPr>
              <a:t>many trees</a:t>
            </a:r>
            <a:r>
              <a:rPr lang="en-US" dirty="0">
                <a:latin typeface="Bahnschrift" panose="020B0502040204020203" pitchFamily="34" charset="0"/>
              </a:rPr>
              <a:t> + </a:t>
            </a:r>
            <a:r>
              <a:rPr lang="en-US" b="1" dirty="0">
                <a:latin typeface="Bahnschrift" panose="020B0502040204020203" pitchFamily="34" charset="0"/>
              </a:rPr>
              <a:t>bagging</a:t>
            </a:r>
            <a:r>
              <a:rPr lang="en-US" dirty="0">
                <a:latin typeface="Bahnschrift" panose="020B0502040204020203" pitchFamily="34" charset="0"/>
              </a:rPr>
              <a:t>, which reduces overfitting and improves generalization.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3.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u="sng" dirty="0">
                <a:latin typeface="Bahnschrift" panose="020B0502040204020203" pitchFamily="34" charset="0"/>
              </a:rPr>
              <a:t>Works well for classification tasks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→ Predicting </a:t>
            </a:r>
            <a:r>
              <a:rPr lang="en-US" b="1" dirty="0">
                <a:latin typeface="Bahnschrift" panose="020B0502040204020203" pitchFamily="34" charset="0"/>
              </a:rPr>
              <a:t>Attrition</a:t>
            </a:r>
            <a:r>
              <a:rPr lang="en-US" dirty="0">
                <a:latin typeface="Bahnschrift" panose="020B0502040204020203" pitchFamily="34" charset="0"/>
              </a:rPr>
              <a:t> is a classic </a:t>
            </a:r>
            <a:r>
              <a:rPr lang="en-US" b="1" dirty="0">
                <a:latin typeface="Bahnschrift" panose="020B0502040204020203" pitchFamily="34" charset="0"/>
              </a:rPr>
              <a:t>binary classification problem</a:t>
            </a:r>
            <a:r>
              <a:rPr lang="en-US" dirty="0">
                <a:latin typeface="Bahnschrift" panose="020B0502040204020203" pitchFamily="34" charset="0"/>
              </a:rPr>
              <a:t> (Leave = 1, Stay = 0).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→ Random Forest is well-known to perform strongly for this type of problem.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12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E04CE-AB0D-AB7F-EAE9-4892433CA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7E9C-562D-308C-9D09-43E183F1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C36C2-215D-5C60-6288-5892FEFBE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4. </a:t>
            </a:r>
            <a:r>
              <a:rPr lang="en-US" b="1" u="sng" dirty="0">
                <a:latin typeface="Bahnschrift" panose="020B0502040204020203" pitchFamily="34" charset="0"/>
              </a:rPr>
              <a:t>Easy to interpret feature importance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→ Random Forest provides </a:t>
            </a:r>
            <a:r>
              <a:rPr lang="en-US" b="1" dirty="0">
                <a:latin typeface="Bahnschrift" panose="020B0502040204020203" pitchFamily="34" charset="0"/>
              </a:rPr>
              <a:t>feature importance scores</a:t>
            </a:r>
            <a:r>
              <a:rPr lang="en-US" dirty="0">
                <a:latin typeface="Bahnschrift" panose="020B0502040204020203" pitchFamily="34" charset="0"/>
              </a:rPr>
              <a:t>.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→ HR managers can see which factors (e.g., </a:t>
            </a:r>
            <a:r>
              <a:rPr lang="en-US" dirty="0" err="1">
                <a:latin typeface="Bahnschrift" panose="020B0502040204020203" pitchFamily="34" charset="0"/>
              </a:rPr>
              <a:t>OverTime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MonthlyIncome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JobSatisfaction</a:t>
            </a:r>
            <a:r>
              <a:rPr lang="en-US" dirty="0">
                <a:latin typeface="Bahnschrift" panose="020B0502040204020203" pitchFamily="34" charset="0"/>
              </a:rPr>
              <a:t>) influence attrition most.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5.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u="sng" dirty="0">
                <a:latin typeface="Bahnschrift" panose="020B0502040204020203" pitchFamily="34" charset="0"/>
              </a:rPr>
              <a:t>Performs well without heavy tuning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→ Even with default settings, Random Forest gives </a:t>
            </a:r>
            <a:r>
              <a:rPr lang="en-US" b="1" dirty="0">
                <a:latin typeface="Bahnschrift" panose="020B0502040204020203" pitchFamily="34" charset="0"/>
              </a:rPr>
              <a:t>high accuracy</a:t>
            </a:r>
            <a:r>
              <a:rPr lang="en-US" dirty="0">
                <a:latin typeface="Bahnschrift" panose="020B0502040204020203" pitchFamily="34" charset="0"/>
              </a:rPr>
              <a:t> on tabular datasets.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→ This makes it practical for real HR data where time &amp; tuning budget might be limited.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43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593B5-B3D6-0724-3B59-7DABE1DAD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2706-6FE6-F3CB-2358-077FB4F0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Saving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06EB53-4D61-A069-3114-35393EAE42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00781" y="2828835"/>
            <a:ext cx="86613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1. After training, saved the final Random Forest model as a 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pkl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file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joblib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2. File name: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churn_model.pkl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3. Why save? So the model can be re-used in 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without re-training.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4. Mimics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real-world 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→ separate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training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&amp;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production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stages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832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41</TotalTime>
  <Words>817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Bahnschrift</vt:lpstr>
      <vt:lpstr>Bahnschrift Light</vt:lpstr>
      <vt:lpstr>Calisto MT</vt:lpstr>
      <vt:lpstr>Wingdings 2</vt:lpstr>
      <vt:lpstr>Slate</vt:lpstr>
      <vt:lpstr>Employee Churn Risk Predictor</vt:lpstr>
      <vt:lpstr>Project Objective</vt:lpstr>
      <vt:lpstr>Flowchart</vt:lpstr>
      <vt:lpstr>Dataset used</vt:lpstr>
      <vt:lpstr>Exploratory data analysis</vt:lpstr>
      <vt:lpstr>Machine Learning</vt:lpstr>
      <vt:lpstr>Why do I use Random Forest Classifier</vt:lpstr>
      <vt:lpstr>Cont’d</vt:lpstr>
      <vt:lpstr>Model Saving</vt:lpstr>
      <vt:lpstr>Deployment with Streamlit</vt:lpstr>
      <vt:lpstr>Agent and Recommendations</vt:lpstr>
      <vt:lpstr>Automated Notification systems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krish21csu500</dc:creator>
  <cp:lastModifiedBy>krish21csu500</cp:lastModifiedBy>
  <cp:revision>2</cp:revision>
  <dcterms:created xsi:type="dcterms:W3CDTF">2025-07-14T16:27:38Z</dcterms:created>
  <dcterms:modified xsi:type="dcterms:W3CDTF">2025-07-14T17:31:55Z</dcterms:modified>
</cp:coreProperties>
</file>