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69" r:id="rId3"/>
    <p:sldId id="268" r:id="rId4"/>
    <p:sldId id="270" r:id="rId5"/>
    <p:sldId id="273" r:id="rId6"/>
    <p:sldId id="271" r:id="rId7"/>
    <p:sldId id="258" r:id="rId8"/>
    <p:sldId id="265" r:id="rId9"/>
    <p:sldId id="262" r:id="rId10"/>
    <p:sldId id="274" r:id="rId11"/>
    <p:sldId id="264" r:id="rId12"/>
    <p:sldId id="26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A7CB061-4694-454B-8D27-753E9E656576}" type="datetimeFigureOut">
              <a:rPr lang="en-US" smtClean="0"/>
              <a:t>4/6/2018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6C1F35-8428-4E25-9BBB-A47393EFFCB7}" type="slidenum">
              <a:rPr lang="en-US" smtClean="0"/>
              <a:t>‹#›</a:t>
            </a:fld>
            <a:endParaRPr lang="en-US"/>
          </a:p>
        </p:txBody>
      </p:sp>
    </p:spTree>
    <p:extLst>
      <p:ext uri="{BB962C8B-B14F-4D97-AF65-F5344CB8AC3E}">
        <p14:creationId xmlns:p14="http://schemas.microsoft.com/office/powerpoint/2010/main" val="4179938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7CB061-4694-454B-8D27-753E9E656576}" type="datetimeFigureOut">
              <a:rPr lang="en-US" smtClean="0"/>
              <a:t>4/6/2018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6C1F35-8428-4E25-9BBB-A47393EFFCB7}" type="slidenum">
              <a:rPr lang="en-US" smtClean="0"/>
              <a:t>‹#›</a:t>
            </a:fld>
            <a:endParaRPr lang="en-US"/>
          </a:p>
        </p:txBody>
      </p:sp>
    </p:spTree>
    <p:extLst>
      <p:ext uri="{BB962C8B-B14F-4D97-AF65-F5344CB8AC3E}">
        <p14:creationId xmlns:p14="http://schemas.microsoft.com/office/powerpoint/2010/main" val="3044497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7CB061-4694-454B-8D27-753E9E656576}" type="datetimeFigureOut">
              <a:rPr lang="en-US" smtClean="0"/>
              <a:t>4/6/2018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6C1F35-8428-4E25-9BBB-A47393EFFCB7}" type="slidenum">
              <a:rPr lang="en-US" smtClean="0"/>
              <a:t>‹#›</a:t>
            </a:fld>
            <a:endParaRPr lang="en-US"/>
          </a:p>
        </p:txBody>
      </p:sp>
    </p:spTree>
    <p:extLst>
      <p:ext uri="{BB962C8B-B14F-4D97-AF65-F5344CB8AC3E}">
        <p14:creationId xmlns:p14="http://schemas.microsoft.com/office/powerpoint/2010/main" val="2684724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7CB061-4694-454B-8D27-753E9E656576}" type="datetimeFigureOut">
              <a:rPr lang="en-US" smtClean="0"/>
              <a:t>4/6/2018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6C1F35-8428-4E25-9BBB-A47393EFFCB7}" type="slidenum">
              <a:rPr lang="en-US" smtClean="0"/>
              <a:t>‹#›</a:t>
            </a:fld>
            <a:endParaRPr lang="en-US"/>
          </a:p>
        </p:txBody>
      </p:sp>
    </p:spTree>
    <p:extLst>
      <p:ext uri="{BB962C8B-B14F-4D97-AF65-F5344CB8AC3E}">
        <p14:creationId xmlns:p14="http://schemas.microsoft.com/office/powerpoint/2010/main" val="2946255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A7CB061-4694-454B-8D27-753E9E656576}" type="datetimeFigureOut">
              <a:rPr lang="en-US" smtClean="0"/>
              <a:t>4/6/2018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6C1F35-8428-4E25-9BBB-A47393EFFCB7}" type="slidenum">
              <a:rPr lang="en-US" smtClean="0"/>
              <a:t>‹#›</a:t>
            </a:fld>
            <a:endParaRPr lang="en-US"/>
          </a:p>
        </p:txBody>
      </p:sp>
    </p:spTree>
    <p:extLst>
      <p:ext uri="{BB962C8B-B14F-4D97-AF65-F5344CB8AC3E}">
        <p14:creationId xmlns:p14="http://schemas.microsoft.com/office/powerpoint/2010/main" val="3014537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A7CB061-4694-454B-8D27-753E9E656576}" type="datetimeFigureOut">
              <a:rPr lang="en-US" smtClean="0"/>
              <a:t>4/6/2018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6C1F35-8428-4E25-9BBB-A47393EFFCB7}" type="slidenum">
              <a:rPr lang="en-US" smtClean="0"/>
              <a:t>‹#›</a:t>
            </a:fld>
            <a:endParaRPr lang="en-US"/>
          </a:p>
        </p:txBody>
      </p:sp>
    </p:spTree>
    <p:extLst>
      <p:ext uri="{BB962C8B-B14F-4D97-AF65-F5344CB8AC3E}">
        <p14:creationId xmlns:p14="http://schemas.microsoft.com/office/powerpoint/2010/main" val="929576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A7CB061-4694-454B-8D27-753E9E656576}" type="datetimeFigureOut">
              <a:rPr lang="en-US" smtClean="0"/>
              <a:t>4/6/2018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6C1F35-8428-4E25-9BBB-A47393EFFCB7}" type="slidenum">
              <a:rPr lang="en-US" smtClean="0"/>
              <a:t>‹#›</a:t>
            </a:fld>
            <a:endParaRPr lang="en-US"/>
          </a:p>
        </p:txBody>
      </p:sp>
    </p:spTree>
    <p:extLst>
      <p:ext uri="{BB962C8B-B14F-4D97-AF65-F5344CB8AC3E}">
        <p14:creationId xmlns:p14="http://schemas.microsoft.com/office/powerpoint/2010/main" val="224001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A7CB061-4694-454B-8D27-753E9E656576}" type="datetimeFigureOut">
              <a:rPr lang="en-US" smtClean="0"/>
              <a:t>4/6/2018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6C1F35-8428-4E25-9BBB-A47393EFFCB7}" type="slidenum">
              <a:rPr lang="en-US" smtClean="0"/>
              <a:t>‹#›</a:t>
            </a:fld>
            <a:endParaRPr lang="en-US"/>
          </a:p>
        </p:txBody>
      </p:sp>
    </p:spTree>
    <p:extLst>
      <p:ext uri="{BB962C8B-B14F-4D97-AF65-F5344CB8AC3E}">
        <p14:creationId xmlns:p14="http://schemas.microsoft.com/office/powerpoint/2010/main" val="3095279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7CB061-4694-454B-8D27-753E9E656576}" type="datetimeFigureOut">
              <a:rPr lang="en-US" smtClean="0"/>
              <a:t>4/6/2018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6C1F35-8428-4E25-9BBB-A47393EFFCB7}" type="slidenum">
              <a:rPr lang="en-US" smtClean="0"/>
              <a:t>‹#›</a:t>
            </a:fld>
            <a:endParaRPr lang="en-US"/>
          </a:p>
        </p:txBody>
      </p:sp>
    </p:spTree>
    <p:extLst>
      <p:ext uri="{BB962C8B-B14F-4D97-AF65-F5344CB8AC3E}">
        <p14:creationId xmlns:p14="http://schemas.microsoft.com/office/powerpoint/2010/main" val="3254965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A7CB061-4694-454B-8D27-753E9E656576}" type="datetimeFigureOut">
              <a:rPr lang="en-US" smtClean="0"/>
              <a:t>4/6/2018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6C1F35-8428-4E25-9BBB-A47393EFFCB7}" type="slidenum">
              <a:rPr lang="en-US" smtClean="0"/>
              <a:t>‹#›</a:t>
            </a:fld>
            <a:endParaRPr lang="en-US"/>
          </a:p>
        </p:txBody>
      </p:sp>
    </p:spTree>
    <p:extLst>
      <p:ext uri="{BB962C8B-B14F-4D97-AF65-F5344CB8AC3E}">
        <p14:creationId xmlns:p14="http://schemas.microsoft.com/office/powerpoint/2010/main" val="1214513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A7CB061-4694-454B-8D27-753E9E656576}" type="datetimeFigureOut">
              <a:rPr lang="en-US" smtClean="0"/>
              <a:t>4/6/2018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6C1F35-8428-4E25-9BBB-A47393EFFCB7}" type="slidenum">
              <a:rPr lang="en-US" smtClean="0"/>
              <a:t>‹#›</a:t>
            </a:fld>
            <a:endParaRPr lang="en-US"/>
          </a:p>
        </p:txBody>
      </p:sp>
    </p:spTree>
    <p:extLst>
      <p:ext uri="{BB962C8B-B14F-4D97-AF65-F5344CB8AC3E}">
        <p14:creationId xmlns:p14="http://schemas.microsoft.com/office/powerpoint/2010/main" val="3659346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7CB061-4694-454B-8D27-753E9E656576}" type="datetimeFigureOut">
              <a:rPr lang="en-US" smtClean="0"/>
              <a:t>4/6/2018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6C1F35-8428-4E25-9BBB-A47393EFFCB7}" type="slidenum">
              <a:rPr lang="en-US" smtClean="0"/>
              <a:t>‹#›</a:t>
            </a:fld>
            <a:endParaRPr lang="en-US"/>
          </a:p>
        </p:txBody>
      </p:sp>
    </p:spTree>
    <p:extLst>
      <p:ext uri="{BB962C8B-B14F-4D97-AF65-F5344CB8AC3E}">
        <p14:creationId xmlns:p14="http://schemas.microsoft.com/office/powerpoint/2010/main" val="26600357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doi.org/10.1145/2993259.2993268"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06581" y="110836"/>
            <a:ext cx="9144000" cy="891454"/>
          </a:xfrm>
        </p:spPr>
        <p:txBody>
          <a:bodyPr>
            <a:normAutofit fontScale="90000"/>
          </a:bodyPr>
          <a:lstStyle/>
          <a:p>
            <a:pPr algn="l"/>
            <a:r>
              <a:rPr lang="en-US" b="1" dirty="0" smtClean="0">
                <a:latin typeface="Times New Roman" panose="02020603050405020304" pitchFamily="18" charset="0"/>
                <a:cs typeface="Times New Roman" panose="02020603050405020304" pitchFamily="18" charset="0"/>
              </a:rPr>
              <a:t>Introduction</a:t>
            </a:r>
            <a:endParaRPr lang="en-US" b="1" dirty="0">
              <a:latin typeface="Times New Roman" panose="02020603050405020304" pitchFamily="18" charset="0"/>
              <a:cs typeface="Times New Roman" panose="02020603050405020304" pitchFamily="18" charset="0"/>
            </a:endParaRPr>
          </a:p>
        </p:txBody>
      </p:sp>
      <p:pic>
        <p:nvPicPr>
          <p:cNvPr id="1026" name="Picture 2" descr="Image result for xamar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2411" y="1427018"/>
            <a:ext cx="5238750" cy="443345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43503" y="1043853"/>
            <a:ext cx="5663334" cy="5632311"/>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Every organization needs their mobile apps to be available on several platforms such as Android, iOS and Windows. This might be expensive, as the application, which is expected to behave similarly on all the platforms need to be built separately, and that might require 3 distinct development teams. As the applications have the same underlying business logic and similar UI, we would like a tool which can help us build only once and use it on all those platforms. </a:t>
            </a:r>
            <a:r>
              <a:rPr lang="en-US" sz="2400" dirty="0" err="1">
                <a:latin typeface="Times New Roman" panose="02020603050405020304" pitchFamily="18" charset="0"/>
                <a:cs typeface="Times New Roman" panose="02020603050405020304" pitchFamily="18" charset="0"/>
              </a:rPr>
              <a:t>Xamarin</a:t>
            </a:r>
            <a:r>
              <a:rPr lang="en-US" sz="2400" dirty="0">
                <a:latin typeface="Times New Roman" panose="02020603050405020304" pitchFamily="18" charset="0"/>
                <a:cs typeface="Times New Roman" panose="02020603050405020304" pitchFamily="18" charset="0"/>
              </a:rPr>
              <a:t> is one such cross-platform framework which helps in building native mobile applications using the same business logic and UI.</a:t>
            </a:r>
          </a:p>
        </p:txBody>
      </p:sp>
    </p:spTree>
    <p:extLst>
      <p:ext uri="{BB962C8B-B14F-4D97-AF65-F5344CB8AC3E}">
        <p14:creationId xmlns:p14="http://schemas.microsoft.com/office/powerpoint/2010/main" val="4330323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6030" y="1794279"/>
            <a:ext cx="6916776" cy="1815882"/>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React Native</a:t>
            </a:r>
          </a:p>
          <a:p>
            <a:pPr marL="457200" indent="-45720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Native Script</a:t>
            </a:r>
            <a:endParaRPr 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Tabris.js</a:t>
            </a:r>
          </a:p>
          <a:p>
            <a:pPr marL="457200" indent="-45720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Ionic </a:t>
            </a:r>
            <a:r>
              <a:rPr lang="en-US" sz="2800" dirty="0">
                <a:latin typeface="Times New Roman" panose="02020603050405020304" pitchFamily="18" charset="0"/>
                <a:cs typeface="Times New Roman" panose="02020603050405020304" pitchFamily="18" charset="0"/>
              </a:rPr>
              <a:t>Framework</a:t>
            </a:r>
          </a:p>
        </p:txBody>
      </p:sp>
      <p:sp>
        <p:nvSpPr>
          <p:cNvPr id="7" name="Title 1"/>
          <p:cNvSpPr txBox="1">
            <a:spLocks/>
          </p:cNvSpPr>
          <p:nvPr/>
        </p:nvSpPr>
        <p:spPr>
          <a:xfrm>
            <a:off x="216030" y="457200"/>
            <a:ext cx="10515600" cy="9009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b="1" dirty="0" smtClean="0">
                <a:latin typeface="Times New Roman" panose="02020603050405020304" pitchFamily="18" charset="0"/>
                <a:cs typeface="Times New Roman" panose="02020603050405020304" pitchFamily="18" charset="0"/>
              </a:rPr>
              <a:t>Alternatives for </a:t>
            </a:r>
            <a:r>
              <a:rPr lang="en-US" sz="4400" b="1" dirty="0" err="1" smtClean="0">
                <a:latin typeface="Times New Roman" panose="02020603050405020304" pitchFamily="18" charset="0"/>
                <a:cs typeface="Times New Roman" panose="02020603050405020304" pitchFamily="18" charset="0"/>
              </a:rPr>
              <a:t>Xamarin</a:t>
            </a:r>
            <a:endParaRPr lang="en-US" sz="4400" b="1" dirty="0">
              <a:latin typeface="Times New Roman" panose="02020603050405020304" pitchFamily="18" charset="0"/>
              <a:cs typeface="Times New Roman" panose="02020603050405020304" pitchFamily="18" charset="0"/>
            </a:endParaRPr>
          </a:p>
        </p:txBody>
      </p:sp>
      <p:pic>
        <p:nvPicPr>
          <p:cNvPr id="5122" name="Picture 2" descr="Image result for reactive nativ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17646" y="4790698"/>
            <a:ext cx="2740967" cy="1689014"/>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Image result for nativescrip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64864" y="4784647"/>
            <a:ext cx="3219263" cy="1690113"/>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Image result for tabris.j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030" y="4908034"/>
            <a:ext cx="3614859" cy="1571678"/>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descr="Image result for ionic framework"/>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70650" y="1764007"/>
            <a:ext cx="3335866" cy="1876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01404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2688" y="1358180"/>
            <a:ext cx="6916776" cy="1815882"/>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Tableau</a:t>
            </a:r>
          </a:p>
          <a:p>
            <a:r>
              <a:rPr lang="en-US" sz="2800" dirty="0" smtClean="0">
                <a:latin typeface="Times New Roman" panose="02020603050405020304" pitchFamily="18" charset="0"/>
                <a:cs typeface="Times New Roman" panose="02020603050405020304" pitchFamily="18" charset="0"/>
              </a:rPr>
              <a:t>Migrated </a:t>
            </a:r>
            <a:r>
              <a:rPr lang="en-US" sz="2800" dirty="0">
                <a:latin typeface="Times New Roman" panose="02020603050405020304" pitchFamily="18" charset="0"/>
                <a:cs typeface="Times New Roman" panose="02020603050405020304" pitchFamily="18" charset="0"/>
              </a:rPr>
              <a:t>existing Android and iOS platform-specific apps to </a:t>
            </a:r>
            <a:r>
              <a:rPr lang="en-US" sz="2800" dirty="0" err="1">
                <a:latin typeface="Times New Roman" panose="02020603050405020304" pitchFamily="18" charset="0"/>
                <a:cs typeface="Times New Roman" panose="02020603050405020304" pitchFamily="18" charset="0"/>
              </a:rPr>
              <a:t>Xamarin</a:t>
            </a:r>
            <a:r>
              <a:rPr lang="en-US" sz="2800" dirty="0">
                <a:latin typeface="Times New Roman" panose="02020603050405020304" pitchFamily="18" charset="0"/>
                <a:cs typeface="Times New Roman" panose="02020603050405020304" pitchFamily="18" charset="0"/>
              </a:rPr>
              <a:t>, resulting in a higher quality app with near-zero crash </a:t>
            </a:r>
            <a:r>
              <a:rPr lang="en-US" sz="2800" dirty="0" smtClean="0">
                <a:latin typeface="Times New Roman" panose="02020603050405020304" pitchFamily="18" charset="0"/>
                <a:cs typeface="Times New Roman" panose="02020603050405020304" pitchFamily="18" charset="0"/>
              </a:rPr>
              <a:t>rate.</a:t>
            </a:r>
            <a:endParaRPr lang="en-US" sz="28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8505" y="3775355"/>
            <a:ext cx="6618458" cy="2829313"/>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89279" y="1959473"/>
            <a:ext cx="2482535" cy="710908"/>
          </a:xfrm>
          <a:prstGeom prst="rect">
            <a:avLst/>
          </a:prstGeom>
        </p:spPr>
      </p:pic>
      <p:sp>
        <p:nvSpPr>
          <p:cNvPr id="7" name="Title 1"/>
          <p:cNvSpPr txBox="1">
            <a:spLocks/>
          </p:cNvSpPr>
          <p:nvPr/>
        </p:nvSpPr>
        <p:spPr>
          <a:xfrm>
            <a:off x="216030" y="457200"/>
            <a:ext cx="10515600" cy="9009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b="1" dirty="0" err="1" smtClean="0">
                <a:latin typeface="Times New Roman" panose="02020603050405020304" pitchFamily="18" charset="0"/>
                <a:cs typeface="Times New Roman" panose="02020603050405020304" pitchFamily="18" charset="0"/>
              </a:rPr>
              <a:t>Xamarin</a:t>
            </a:r>
            <a:r>
              <a:rPr lang="en-US" sz="4400" b="1" dirty="0" smtClean="0">
                <a:latin typeface="Times New Roman" panose="02020603050405020304" pitchFamily="18" charset="0"/>
                <a:cs typeface="Times New Roman" panose="02020603050405020304" pitchFamily="18" charset="0"/>
              </a:rPr>
              <a:t> customers</a:t>
            </a:r>
            <a:endParaRPr lang="en-US"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98373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References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latin typeface="Times New Roman" panose="02020603050405020304" pitchFamily="18" charset="0"/>
                <a:cs typeface="Times New Roman" panose="02020603050405020304" pitchFamily="18" charset="0"/>
              </a:rPr>
              <a:t>https://www.xamarin.com/</a:t>
            </a:r>
          </a:p>
          <a:p>
            <a:pPr marL="0" marR="0" indent="0">
              <a:lnSpc>
                <a:spcPct val="200000"/>
              </a:lnSpc>
              <a:spcBef>
                <a:spcPts val="0"/>
              </a:spcBef>
              <a:spcAft>
                <a:spcPts val="800"/>
              </a:spcAft>
              <a:buNone/>
            </a:pPr>
            <a:r>
              <a:rPr lang="en-US" dirty="0" smtClean="0">
                <a:latin typeface="Times New Roman" panose="02020603050405020304" pitchFamily="18" charset="0"/>
                <a:ea typeface="Calibri" panose="020F0502020204030204" pitchFamily="34" charset="0"/>
                <a:cs typeface="Times New Roman" panose="02020603050405020304" pitchFamily="18" charset="0"/>
              </a:rPr>
              <a:t>Mercado</a:t>
            </a:r>
            <a:r>
              <a:rPr lang="en-US" dirty="0">
                <a:latin typeface="Times New Roman" panose="02020603050405020304" pitchFamily="18" charset="0"/>
                <a:ea typeface="Calibri" panose="020F0502020204030204" pitchFamily="34" charset="0"/>
                <a:cs typeface="Times New Roman" panose="02020603050405020304" pitchFamily="18" charset="0"/>
              </a:rPr>
              <a:t>, I. T., Munaiah, N., &amp;</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Meneely</a:t>
            </a:r>
            <a:r>
              <a:rPr lang="en-US" dirty="0">
                <a:latin typeface="Times New Roman" panose="02020603050405020304" pitchFamily="18" charset="0"/>
                <a:ea typeface="Times New Roman" panose="02020603050405020304" pitchFamily="18" charset="0"/>
                <a:cs typeface="Times New Roman" panose="02020603050405020304" pitchFamily="18" charset="0"/>
              </a:rPr>
              <a:t>, A. (2016). The impact of cross-platform development approaches for mobile applications from the user's perspective. </a:t>
            </a:r>
            <a:r>
              <a:rPr lang="en-US" i="1" dirty="0">
                <a:latin typeface="Times New Roman" panose="02020603050405020304" pitchFamily="18" charset="0"/>
                <a:ea typeface="Calibri" panose="020F0502020204030204" pitchFamily="34" charset="0"/>
                <a:cs typeface="Times New Roman" panose="02020603050405020304" pitchFamily="18" charset="0"/>
              </a:rPr>
              <a:t>Proceedings of the International Workshop on App Market Analytics</a:t>
            </a:r>
            <a:r>
              <a:rPr lang="en-US" dirty="0">
                <a:latin typeface="Times New Roman" panose="02020603050405020304" pitchFamily="18" charset="0"/>
                <a:ea typeface="Calibri" panose="020F0502020204030204" pitchFamily="34" charset="0"/>
                <a:cs typeface="Times New Roman" panose="02020603050405020304" pitchFamily="18" charset="0"/>
              </a:rPr>
              <a:t>, 43-49</a:t>
            </a:r>
            <a:r>
              <a:rPr lang="en-US" sz="2400"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smtClean="0">
                <a:effectLst/>
                <a:latin typeface="Times New Roman" panose="02020603050405020304" pitchFamily="18" charset="0"/>
                <a:ea typeface="Calibri" panose="020F0502020204030204" pitchFamily="34" charset="0"/>
                <a:cs typeface="Times New Roman" panose="02020603050405020304" pitchFamily="18" charset="0"/>
              </a:rPr>
              <a:t>doi</a:t>
            </a:r>
            <a:r>
              <a:rPr lang="en-US" sz="2400" dirty="0" smtClean="0">
                <a:effectLst/>
                <a:latin typeface="Times New Roman" panose="02020603050405020304" pitchFamily="18" charset="0"/>
                <a:ea typeface="Calibri" panose="020F0502020204030204" pitchFamily="34" charset="0"/>
                <a:cs typeface="Times New Roman" panose="02020603050405020304" pitchFamily="18" charset="0"/>
              </a:rPr>
              <a:t>&gt;</a:t>
            </a:r>
            <a:r>
              <a:rPr lang="en-US" u="sng" dirty="0" smtClean="0">
                <a:latin typeface="Times New Roman" panose="02020603050405020304" pitchFamily="18" charset="0"/>
                <a:ea typeface="Calibri" panose="020F0502020204030204" pitchFamily="34" charset="0"/>
                <a:cs typeface="Times New Roman" panose="02020603050405020304" pitchFamily="18" charset="0"/>
                <a:hlinkClick r:id="rId2"/>
              </a:rPr>
              <a:t>10.1145/2993259.2993268</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https://www.altexsoft.com/whitepapers/pros-cons-of-native-vs-cross-platform-mobile-development-xamarin/</a:t>
            </a:r>
          </a:p>
          <a:p>
            <a:pPr marL="0" indent="0">
              <a:buNone/>
            </a:pPr>
            <a:r>
              <a:rPr lang="en-US" dirty="0" smtClean="0">
                <a:latin typeface="Times New Roman" panose="02020603050405020304" pitchFamily="18" charset="0"/>
                <a:cs typeface="Times New Roman" panose="02020603050405020304" pitchFamily="18" charset="0"/>
              </a:rPr>
              <a:t>https://www.altexsoft.com/blog/mobile/5-step-guide-to-choosing-between-native-and-cross-platform-development/</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01738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06581" y="110836"/>
            <a:ext cx="9144000" cy="891454"/>
          </a:xfrm>
        </p:spPr>
        <p:txBody>
          <a:bodyPr>
            <a:normAutofit fontScale="90000"/>
          </a:bodyPr>
          <a:lstStyle/>
          <a:p>
            <a:pPr algn="l"/>
            <a:r>
              <a:rPr lang="en-US" b="1" dirty="0" smtClean="0">
                <a:latin typeface="Times New Roman" panose="02020603050405020304" pitchFamily="18" charset="0"/>
                <a:cs typeface="Times New Roman" panose="02020603050405020304" pitchFamily="18" charset="0"/>
              </a:rPr>
              <a:t>Technology</a:t>
            </a:r>
            <a:endParaRPr lang="en-US" b="1" dirty="0">
              <a:latin typeface="Times New Roman" panose="02020603050405020304" pitchFamily="18" charset="0"/>
              <a:cs typeface="Times New Roman" panose="02020603050405020304" pitchFamily="18" charset="0"/>
            </a:endParaRPr>
          </a:p>
        </p:txBody>
      </p:sp>
      <p:sp>
        <p:nvSpPr>
          <p:cNvPr id="4" name="Title 1"/>
          <p:cNvSpPr txBox="1">
            <a:spLocks/>
          </p:cNvSpPr>
          <p:nvPr/>
        </p:nvSpPr>
        <p:spPr>
          <a:xfrm>
            <a:off x="1018903" y="199208"/>
            <a:ext cx="9601200" cy="14859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1467828" y="1197946"/>
            <a:ext cx="7639102" cy="58563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smtClean="0">
                <a:latin typeface="Times New Roman" panose="02020603050405020304" pitchFamily="18" charset="0"/>
                <a:cs typeface="Times New Roman" panose="02020603050405020304" pitchFamily="18" charset="0"/>
              </a:rPr>
              <a:t>Native approach of developing mobile applications</a:t>
            </a:r>
          </a:p>
          <a:p>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7890" y="1910902"/>
            <a:ext cx="6091928" cy="2855591"/>
          </a:xfrm>
          <a:prstGeom prst="rect">
            <a:avLst/>
          </a:prstGeom>
        </p:spPr>
      </p:pic>
      <p:sp>
        <p:nvSpPr>
          <p:cNvPr id="9" name="Rectangle 8"/>
          <p:cNvSpPr/>
          <p:nvPr/>
        </p:nvSpPr>
        <p:spPr>
          <a:xfrm>
            <a:off x="7499518" y="4686022"/>
            <a:ext cx="731290" cy="461665"/>
          </a:xfrm>
          <a:prstGeom prst="rect">
            <a:avLst/>
          </a:prstGeom>
        </p:spPr>
        <p:txBody>
          <a:bodyPr wrap="none">
            <a:spAutoFit/>
          </a:bodyPr>
          <a:lstStyle/>
          <a:p>
            <a:r>
              <a:rPr lang="en-US" sz="2400" dirty="0">
                <a:latin typeface="Times New Roman" panose="02020603050405020304" pitchFamily="18" charset="0"/>
                <a:cs typeface="Times New Roman" panose="02020603050405020304" pitchFamily="18" charset="0"/>
              </a:rPr>
              <a:t>Java</a:t>
            </a:r>
          </a:p>
        </p:txBody>
      </p:sp>
      <p:sp>
        <p:nvSpPr>
          <p:cNvPr id="10" name="Rectangle 9"/>
          <p:cNvSpPr/>
          <p:nvPr/>
        </p:nvSpPr>
        <p:spPr>
          <a:xfrm>
            <a:off x="2015503" y="4763876"/>
            <a:ext cx="2643672" cy="461665"/>
          </a:xfrm>
          <a:prstGeom prst="rect">
            <a:avLst/>
          </a:prstGeom>
        </p:spPr>
        <p:txBody>
          <a:bodyPr wrap="none">
            <a:spAutoFit/>
          </a:bodyPr>
          <a:lstStyle/>
          <a:p>
            <a:r>
              <a:rPr lang="en-US" sz="2400" dirty="0" smtClean="0">
                <a:latin typeface="Times New Roman" panose="02020603050405020304" pitchFamily="18" charset="0"/>
                <a:cs typeface="Times New Roman" panose="02020603050405020304" pitchFamily="18" charset="0"/>
              </a:rPr>
              <a:t>Objective C / Swift </a:t>
            </a:r>
            <a:endParaRPr lang="en-US" sz="2400" dirty="0"/>
          </a:p>
        </p:txBody>
      </p:sp>
      <p:sp>
        <p:nvSpPr>
          <p:cNvPr id="11" name="Rectangle 10"/>
          <p:cNvSpPr/>
          <p:nvPr/>
        </p:nvSpPr>
        <p:spPr>
          <a:xfrm>
            <a:off x="5338233" y="4686022"/>
            <a:ext cx="543739" cy="461665"/>
          </a:xfrm>
          <a:prstGeom prst="rect">
            <a:avLst/>
          </a:prstGeom>
        </p:spPr>
        <p:txBody>
          <a:bodyPr wrap="none">
            <a:spAutoFit/>
          </a:bodyPr>
          <a:lstStyle/>
          <a:p>
            <a:r>
              <a:rPr lang="en-US" sz="2400" dirty="0">
                <a:latin typeface="Times New Roman" panose="02020603050405020304" pitchFamily="18" charset="0"/>
                <a:cs typeface="Times New Roman" panose="02020603050405020304" pitchFamily="18" charset="0"/>
              </a:rPr>
              <a:t>C#</a:t>
            </a:r>
            <a:endParaRPr lang="en-US" sz="2400" dirty="0"/>
          </a:p>
        </p:txBody>
      </p:sp>
      <p:sp>
        <p:nvSpPr>
          <p:cNvPr id="12" name="TextBox 11"/>
          <p:cNvSpPr txBox="1"/>
          <p:nvPr/>
        </p:nvSpPr>
        <p:spPr>
          <a:xfrm>
            <a:off x="1467828" y="5516931"/>
            <a:ext cx="8204886" cy="1200329"/>
          </a:xfrm>
          <a:prstGeom prst="rect">
            <a:avLst/>
          </a:prstGeom>
          <a:noFill/>
        </p:spPr>
        <p:txBody>
          <a:bodyPr wrap="square" rtlCol="0">
            <a:spAutoFit/>
          </a:bodyPr>
          <a:lstStyle/>
          <a:p>
            <a:r>
              <a:rPr lang="en-US" sz="2400" dirty="0" smtClean="0"/>
              <a:t>Pros:                                                                  Cons:</a:t>
            </a:r>
          </a:p>
          <a:p>
            <a:r>
              <a:rPr lang="en-US" sz="2400" dirty="0"/>
              <a:t>Great applications can be built </a:t>
            </a:r>
            <a:r>
              <a:rPr lang="en-US" sz="2400" dirty="0" smtClean="0"/>
              <a:t>                    Multiple code bases</a:t>
            </a:r>
          </a:p>
          <a:p>
            <a:r>
              <a:rPr lang="en-US" sz="2400" dirty="0" smtClean="0"/>
              <a:t>                                                                           Expensive</a:t>
            </a:r>
            <a:endParaRPr lang="en-US" sz="2400" dirty="0"/>
          </a:p>
        </p:txBody>
      </p:sp>
    </p:spTree>
    <p:extLst>
      <p:ext uri="{BB962C8B-B14F-4D97-AF65-F5344CB8AC3E}">
        <p14:creationId xmlns:p14="http://schemas.microsoft.com/office/powerpoint/2010/main" val="27711613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06581" y="110836"/>
            <a:ext cx="9144000" cy="891454"/>
          </a:xfrm>
        </p:spPr>
        <p:txBody>
          <a:bodyPr>
            <a:normAutofit fontScale="90000"/>
          </a:bodyPr>
          <a:lstStyle/>
          <a:p>
            <a:pPr algn="l"/>
            <a:r>
              <a:rPr lang="en-US" b="1" dirty="0" smtClean="0">
                <a:latin typeface="Times New Roman" panose="02020603050405020304" pitchFamily="18" charset="0"/>
                <a:cs typeface="Times New Roman" panose="02020603050405020304" pitchFamily="18" charset="0"/>
              </a:rPr>
              <a:t>Technology</a:t>
            </a:r>
            <a:endParaRPr lang="en-US" b="1" dirty="0">
              <a:latin typeface="Times New Roman" panose="02020603050405020304" pitchFamily="18" charset="0"/>
              <a:cs typeface="Times New Roman" panose="02020603050405020304" pitchFamily="18" charset="0"/>
            </a:endParaRPr>
          </a:p>
        </p:txBody>
      </p:sp>
      <p:pic>
        <p:nvPicPr>
          <p:cNvPr id="5" name="Picture 2" descr="https://www.visualstudio.com/wp-content/uploads/2018/03/TargetAllPlatforms_636x3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895" y="1587927"/>
            <a:ext cx="9057561" cy="4696691"/>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p:cNvSpPr txBox="1">
            <a:spLocks/>
          </p:cNvSpPr>
          <p:nvPr/>
        </p:nvSpPr>
        <p:spPr>
          <a:xfrm>
            <a:off x="466567" y="1002290"/>
            <a:ext cx="7639102" cy="58563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err="1" smtClean="0">
                <a:latin typeface="Times New Roman" panose="02020603050405020304" pitchFamily="18" charset="0"/>
                <a:cs typeface="Times New Roman" panose="02020603050405020304" pitchFamily="18" charset="0"/>
              </a:rPr>
              <a:t>Xamarin</a:t>
            </a:r>
            <a:r>
              <a:rPr lang="en-US" b="1" dirty="0" smtClean="0">
                <a:latin typeface="Times New Roman" panose="02020603050405020304" pitchFamily="18" charset="0"/>
                <a:cs typeface="Times New Roman" panose="02020603050405020304" pitchFamily="18" charset="0"/>
              </a:rPr>
              <a:t> approach of developing mobile applications</a:t>
            </a:r>
          </a:p>
          <a:p>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7" name="TextBox 6"/>
          <p:cNvSpPr txBox="1"/>
          <p:nvPr/>
        </p:nvSpPr>
        <p:spPr>
          <a:xfrm>
            <a:off x="9302456" y="547471"/>
            <a:ext cx="2624119" cy="6001643"/>
          </a:xfrm>
          <a:prstGeom prst="rect">
            <a:avLst/>
          </a:prstGeom>
          <a:noFill/>
        </p:spPr>
        <p:txBody>
          <a:bodyPr wrap="square" rtlCol="0">
            <a:spAutoFit/>
          </a:bodyPr>
          <a:lstStyle/>
          <a:p>
            <a:r>
              <a:rPr lang="en-US" sz="2400" b="1" dirty="0" smtClean="0">
                <a:latin typeface="Times New Roman" panose="02020603050405020304" pitchFamily="18" charset="0"/>
                <a:cs typeface="Times New Roman" panose="02020603050405020304" pitchFamily="18" charset="0"/>
              </a:rPr>
              <a:t>Pros</a:t>
            </a: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Business </a:t>
            </a:r>
            <a:r>
              <a:rPr lang="en-US" sz="2400" dirty="0">
                <a:latin typeface="Times New Roman" panose="02020603050405020304" pitchFamily="18" charset="0"/>
                <a:cs typeface="Times New Roman" panose="02020603050405020304" pitchFamily="18" charset="0"/>
              </a:rPr>
              <a:t>logic and UI will be shared</a:t>
            </a: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Single </a:t>
            </a:r>
            <a:r>
              <a:rPr lang="en-US" sz="2400" dirty="0">
                <a:latin typeface="Times New Roman" panose="02020603050405020304" pitchFamily="18" charset="0"/>
                <a:cs typeface="Times New Roman" panose="02020603050405020304" pitchFamily="18" charset="0"/>
              </a:rPr>
              <a:t>code base</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Faster development time</a:t>
            </a:r>
          </a:p>
          <a:p>
            <a:r>
              <a:rPr lang="en-US" sz="2400" dirty="0">
                <a:latin typeface="Times New Roman" panose="02020603050405020304" pitchFamily="18" charset="0"/>
                <a:cs typeface="Times New Roman" panose="02020603050405020304" pitchFamily="18" charset="0"/>
              </a:rPr>
              <a:t> </a:t>
            </a:r>
          </a:p>
          <a:p>
            <a:r>
              <a:rPr lang="en-US" sz="2400" b="1" dirty="0" smtClean="0">
                <a:latin typeface="Times New Roman" panose="02020603050405020304" pitchFamily="18" charset="0"/>
                <a:cs typeface="Times New Roman" panose="02020603050405020304" pitchFamily="18" charset="0"/>
              </a:rPr>
              <a:t>Cons</a:t>
            </a:r>
            <a:endParaRPr lang="en-US" sz="24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Limited in capabilities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Performance </a:t>
            </a:r>
            <a:r>
              <a:rPr lang="en-US" sz="2400" dirty="0" smtClean="0">
                <a:latin typeface="Times New Roman" panose="02020603050405020304" pitchFamily="18" charset="0"/>
                <a:cs typeface="Times New Roman" panose="02020603050405020304" pitchFamily="18" charset="0"/>
              </a:rPr>
              <a:t>improvisation </a:t>
            </a:r>
            <a:r>
              <a:rPr lang="en-US" sz="2400" dirty="0">
                <a:latin typeface="Times New Roman" panose="02020603050405020304" pitchFamily="18" charset="0"/>
                <a:cs typeface="Times New Roman" panose="02020603050405020304" pitchFamily="18" charset="0"/>
              </a:rPr>
              <a:t>needed</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17695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06581" y="110836"/>
            <a:ext cx="9144000" cy="891454"/>
          </a:xfrm>
        </p:spPr>
        <p:txBody>
          <a:bodyPr>
            <a:normAutofit fontScale="90000"/>
          </a:bodyPr>
          <a:lstStyle/>
          <a:p>
            <a:pPr algn="l"/>
            <a:r>
              <a:rPr lang="en-US" b="1" dirty="0" smtClean="0">
                <a:latin typeface="Times New Roman" panose="02020603050405020304" pitchFamily="18" charset="0"/>
                <a:cs typeface="Times New Roman" panose="02020603050405020304" pitchFamily="18" charset="0"/>
              </a:rPr>
              <a:t>Experiment</a:t>
            </a:r>
            <a:endParaRPr lang="en-US" b="1" dirty="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487655" y="1093632"/>
            <a:ext cx="9210527" cy="58563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smtClean="0">
                <a:latin typeface="Times New Roman" panose="02020603050405020304" pitchFamily="18" charset="0"/>
                <a:cs typeface="Times New Roman" panose="02020603050405020304" pitchFamily="18" charset="0"/>
              </a:rPr>
              <a:t>App with Table view and a form built on Android, iOS, </a:t>
            </a:r>
            <a:r>
              <a:rPr lang="en-US" b="1" dirty="0" err="1" smtClean="0">
                <a:latin typeface="Times New Roman" panose="02020603050405020304" pitchFamily="18" charset="0"/>
                <a:cs typeface="Times New Roman" panose="02020603050405020304" pitchFamily="18" charset="0"/>
              </a:rPr>
              <a:t>Xamari</a:t>
            </a:r>
            <a:r>
              <a:rPr lang="en-US" b="1" dirty="0" err="1">
                <a:latin typeface="Times New Roman" panose="02020603050405020304" pitchFamily="18" charset="0"/>
                <a:cs typeface="Times New Roman" panose="02020603050405020304" pitchFamily="18" charset="0"/>
              </a:rPr>
              <a:t>n</a:t>
            </a:r>
            <a:endParaRPr lang="en-US" b="1"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561264583"/>
              </p:ext>
            </p:extLst>
          </p:nvPr>
        </p:nvGraphicFramePr>
        <p:xfrm>
          <a:off x="706581" y="1770611"/>
          <a:ext cx="5465554" cy="4560916"/>
        </p:xfrm>
        <a:graphic>
          <a:graphicData uri="http://schemas.openxmlformats.org/drawingml/2006/table">
            <a:tbl>
              <a:tblPr firstRow="1" bandRow="1">
                <a:tableStyleId>{5C22544A-7EE6-4342-B048-85BDC9FD1C3A}</a:tableStyleId>
              </a:tblPr>
              <a:tblGrid>
                <a:gridCol w="5465554">
                  <a:extLst>
                    <a:ext uri="{9D8B030D-6E8A-4147-A177-3AD203B41FA5}">
                      <a16:colId xmlns:a16="http://schemas.microsoft.com/office/drawing/2014/main" val="665041605"/>
                    </a:ext>
                  </a:extLst>
                </a:gridCol>
              </a:tblGrid>
              <a:tr h="4560916">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2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populateListView</a:t>
                      </a:r>
                      <a:r>
                        <a:rPr kumimoji="0" lang="en-US" altLang="en-US" sz="2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2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ArrayAdapter</a:t>
                      </a:r>
                      <a:r>
                        <a:rPr kumimoji="0" lang="en-US" altLang="en-US" sz="2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&lt;String&gt; adapter = </a:t>
                      </a:r>
                      <a:r>
                        <a:rPr kumimoji="0" lang="en-US" altLang="en-US" sz="2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sz="2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ArrayAdapter</a:t>
                      </a:r>
                      <a:r>
                        <a:rPr kumimoji="0" lang="en-US" altLang="en-US" sz="2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&lt;String&gt;(</a:t>
                      </a:r>
                      <a:r>
                        <a:rPr kumimoji="0" lang="en-US" altLang="en-US" sz="2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altLang="en-US" sz="2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R.layout.</a:t>
                      </a:r>
                      <a:r>
                        <a:rPr kumimoji="0" lang="en-US" altLang="en-US" sz="2200" b="1" i="1"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itemtextview</a:t>
                      </a:r>
                      <a:r>
                        <a:rPr kumimoji="0" lang="en-US" altLang="en-US" sz="2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22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itemName</a:t>
                      </a:r>
                      <a:r>
                        <a:rPr kumimoji="0" lang="en-US" altLang="en-US" sz="2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2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ListView</a:t>
                      </a:r>
                      <a:r>
                        <a:rPr kumimoji="0" lang="en-US" altLang="en-US" sz="2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list = (</a:t>
                      </a:r>
                      <a:r>
                        <a:rPr kumimoji="0" lang="en-US" altLang="en-US" sz="2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ListView</a:t>
                      </a:r>
                      <a:r>
                        <a:rPr kumimoji="0" lang="en-US" altLang="en-US" sz="2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findViewById</a:t>
                      </a:r>
                      <a:r>
                        <a:rPr kumimoji="0" lang="en-US" altLang="en-US" sz="2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2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R.id.</a:t>
                      </a:r>
                      <a:r>
                        <a:rPr kumimoji="0" lang="en-US" altLang="en-US" sz="2200" b="1" i="1"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ItemsList</a:t>
                      </a:r>
                      <a:r>
                        <a:rPr kumimoji="0" lang="en-US" altLang="en-US" sz="2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2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list.setAdapter</a:t>
                      </a:r>
                      <a:r>
                        <a:rPr kumimoji="0" lang="en-US" altLang="en-US" sz="2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(adapter);</a:t>
                      </a:r>
                      <a:br>
                        <a:rPr kumimoji="0" lang="en-US" altLang="en-US" sz="2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2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2200" b="0" i="0" u="none" strike="noStrike" cap="none" normalizeH="0" baseline="0" dirty="0" smtClean="0">
                        <a:ln>
                          <a:noFill/>
                        </a:ln>
                        <a:solidFill>
                          <a:schemeClr val="tx1"/>
                        </a:solidFill>
                        <a:effectLst/>
                        <a:latin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11987711"/>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2534643885"/>
              </p:ext>
            </p:extLst>
          </p:nvPr>
        </p:nvGraphicFramePr>
        <p:xfrm>
          <a:off x="6172135" y="1770611"/>
          <a:ext cx="5764235" cy="4574771"/>
        </p:xfrm>
        <a:graphic>
          <a:graphicData uri="http://schemas.openxmlformats.org/drawingml/2006/table">
            <a:tbl>
              <a:tblPr firstRow="1" bandRow="1">
                <a:tableStyleId>{5C22544A-7EE6-4342-B048-85BDC9FD1C3A}</a:tableStyleId>
              </a:tblPr>
              <a:tblGrid>
                <a:gridCol w="5764235">
                  <a:extLst>
                    <a:ext uri="{9D8B030D-6E8A-4147-A177-3AD203B41FA5}">
                      <a16:colId xmlns:a16="http://schemas.microsoft.com/office/drawing/2014/main" val="665041605"/>
                    </a:ext>
                  </a:extLst>
                </a:gridCol>
              </a:tblGrid>
              <a:tr h="4574771">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func</a:t>
                      </a:r>
                      <a:r>
                        <a:rPr kumimoji="0" lang="en-US" altLang="en-US" sz="2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lang="en-US" altLang="en-US" sz="2200" b="0" kern="1200" dirty="0" err="1" smtClean="0">
                          <a:solidFill>
                            <a:schemeClr val="tx1"/>
                          </a:solidFill>
                          <a:latin typeface="Courier New" panose="02070309020205020404" pitchFamily="49" charset="0"/>
                          <a:ea typeface="+mn-ea"/>
                          <a:cs typeface="Courier New" panose="02070309020205020404" pitchFamily="49" charset="0"/>
                        </a:rPr>
                        <a:t>tableView</a:t>
                      </a:r>
                      <a:r>
                        <a:rPr lang="en-US" altLang="en-US" sz="2200" b="0" kern="1200" dirty="0" smtClean="0">
                          <a:solidFill>
                            <a:schemeClr val="tx1"/>
                          </a:solidFill>
                          <a:latin typeface="Courier New" panose="02070309020205020404" pitchFamily="49" charset="0"/>
                          <a:ea typeface="+mn-ea"/>
                          <a:cs typeface="Courier New" panose="02070309020205020404" pitchFamily="49" charset="0"/>
                        </a:rPr>
                        <a:t>(_ </a:t>
                      </a:r>
                      <a:r>
                        <a:rPr lang="en-US" altLang="en-US" sz="2200" b="0" kern="1200" dirty="0" err="1" smtClean="0">
                          <a:solidFill>
                            <a:schemeClr val="tx1"/>
                          </a:solidFill>
                          <a:latin typeface="Courier New" panose="02070309020205020404" pitchFamily="49" charset="0"/>
                          <a:ea typeface="+mn-ea"/>
                          <a:cs typeface="Courier New" panose="02070309020205020404" pitchFamily="49" charset="0"/>
                        </a:rPr>
                        <a:t>tableView</a:t>
                      </a:r>
                      <a:r>
                        <a:rPr lang="en-US" altLang="en-US" sz="2200" b="0" kern="1200" dirty="0" smtClean="0">
                          <a:solidFill>
                            <a:schemeClr val="tx1"/>
                          </a:solidFill>
                          <a:latin typeface="Courier New" panose="02070309020205020404" pitchFamily="49" charset="0"/>
                          <a:ea typeface="+mn-ea"/>
                          <a:cs typeface="Courier New" panose="02070309020205020404" pitchFamily="49" charset="0"/>
                        </a:rPr>
                        <a:t>: </a:t>
                      </a:r>
                      <a:r>
                        <a:rPr lang="en-US" altLang="en-US" sz="2200" b="0" kern="1200" dirty="0" err="1" smtClean="0">
                          <a:solidFill>
                            <a:schemeClr val="tx1"/>
                          </a:solidFill>
                          <a:latin typeface="Courier New" panose="02070309020205020404" pitchFamily="49" charset="0"/>
                          <a:ea typeface="+mn-ea"/>
                          <a:cs typeface="Courier New" panose="02070309020205020404" pitchFamily="49" charset="0"/>
                        </a:rPr>
                        <a:t>UITableView</a:t>
                      </a:r>
                      <a:r>
                        <a:rPr lang="en-US" altLang="en-US" sz="2200" b="0" kern="1200" dirty="0" smtClean="0">
                          <a:solidFill>
                            <a:schemeClr val="tx1"/>
                          </a:solidFill>
                          <a:latin typeface="Courier New" panose="02070309020205020404" pitchFamily="49" charset="0"/>
                          <a:ea typeface="+mn-ea"/>
                          <a:cs typeface="Courier New" panose="02070309020205020404" pitchFamily="49" charset="0"/>
                        </a:rPr>
                        <a:t>, </a:t>
                      </a:r>
                      <a:r>
                        <a:rPr lang="en-US" altLang="en-US" sz="2200" b="0" kern="1200" dirty="0" err="1" smtClean="0">
                          <a:solidFill>
                            <a:schemeClr val="tx1"/>
                          </a:solidFill>
                          <a:latin typeface="Courier New" panose="02070309020205020404" pitchFamily="49" charset="0"/>
                          <a:ea typeface="+mn-ea"/>
                          <a:cs typeface="Courier New" panose="02070309020205020404" pitchFamily="49" charset="0"/>
                        </a:rPr>
                        <a:t>cellForRowAt</a:t>
                      </a:r>
                      <a:r>
                        <a:rPr lang="en-US" altLang="en-US" sz="2200" b="0" kern="1200" dirty="0" smtClean="0">
                          <a:solidFill>
                            <a:schemeClr val="tx1"/>
                          </a:solidFill>
                          <a:latin typeface="Courier New" panose="02070309020205020404" pitchFamily="49" charset="0"/>
                          <a:ea typeface="+mn-ea"/>
                          <a:cs typeface="Courier New" panose="02070309020205020404" pitchFamily="49" charset="0"/>
                        </a:rPr>
                        <a:t> </a:t>
                      </a:r>
                      <a:r>
                        <a:rPr lang="en-US" altLang="en-US" sz="2200" b="0" kern="1200" dirty="0" err="1" smtClean="0">
                          <a:solidFill>
                            <a:schemeClr val="tx1"/>
                          </a:solidFill>
                          <a:latin typeface="Courier New" panose="02070309020205020404" pitchFamily="49" charset="0"/>
                          <a:ea typeface="+mn-ea"/>
                          <a:cs typeface="Courier New" panose="02070309020205020404" pitchFamily="49" charset="0"/>
                        </a:rPr>
                        <a:t>indexPath</a:t>
                      </a:r>
                      <a:r>
                        <a:rPr lang="en-US" altLang="en-US" sz="2200" b="0" kern="1200" dirty="0" smtClean="0">
                          <a:solidFill>
                            <a:schemeClr val="tx1"/>
                          </a:solidFill>
                          <a:latin typeface="Courier New" panose="02070309020205020404" pitchFamily="49" charset="0"/>
                          <a:ea typeface="+mn-ea"/>
                          <a:cs typeface="Courier New" panose="02070309020205020404" pitchFamily="49" charset="0"/>
                        </a:rPr>
                        <a:t>: </a:t>
                      </a:r>
                      <a:r>
                        <a:rPr lang="en-US" altLang="en-US" sz="2200" b="0" kern="1200" dirty="0" err="1" smtClean="0">
                          <a:solidFill>
                            <a:schemeClr val="tx1"/>
                          </a:solidFill>
                          <a:latin typeface="Courier New" panose="02070309020205020404" pitchFamily="49" charset="0"/>
                          <a:ea typeface="+mn-ea"/>
                          <a:cs typeface="Courier New" panose="02070309020205020404" pitchFamily="49" charset="0"/>
                        </a:rPr>
                        <a:t>IndexPath</a:t>
                      </a:r>
                      <a:r>
                        <a:rPr lang="en-US" altLang="en-US" sz="2200" b="0" kern="1200" dirty="0" smtClean="0">
                          <a:solidFill>
                            <a:schemeClr val="tx1"/>
                          </a:solidFill>
                          <a:latin typeface="Courier New" panose="02070309020205020404" pitchFamily="49" charset="0"/>
                          <a:ea typeface="+mn-ea"/>
                          <a:cs typeface="Courier New" panose="02070309020205020404" pitchFamily="49" charset="0"/>
                        </a:rPr>
                        <a:t>) -&gt; </a:t>
                      </a:r>
                      <a:r>
                        <a:rPr lang="en-US" altLang="en-US" sz="2200" b="0" kern="1200" dirty="0" err="1" smtClean="0">
                          <a:solidFill>
                            <a:schemeClr val="tx1"/>
                          </a:solidFill>
                          <a:latin typeface="Courier New" panose="02070309020205020404" pitchFamily="49" charset="0"/>
                          <a:ea typeface="+mn-ea"/>
                          <a:cs typeface="Courier New" panose="02070309020205020404" pitchFamily="49" charset="0"/>
                        </a:rPr>
                        <a:t>UITableViewCell</a:t>
                      </a:r>
                      <a:r>
                        <a:rPr lang="en-US" altLang="en-US" sz="2200" b="0" kern="1200" dirty="0" smtClean="0">
                          <a:solidFill>
                            <a:schemeClr val="tx1"/>
                          </a:solidFill>
                          <a:latin typeface="Courier New" panose="02070309020205020404" pitchFamily="49" charset="0"/>
                          <a:ea typeface="+mn-ea"/>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b="0" kern="1200" dirty="0" smtClean="0">
                          <a:solidFill>
                            <a:schemeClr val="tx1"/>
                          </a:solidFill>
                          <a:latin typeface="Courier New" panose="02070309020205020404" pitchFamily="49" charset="0"/>
                          <a:ea typeface="+mn-ea"/>
                          <a:cs typeface="Courier New" panose="02070309020205020404" pitchFamily="49" charset="0"/>
                        </a:rPr>
                        <a:t>let cell = </a:t>
                      </a:r>
                      <a:r>
                        <a:rPr lang="en-US" altLang="en-US" sz="2200" b="0" kern="1200" dirty="0" err="1" smtClean="0">
                          <a:solidFill>
                            <a:schemeClr val="tx1"/>
                          </a:solidFill>
                          <a:latin typeface="Courier New" panose="02070309020205020404" pitchFamily="49" charset="0"/>
                          <a:ea typeface="+mn-ea"/>
                          <a:cs typeface="Courier New" panose="02070309020205020404" pitchFamily="49" charset="0"/>
                        </a:rPr>
                        <a:t>tableView.dequeueReusableCell</a:t>
                      </a:r>
                      <a:r>
                        <a:rPr lang="en-US" altLang="en-US" sz="2200" b="0" kern="1200" dirty="0" smtClean="0">
                          <a:solidFill>
                            <a:schemeClr val="tx1"/>
                          </a:solidFill>
                          <a:latin typeface="Courier New" panose="02070309020205020404" pitchFamily="49" charset="0"/>
                          <a:ea typeface="+mn-ea"/>
                          <a:cs typeface="Courier New" panose="02070309020205020404" pitchFamily="49" charset="0"/>
                        </a:rPr>
                        <a:t>(</a:t>
                      </a:r>
                      <a:r>
                        <a:rPr lang="en-US" altLang="en-US" sz="2200" b="0" kern="1200" dirty="0" err="1" smtClean="0">
                          <a:solidFill>
                            <a:schemeClr val="tx1"/>
                          </a:solidFill>
                          <a:latin typeface="Courier New" panose="02070309020205020404" pitchFamily="49" charset="0"/>
                          <a:ea typeface="+mn-ea"/>
                          <a:cs typeface="Courier New" panose="02070309020205020404" pitchFamily="49" charset="0"/>
                        </a:rPr>
                        <a:t>withIdentifier</a:t>
                      </a:r>
                      <a:r>
                        <a:rPr lang="en-US" altLang="en-US" sz="2200" b="0" kern="1200" dirty="0" smtClean="0">
                          <a:solidFill>
                            <a:schemeClr val="tx1"/>
                          </a:solidFill>
                          <a:latin typeface="Courier New" panose="02070309020205020404" pitchFamily="49" charset="0"/>
                          <a:ea typeface="+mn-ea"/>
                          <a:cs typeface="Courier New" panose="02070309020205020404" pitchFamily="49" charset="0"/>
                        </a:rPr>
                        <a:t>: "cell")!</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200" b="0" kern="1200" dirty="0" smtClean="0">
                        <a:solidFill>
                          <a:schemeClr val="tx1"/>
                        </a:solidFill>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b="0" kern="1200" dirty="0" smtClean="0">
                          <a:solidFill>
                            <a:schemeClr val="tx1"/>
                          </a:solidFill>
                          <a:latin typeface="Courier New" panose="02070309020205020404" pitchFamily="49" charset="0"/>
                          <a:ea typeface="+mn-ea"/>
                          <a:cs typeface="Courier New" panose="02070309020205020404" pitchFamily="49" charset="0"/>
                        </a:rPr>
                        <a:t>cell.</a:t>
                      </a:r>
                      <a:r>
                        <a:rPr lang="en-US" altLang="en-US" sz="2200" b="0" kern="1200" dirty="0" err="1" smtClean="0">
                          <a:solidFill>
                            <a:schemeClr val="tx1"/>
                          </a:solidFill>
                          <a:latin typeface="Courier New" panose="02070309020205020404" pitchFamily="49" charset="0"/>
                          <a:ea typeface="+mn-ea"/>
                          <a:cs typeface="Courier New" panose="02070309020205020404" pitchFamily="49" charset="0"/>
                        </a:rPr>
                        <a:t>textLabel</a:t>
                      </a:r>
                      <a:r>
                        <a:rPr lang="en-US" altLang="en-US" sz="2200" b="0" kern="1200" dirty="0" smtClean="0">
                          <a:solidFill>
                            <a:schemeClr val="tx1"/>
                          </a:solidFill>
                          <a:latin typeface="Courier New" panose="02070309020205020404" pitchFamily="49" charset="0"/>
                          <a:ea typeface="+mn-ea"/>
                          <a:cs typeface="Courier New" panose="02070309020205020404" pitchFamily="49" charset="0"/>
                        </a:rPr>
                        <a:t>?.text = legends[</a:t>
                      </a:r>
                      <a:r>
                        <a:rPr lang="en-US" altLang="en-US" sz="2200" b="0" kern="1200" dirty="0" err="1" smtClean="0">
                          <a:solidFill>
                            <a:schemeClr val="tx1"/>
                          </a:solidFill>
                          <a:latin typeface="Courier New" panose="02070309020205020404" pitchFamily="49" charset="0"/>
                          <a:ea typeface="+mn-ea"/>
                          <a:cs typeface="Courier New" panose="02070309020205020404" pitchFamily="49" charset="0"/>
                        </a:rPr>
                        <a:t>indexPath.row</a:t>
                      </a:r>
                      <a:r>
                        <a:rPr lang="en-US" altLang="en-US" sz="2200" b="0" kern="1200" dirty="0" smtClean="0">
                          <a:solidFill>
                            <a:schemeClr val="tx1"/>
                          </a:solidFill>
                          <a:latin typeface="Courier New" panose="02070309020205020404" pitchFamily="49" charset="0"/>
                          <a:ea typeface="+mn-ea"/>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200" b="0" kern="1200" dirty="0" smtClean="0">
                        <a:solidFill>
                          <a:schemeClr val="tx1"/>
                        </a:solidFill>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b="0" kern="1200" dirty="0" smtClean="0">
                          <a:solidFill>
                            <a:schemeClr val="tx1"/>
                          </a:solidFill>
                          <a:latin typeface="Courier New" panose="02070309020205020404" pitchFamily="49" charset="0"/>
                          <a:ea typeface="+mn-ea"/>
                          <a:cs typeface="Courier New" panose="02070309020205020404" pitchFamily="49" charset="0"/>
                        </a:rPr>
                        <a:t>return </a:t>
                      </a:r>
                      <a:r>
                        <a:rPr kumimoji="0" lang="en-US" altLang="en-US" sz="2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cell</a:t>
                      </a:r>
                      <a:r>
                        <a:rPr lang="en-US" altLang="en-US" sz="2200" b="0" kern="1200" dirty="0" smtClean="0">
                          <a:solidFill>
                            <a:schemeClr val="tx1"/>
                          </a:solidFill>
                          <a:latin typeface="Courier New" panose="02070309020205020404" pitchFamily="49" charset="0"/>
                          <a:ea typeface="+mn-ea"/>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b="0" kern="1200" dirty="0" smtClean="0">
                          <a:solidFill>
                            <a:schemeClr val="tx1"/>
                          </a:solidFill>
                          <a:latin typeface="Courier New" panose="02070309020205020404" pitchFamily="49" charset="0"/>
                          <a:ea typeface="+mn-ea"/>
                          <a:cs typeface="Courier New" panose="020703090202050204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11987711"/>
                  </a:ext>
                </a:extLst>
              </a:tr>
            </a:tbl>
          </a:graphicData>
        </a:graphic>
      </p:graphicFrame>
      <p:sp>
        <p:nvSpPr>
          <p:cNvPr id="15" name="Rectangle 14"/>
          <p:cNvSpPr/>
          <p:nvPr/>
        </p:nvSpPr>
        <p:spPr>
          <a:xfrm>
            <a:off x="2391945" y="6371080"/>
            <a:ext cx="1753966" cy="461665"/>
          </a:xfrm>
          <a:prstGeom prst="rect">
            <a:avLst/>
          </a:prstGeom>
        </p:spPr>
        <p:txBody>
          <a:bodyPr wrap="square">
            <a:spAutoFit/>
          </a:bodyPr>
          <a:lstStyle/>
          <a:p>
            <a:r>
              <a:rPr lang="en-US" sz="2400" b="1" dirty="0" smtClean="0">
                <a:latin typeface="Times New Roman" panose="02020603050405020304" pitchFamily="18" charset="0"/>
                <a:cs typeface="Times New Roman" panose="02020603050405020304" pitchFamily="18" charset="0"/>
              </a:rPr>
              <a:t>Android</a:t>
            </a:r>
            <a:endParaRPr lang="en-US" sz="2400" dirty="0">
              <a:latin typeface="Times New Roman" panose="02020603050405020304" pitchFamily="18" charset="0"/>
              <a:cs typeface="Times New Roman" panose="02020603050405020304" pitchFamily="18" charset="0"/>
            </a:endParaRPr>
          </a:p>
        </p:txBody>
      </p:sp>
      <p:sp>
        <p:nvSpPr>
          <p:cNvPr id="16" name="Rectangle 15"/>
          <p:cNvSpPr/>
          <p:nvPr/>
        </p:nvSpPr>
        <p:spPr>
          <a:xfrm>
            <a:off x="8156180" y="6440352"/>
            <a:ext cx="1753966" cy="461665"/>
          </a:xfrm>
          <a:prstGeom prst="rect">
            <a:avLst/>
          </a:prstGeom>
        </p:spPr>
        <p:txBody>
          <a:bodyPr wrap="square">
            <a:spAutoFit/>
          </a:bodyPr>
          <a:lstStyle/>
          <a:p>
            <a:r>
              <a:rPr lang="en-US" sz="2400" b="1" dirty="0" smtClean="0">
                <a:latin typeface="Times New Roman" panose="02020603050405020304" pitchFamily="18" charset="0"/>
                <a:cs typeface="Times New Roman" panose="02020603050405020304" pitchFamily="18" charset="0"/>
              </a:rPr>
              <a:t>iOS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80474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p:cNvGraphicFramePr>
            <a:graphicFrameLocks noGrp="1"/>
          </p:cNvGraphicFramePr>
          <p:nvPr>
            <p:extLst>
              <p:ext uri="{D42A27DB-BD31-4B8C-83A1-F6EECF244321}">
                <p14:modId xmlns:p14="http://schemas.microsoft.com/office/powerpoint/2010/main" val="3998270118"/>
              </p:ext>
            </p:extLst>
          </p:nvPr>
        </p:nvGraphicFramePr>
        <p:xfrm>
          <a:off x="1730326" y="1153551"/>
          <a:ext cx="8896131" cy="3749040"/>
        </p:xfrm>
        <a:graphic>
          <a:graphicData uri="http://schemas.openxmlformats.org/drawingml/2006/table">
            <a:tbl>
              <a:tblPr firstRow="1" bandRow="1">
                <a:tableStyleId>{5C22544A-7EE6-4342-B048-85BDC9FD1C3A}</a:tableStyleId>
              </a:tblPr>
              <a:tblGrid>
                <a:gridCol w="8896131">
                  <a:extLst>
                    <a:ext uri="{9D8B030D-6E8A-4147-A177-3AD203B41FA5}">
                      <a16:colId xmlns:a16="http://schemas.microsoft.com/office/drawing/2014/main" val="665041605"/>
                    </a:ext>
                  </a:extLst>
                </a:gridCol>
              </a:tblGrid>
              <a:tr h="3615397">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override</a:t>
                      </a:r>
                      <a:r>
                        <a:rPr kumimoji="0" lang="en-US" altLang="en-US" sz="24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UITableViewCell</a:t>
                      </a:r>
                      <a:r>
                        <a:rPr kumimoji="0" lang="en-US" altLang="en-US" sz="24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GetCell</a:t>
                      </a:r>
                      <a:r>
                        <a:rPr kumimoji="0" lang="en-US" altLang="en-US" sz="24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UITableView</a:t>
                      </a:r>
                      <a:r>
                        <a:rPr kumimoji="0" lang="en-US" altLang="en-US" sz="24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tableView</a:t>
                      </a:r>
                      <a:r>
                        <a:rPr kumimoji="0" lang="en-US" altLang="en-US" sz="24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 </a:t>
                      </a:r>
                      <a:r>
                        <a:rPr kumimoji="0" lang="en-US" altLang="en-US" sz="2400"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NSIndexPath</a:t>
                      </a:r>
                      <a:r>
                        <a:rPr kumimoji="0" lang="en-US" altLang="en-US" sz="24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indexPath</a:t>
                      </a:r>
                      <a:r>
                        <a:rPr kumimoji="0" lang="en-US" altLang="en-US" sz="24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var</a:t>
                      </a:r>
                      <a:r>
                        <a:rPr kumimoji="0" lang="en-US" altLang="en-US" sz="24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cell = new     </a:t>
                      </a:r>
                      <a:r>
                        <a:rPr kumimoji="0" lang="en-US" altLang="en-US" sz="2400"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UITableViewCell</a:t>
                      </a:r>
                      <a:r>
                        <a:rPr kumimoji="0" lang="en-US" altLang="en-US" sz="24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UITableViewCellStyle.Default</a:t>
                      </a:r>
                      <a:r>
                        <a:rPr kumimoji="0" lang="en-US" altLang="en-US" sz="24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cell.TextLabel.Text</a:t>
                      </a:r>
                      <a:r>
                        <a:rPr kumimoji="0" lang="en-US" altLang="en-US" sz="24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 names[</a:t>
                      </a:r>
                      <a:r>
                        <a:rPr kumimoji="0" lang="en-US" altLang="en-US" sz="2400"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indexPath.row</a:t>
                      </a:r>
                      <a:r>
                        <a:rPr kumimoji="0" lang="en-US" altLang="en-US" sz="24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return cell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11987711"/>
                  </a:ext>
                </a:extLst>
              </a:tr>
            </a:tbl>
          </a:graphicData>
        </a:graphic>
      </p:graphicFrame>
      <p:sp>
        <p:nvSpPr>
          <p:cNvPr id="15" name="Rectangle 14"/>
          <p:cNvSpPr/>
          <p:nvPr/>
        </p:nvSpPr>
        <p:spPr>
          <a:xfrm>
            <a:off x="5301408" y="5014046"/>
            <a:ext cx="1753966" cy="461665"/>
          </a:xfrm>
          <a:prstGeom prst="rect">
            <a:avLst/>
          </a:prstGeom>
        </p:spPr>
        <p:txBody>
          <a:bodyPr wrap="square">
            <a:spAutoFit/>
          </a:bodyPr>
          <a:lstStyle/>
          <a:p>
            <a:r>
              <a:rPr lang="en-US" sz="2400" b="1" dirty="0" err="1" smtClean="0">
                <a:latin typeface="Times New Roman" panose="02020603050405020304" pitchFamily="18" charset="0"/>
                <a:cs typeface="Times New Roman" panose="02020603050405020304" pitchFamily="18" charset="0"/>
              </a:rPr>
              <a:t>Xamari</a:t>
            </a:r>
            <a:r>
              <a:rPr lang="en-US" sz="2400" b="1" dirty="0" err="1">
                <a:latin typeface="Times New Roman" panose="02020603050405020304" pitchFamily="18" charset="0"/>
                <a:cs typeface="Times New Roman" panose="02020603050405020304" pitchFamily="18" charset="0"/>
              </a:rPr>
              <a:t>n</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65148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463" y="148692"/>
            <a:ext cx="10515600" cy="730813"/>
          </a:xfrm>
        </p:spPr>
        <p:txBody>
          <a:bodyPr/>
          <a:lstStyle/>
          <a:p>
            <a:r>
              <a:rPr lang="en-US" b="1" dirty="0" smtClean="0">
                <a:latin typeface="Times New Roman" panose="02020603050405020304" pitchFamily="18" charset="0"/>
                <a:cs typeface="Times New Roman" panose="02020603050405020304" pitchFamily="18" charset="0"/>
              </a:rPr>
              <a:t>Results</a:t>
            </a:r>
            <a:endParaRPr lang="en-US"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8414" y="879505"/>
            <a:ext cx="2136485" cy="441450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05630" y="895416"/>
            <a:ext cx="2248169" cy="4398592"/>
          </a:xfrm>
          <a:prstGeom prst="rect">
            <a:avLst/>
          </a:prstGeom>
        </p:spPr>
      </p:pic>
      <p:sp>
        <p:nvSpPr>
          <p:cNvPr id="6" name="TextBox 5"/>
          <p:cNvSpPr txBox="1"/>
          <p:nvPr/>
        </p:nvSpPr>
        <p:spPr>
          <a:xfrm>
            <a:off x="5436424" y="5363101"/>
            <a:ext cx="3124968" cy="1323439"/>
          </a:xfrm>
          <a:prstGeom prst="rect">
            <a:avLst/>
          </a:prstGeom>
          <a:noFill/>
        </p:spPr>
        <p:txBody>
          <a:bodyPr wrap="square" rtlCol="0">
            <a:spAutoFit/>
          </a:bodyPr>
          <a:lstStyle/>
          <a:p>
            <a:pPr algn="ctr"/>
            <a:r>
              <a:rPr lang="en-US" sz="2000" b="1" dirty="0" smtClean="0"/>
              <a:t>iOS</a:t>
            </a:r>
          </a:p>
          <a:p>
            <a:r>
              <a:rPr lang="en-US" sz="2000" dirty="0" smtClean="0"/>
              <a:t>Build Time : </a:t>
            </a:r>
            <a:r>
              <a:rPr lang="en-US" sz="2000" dirty="0"/>
              <a:t> </a:t>
            </a:r>
            <a:r>
              <a:rPr lang="en-US" sz="2000" dirty="0" smtClean="0"/>
              <a:t>4.768s</a:t>
            </a:r>
          </a:p>
          <a:p>
            <a:r>
              <a:rPr lang="en-US" sz="2000" dirty="0" smtClean="0"/>
              <a:t>App size : 34.4 MB</a:t>
            </a:r>
          </a:p>
          <a:p>
            <a:r>
              <a:rPr lang="en-US" sz="2000" dirty="0" smtClean="0"/>
              <a:t>Development time : 10 </a:t>
            </a:r>
            <a:r>
              <a:rPr lang="en-US" sz="2000" dirty="0" err="1" smtClean="0"/>
              <a:t>mins</a:t>
            </a:r>
            <a:r>
              <a:rPr lang="en-US" sz="2000" dirty="0" smtClean="0"/>
              <a:t> </a:t>
            </a:r>
            <a:endParaRPr lang="en-US" sz="2000" dirty="0"/>
          </a:p>
        </p:txBody>
      </p:sp>
      <p:sp>
        <p:nvSpPr>
          <p:cNvPr id="7" name="TextBox 6"/>
          <p:cNvSpPr txBox="1"/>
          <p:nvPr/>
        </p:nvSpPr>
        <p:spPr>
          <a:xfrm>
            <a:off x="8758230" y="5363101"/>
            <a:ext cx="3227443" cy="1323439"/>
          </a:xfrm>
          <a:prstGeom prst="rect">
            <a:avLst/>
          </a:prstGeom>
          <a:noFill/>
        </p:spPr>
        <p:txBody>
          <a:bodyPr wrap="square" rtlCol="0">
            <a:spAutoFit/>
          </a:bodyPr>
          <a:lstStyle/>
          <a:p>
            <a:pPr algn="ctr"/>
            <a:r>
              <a:rPr lang="en-US" sz="2000" b="1" dirty="0" err="1" smtClean="0"/>
              <a:t>Xamarin</a:t>
            </a:r>
            <a:endParaRPr lang="en-US" sz="2000" b="1" dirty="0" smtClean="0"/>
          </a:p>
          <a:p>
            <a:r>
              <a:rPr lang="en-US" sz="2000" dirty="0" smtClean="0"/>
              <a:t>Build Time : </a:t>
            </a:r>
            <a:r>
              <a:rPr lang="en-US" sz="2000" dirty="0"/>
              <a:t> </a:t>
            </a:r>
            <a:r>
              <a:rPr lang="en-US" sz="2000" dirty="0" smtClean="0"/>
              <a:t>4.59s</a:t>
            </a:r>
          </a:p>
          <a:p>
            <a:r>
              <a:rPr lang="en-US" sz="2000" dirty="0" smtClean="0"/>
              <a:t>App size :  41.8 MB</a:t>
            </a:r>
          </a:p>
          <a:p>
            <a:r>
              <a:rPr lang="en-US" sz="2000" dirty="0" smtClean="0"/>
              <a:t>Development time :  20 </a:t>
            </a:r>
            <a:r>
              <a:rPr lang="en-US" sz="2000" dirty="0" err="1" smtClean="0"/>
              <a:t>mins</a:t>
            </a:r>
            <a:endParaRPr lang="en-US" sz="2000" dirty="0"/>
          </a:p>
        </p:txBody>
      </p:sp>
      <p:pic>
        <p:nvPicPr>
          <p:cNvPr id="8" name="Picture 7"/>
          <p:cNvPicPr>
            <a:picLocks noChangeAspect="1"/>
          </p:cNvPicPr>
          <p:nvPr/>
        </p:nvPicPr>
        <p:blipFill>
          <a:blip r:embed="rId4"/>
          <a:stretch>
            <a:fillRect/>
          </a:stretch>
        </p:blipFill>
        <p:spPr>
          <a:xfrm>
            <a:off x="2517067" y="807754"/>
            <a:ext cx="2316237" cy="4661794"/>
          </a:xfrm>
          <a:prstGeom prst="rect">
            <a:avLst/>
          </a:prstGeom>
        </p:spPr>
      </p:pic>
      <p:sp>
        <p:nvSpPr>
          <p:cNvPr id="10" name="TextBox 9"/>
          <p:cNvSpPr txBox="1"/>
          <p:nvPr/>
        </p:nvSpPr>
        <p:spPr>
          <a:xfrm>
            <a:off x="2126189" y="5469548"/>
            <a:ext cx="3214670" cy="1323439"/>
          </a:xfrm>
          <a:prstGeom prst="rect">
            <a:avLst/>
          </a:prstGeom>
          <a:noFill/>
        </p:spPr>
        <p:txBody>
          <a:bodyPr wrap="square" rtlCol="0">
            <a:spAutoFit/>
          </a:bodyPr>
          <a:lstStyle/>
          <a:p>
            <a:pPr algn="ctr"/>
            <a:r>
              <a:rPr lang="en-US" sz="2000" b="1" dirty="0" smtClean="0"/>
              <a:t>Android</a:t>
            </a:r>
          </a:p>
          <a:p>
            <a:r>
              <a:rPr lang="en-US" sz="2000" dirty="0" smtClean="0"/>
              <a:t>Build Time : </a:t>
            </a:r>
            <a:r>
              <a:rPr lang="en-US" sz="2000" dirty="0"/>
              <a:t> </a:t>
            </a:r>
            <a:r>
              <a:rPr lang="en-US" sz="2000" dirty="0" smtClean="0"/>
              <a:t>5.857s</a:t>
            </a:r>
          </a:p>
          <a:p>
            <a:r>
              <a:rPr lang="en-US" sz="2000" dirty="0" smtClean="0"/>
              <a:t>App size : 30.6 MB</a:t>
            </a:r>
          </a:p>
          <a:p>
            <a:r>
              <a:rPr lang="en-US" sz="2000" dirty="0" smtClean="0"/>
              <a:t>Development time : 20 </a:t>
            </a:r>
            <a:r>
              <a:rPr lang="en-US" sz="2000" dirty="0" err="1" smtClean="0"/>
              <a:t>mins</a:t>
            </a:r>
            <a:r>
              <a:rPr lang="en-US" sz="2000" dirty="0" smtClean="0"/>
              <a:t> </a:t>
            </a:r>
            <a:endParaRPr lang="en-US" sz="2000" dirty="0"/>
          </a:p>
        </p:txBody>
      </p:sp>
    </p:spTree>
    <p:extLst>
      <p:ext uri="{BB962C8B-B14F-4D97-AF65-F5344CB8AC3E}">
        <p14:creationId xmlns:p14="http://schemas.microsoft.com/office/powerpoint/2010/main" val="34251624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Conclusion</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Build time of apps on </a:t>
            </a:r>
            <a:r>
              <a:rPr lang="en-US" dirty="0" err="1" smtClean="0">
                <a:latin typeface="Times New Roman" panose="02020603050405020304" pitchFamily="18" charset="0"/>
                <a:cs typeface="Times New Roman" panose="02020603050405020304" pitchFamily="18" charset="0"/>
              </a:rPr>
              <a:t>Xamarin</a:t>
            </a:r>
            <a:r>
              <a:rPr lang="en-US" dirty="0" smtClean="0">
                <a:latin typeface="Times New Roman" panose="02020603050405020304" pitchFamily="18" charset="0"/>
                <a:cs typeface="Times New Roman" panose="02020603050405020304" pitchFamily="18" charset="0"/>
              </a:rPr>
              <a:t> is comparatively low</a:t>
            </a:r>
          </a:p>
          <a:p>
            <a:r>
              <a:rPr lang="en-US" dirty="0" smtClean="0">
                <a:latin typeface="Times New Roman" panose="02020603050405020304" pitchFamily="18" charset="0"/>
                <a:cs typeface="Times New Roman" panose="02020603050405020304" pitchFamily="18" charset="0"/>
              </a:rPr>
              <a:t>Apps built on </a:t>
            </a:r>
            <a:r>
              <a:rPr lang="en-US" dirty="0" err="1" smtClean="0">
                <a:latin typeface="Times New Roman" panose="02020603050405020304" pitchFamily="18" charset="0"/>
                <a:cs typeface="Times New Roman" panose="02020603050405020304" pitchFamily="18" charset="0"/>
              </a:rPr>
              <a:t>Xamarin</a:t>
            </a:r>
            <a:r>
              <a:rPr lang="en-US" dirty="0" smtClean="0">
                <a:latin typeface="Times New Roman" panose="02020603050405020304" pitchFamily="18" charset="0"/>
                <a:cs typeface="Times New Roman" panose="02020603050405020304" pitchFamily="18" charset="0"/>
              </a:rPr>
              <a:t> have single code base which is shared across multiple platforms</a:t>
            </a:r>
          </a:p>
          <a:p>
            <a:r>
              <a:rPr lang="en-US" dirty="0" smtClean="0">
                <a:latin typeface="Times New Roman" panose="02020603050405020304" pitchFamily="18" charset="0"/>
                <a:cs typeface="Times New Roman" panose="02020603050405020304" pitchFamily="18" charset="0"/>
              </a:rPr>
              <a:t>Performance of the app is close to native</a:t>
            </a:r>
          </a:p>
          <a:p>
            <a:r>
              <a:rPr lang="en-US" dirty="0" smtClean="0">
                <a:latin typeface="Times New Roman" panose="02020603050405020304" pitchFamily="18" charset="0"/>
                <a:cs typeface="Times New Roman" panose="02020603050405020304" pitchFamily="18" charset="0"/>
              </a:rPr>
              <a:t>Time to market is fast due to the limited customization and extensive code sharing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51409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latin typeface="Times New Roman" panose="02020603050405020304" pitchFamily="18" charset="0"/>
                <a:cs typeface="Times New Roman" panose="02020603050405020304" pitchFamily="18" charset="0"/>
              </a:rPr>
              <a:t>Xamarin</a:t>
            </a:r>
            <a:r>
              <a:rPr lang="en-US" b="1" dirty="0" smtClean="0">
                <a:latin typeface="Times New Roman" panose="02020603050405020304" pitchFamily="18" charset="0"/>
                <a:cs typeface="Times New Roman" panose="02020603050405020304" pitchFamily="18" charset="0"/>
              </a:rPr>
              <a:t> customers</a:t>
            </a:r>
            <a:endParaRPr lang="en-US"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1628775" y="1962944"/>
            <a:ext cx="8934450" cy="4230038"/>
          </a:xfrm>
          <a:prstGeom prst="rect">
            <a:avLst/>
          </a:prstGeom>
        </p:spPr>
      </p:pic>
    </p:spTree>
    <p:extLst>
      <p:ext uri="{BB962C8B-B14F-4D97-AF65-F5344CB8AC3E}">
        <p14:creationId xmlns:p14="http://schemas.microsoft.com/office/powerpoint/2010/main" val="3907246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44062" y="1802970"/>
            <a:ext cx="8071338" cy="3416320"/>
          </a:xfrm>
          <a:prstGeom prst="rect">
            <a:avLst/>
          </a:prstGeom>
          <a:noFill/>
        </p:spPr>
        <p:txBody>
          <a:bodyPr wrap="square" rtlCol="0">
            <a:spAutoFit/>
          </a:bodyPr>
          <a:lstStyle/>
          <a:p>
            <a:r>
              <a:rPr lang="en-US" sz="2400" b="1" dirty="0" err="1" smtClean="0">
                <a:latin typeface="Times New Roman" panose="02020603050405020304" pitchFamily="18" charset="0"/>
                <a:cs typeface="Times New Roman" panose="02020603050405020304" pitchFamily="18" charset="0"/>
              </a:rPr>
              <a:t>Olo</a:t>
            </a:r>
            <a:endParaRPr lang="en-US" sz="2400" b="1"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Olo’s</a:t>
            </a:r>
            <a:r>
              <a:rPr lang="en-US" sz="2400" dirty="0">
                <a:latin typeface="Times New Roman" panose="02020603050405020304" pitchFamily="18" charset="0"/>
                <a:cs typeface="Times New Roman" panose="02020603050405020304" pitchFamily="18" charset="0"/>
              </a:rPr>
              <a:t> app platform wasn’t always built on </a:t>
            </a:r>
            <a:r>
              <a:rPr lang="en-US" sz="2400" dirty="0" err="1">
                <a:latin typeface="Times New Roman" panose="02020603050405020304" pitchFamily="18" charset="0"/>
                <a:cs typeface="Times New Roman" panose="02020603050405020304" pitchFamily="18" charset="0"/>
              </a:rPr>
              <a:t>Xamarin</a:t>
            </a:r>
            <a:r>
              <a:rPr lang="en-US" sz="2400" dirty="0">
                <a:latin typeface="Times New Roman" panose="02020603050405020304" pitchFamily="18" charset="0"/>
                <a:cs typeface="Times New Roman" panose="02020603050405020304" pitchFamily="18" charset="0"/>
              </a:rPr>
              <a:t>. Its was originally built using one of those Other Frameworks™ using JavaScript, which worked well enough for a while, but eventually put us in a tight spot. </a:t>
            </a:r>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Any </a:t>
            </a:r>
            <a:r>
              <a:rPr lang="en-US" sz="2400" dirty="0">
                <a:latin typeface="Times New Roman" panose="02020603050405020304" pitchFamily="18" charset="0"/>
                <a:cs typeface="Times New Roman" panose="02020603050405020304" pitchFamily="18" charset="0"/>
              </a:rPr>
              <a:t>engineer knows that rewriting a platform is not a task to be taken lightly, but choosing to rebuild it using </a:t>
            </a:r>
            <a:r>
              <a:rPr lang="en-US" sz="2400" dirty="0" err="1">
                <a:latin typeface="Times New Roman" panose="02020603050405020304" pitchFamily="18" charset="0"/>
                <a:cs typeface="Times New Roman" panose="02020603050405020304" pitchFamily="18" charset="0"/>
              </a:rPr>
              <a:t>Xamarin</a:t>
            </a:r>
            <a:r>
              <a:rPr lang="en-US" sz="2400" dirty="0">
                <a:latin typeface="Times New Roman" panose="02020603050405020304" pitchFamily="18" charset="0"/>
                <a:cs typeface="Times New Roman" panose="02020603050405020304" pitchFamily="18" charset="0"/>
              </a:rPr>
              <a:t> was an obvious </a:t>
            </a:r>
            <a:r>
              <a:rPr lang="en-US" sz="2400" dirty="0" smtClean="0">
                <a:latin typeface="Times New Roman" panose="02020603050405020304" pitchFamily="18" charset="0"/>
                <a:cs typeface="Times New Roman" panose="02020603050405020304" pitchFamily="18" charset="0"/>
              </a:rPr>
              <a:t>choice.”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47064" y="2869553"/>
            <a:ext cx="1800619" cy="353392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47064" y="1802970"/>
            <a:ext cx="1699582" cy="912738"/>
          </a:xfrm>
          <a:prstGeom prst="rect">
            <a:avLst/>
          </a:prstGeom>
        </p:spPr>
      </p:pic>
      <p:sp>
        <p:nvSpPr>
          <p:cNvPr id="8" name="Title 1"/>
          <p:cNvSpPr txBox="1">
            <a:spLocks/>
          </p:cNvSpPr>
          <p:nvPr/>
        </p:nvSpPr>
        <p:spPr>
          <a:xfrm>
            <a:off x="844062" y="457200"/>
            <a:ext cx="10509738" cy="92143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b="1" dirty="0" smtClean="0">
                <a:latin typeface="Times New Roman" panose="02020603050405020304" pitchFamily="18" charset="0"/>
                <a:cs typeface="Times New Roman" panose="02020603050405020304" pitchFamily="18" charset="0"/>
              </a:rPr>
              <a:t>Customer satisfaction</a:t>
            </a:r>
            <a:endParaRPr lang="en-US"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368638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TotalTime>
  <Words>458</Words>
  <Application>Microsoft Office PowerPoint</Application>
  <PresentationFormat>Widescreen</PresentationFormat>
  <Paragraphs>80</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Courier New</vt:lpstr>
      <vt:lpstr>Times New Roman</vt:lpstr>
      <vt:lpstr>Office Theme</vt:lpstr>
      <vt:lpstr>Introduction</vt:lpstr>
      <vt:lpstr>Technology</vt:lpstr>
      <vt:lpstr>Technology</vt:lpstr>
      <vt:lpstr>Experiment</vt:lpstr>
      <vt:lpstr>PowerPoint Presentation</vt:lpstr>
      <vt:lpstr>Results</vt:lpstr>
      <vt:lpstr>Conclusion</vt:lpstr>
      <vt:lpstr>Xamarin customers</vt:lpstr>
      <vt:lpstr>PowerPoint Presentation</vt:lpstr>
      <vt:lpstr>PowerPoint Presentation</vt:lpstr>
      <vt:lpstr>PowerPoint Presentation</vt:lpstr>
      <vt:lpstr>References</vt:lpstr>
    </vt:vector>
  </TitlesOfParts>
  <Company>Northwest Missouri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Naga Sravanthi Modali</dc:creator>
  <cp:lastModifiedBy>Naga Sravanthi Modali</cp:lastModifiedBy>
  <cp:revision>28</cp:revision>
  <dcterms:created xsi:type="dcterms:W3CDTF">2018-03-28T02:11:54Z</dcterms:created>
  <dcterms:modified xsi:type="dcterms:W3CDTF">2018-04-06T22:18:42Z</dcterms:modified>
</cp:coreProperties>
</file>