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5"/>
  </p:notesMasterIdLst>
  <p:handoutMasterIdLst>
    <p:handoutMasterId r:id="rId36"/>
  </p:handoutMasterIdLst>
  <p:sldIdLst>
    <p:sldId id="256" r:id="rId2"/>
    <p:sldId id="257" r:id="rId3"/>
    <p:sldId id="274" r:id="rId4"/>
    <p:sldId id="259" r:id="rId5"/>
    <p:sldId id="319" r:id="rId6"/>
    <p:sldId id="260" r:id="rId7"/>
    <p:sldId id="277" r:id="rId8"/>
    <p:sldId id="264" r:id="rId9"/>
    <p:sldId id="266" r:id="rId10"/>
    <p:sldId id="268" r:id="rId11"/>
    <p:sldId id="269" r:id="rId12"/>
    <p:sldId id="270" r:id="rId13"/>
    <p:sldId id="272" r:id="rId14"/>
    <p:sldId id="273" r:id="rId15"/>
    <p:sldId id="282" r:id="rId16"/>
    <p:sldId id="267" r:id="rId17"/>
    <p:sldId id="265" r:id="rId18"/>
    <p:sldId id="294" r:id="rId19"/>
    <p:sldId id="296" r:id="rId20"/>
    <p:sldId id="261" r:id="rId21"/>
    <p:sldId id="262" r:id="rId22"/>
    <p:sldId id="263" r:id="rId23"/>
    <p:sldId id="278" r:id="rId24"/>
    <p:sldId id="300" r:id="rId25"/>
    <p:sldId id="275" r:id="rId26"/>
    <p:sldId id="324" r:id="rId27"/>
    <p:sldId id="322" r:id="rId28"/>
    <p:sldId id="321" r:id="rId29"/>
    <p:sldId id="276" r:id="rId30"/>
    <p:sldId id="288" r:id="rId31"/>
    <p:sldId id="289" r:id="rId32"/>
    <p:sldId id="293" r:id="rId33"/>
    <p:sldId id="325"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wner" initials="" lastIdx="0" clrIdx="0"/>
  <p:cmAuthor id="1" name="Henning Olesen" initials="HO"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6" autoAdjust="0"/>
    <p:restoredTop sz="93741" autoAdjust="0"/>
  </p:normalViewPr>
  <p:slideViewPr>
    <p:cSldViewPr>
      <p:cViewPr varScale="1">
        <p:scale>
          <a:sx n="62" d="100"/>
          <a:sy n="62" d="100"/>
        </p:scale>
        <p:origin x="704" y="4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2C744EB-038C-4ACE-9EF4-9DE9752C8445}" type="datetimeFigureOut">
              <a:rPr lang="en-US" smtClean="0"/>
              <a:pPr/>
              <a:t>1/31/2025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622249-4089-4C86-A996-138B2A2FD830}"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418AC3-CDDD-4204-9941-8E906092728C}" type="datetimeFigureOut">
              <a:rPr lang="en-US" smtClean="0"/>
              <a:pPr/>
              <a:t>1/31/2025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F87C89-4F4C-4EC4-BD93-424FE5A97156}"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0F87C89-4F4C-4EC4-BD93-424FE5A97156}" type="slidenum">
              <a:rPr lang="en-US" smtClean="0"/>
              <a:pPr/>
              <a:t>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40F87C89-4F4C-4EC4-BD93-424FE5A97156}" type="slidenum">
              <a:rPr lang="en-US" smtClean="0"/>
              <a:pPr/>
              <a:t>33</a:t>
            </a:fld>
            <a:endParaRPr lang="en-US"/>
          </a:p>
        </p:txBody>
      </p:sp>
    </p:spTree>
    <p:extLst>
      <p:ext uri="{BB962C8B-B14F-4D97-AF65-F5344CB8AC3E}">
        <p14:creationId xmlns:p14="http://schemas.microsoft.com/office/powerpoint/2010/main" val="18108660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40F87C89-4F4C-4EC4-BD93-424FE5A97156}" type="slidenum">
              <a:rPr lang="en-US" smtClean="0"/>
              <a:pPr/>
              <a:t>2</a:t>
            </a:fld>
            <a:endParaRPr lang="en-US"/>
          </a:p>
        </p:txBody>
      </p:sp>
    </p:spTree>
    <p:extLst>
      <p:ext uri="{BB962C8B-B14F-4D97-AF65-F5344CB8AC3E}">
        <p14:creationId xmlns:p14="http://schemas.microsoft.com/office/powerpoint/2010/main" val="122326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40F87C89-4F4C-4EC4-BD93-424FE5A97156}" type="slidenum">
              <a:rPr lang="en-US" smtClean="0"/>
              <a:pPr/>
              <a:t>5</a:t>
            </a:fld>
            <a:endParaRPr lang="en-US"/>
          </a:p>
        </p:txBody>
      </p:sp>
    </p:spTree>
    <p:extLst>
      <p:ext uri="{BB962C8B-B14F-4D97-AF65-F5344CB8AC3E}">
        <p14:creationId xmlns:p14="http://schemas.microsoft.com/office/powerpoint/2010/main" val="3552319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40F87C89-4F4C-4EC4-BD93-424FE5A97156}" type="slidenum">
              <a:rPr lang="en-US" smtClean="0"/>
              <a:pPr/>
              <a:t>8</a:t>
            </a:fld>
            <a:endParaRPr lang="en-US"/>
          </a:p>
        </p:txBody>
      </p:sp>
    </p:spTree>
    <p:extLst>
      <p:ext uri="{BB962C8B-B14F-4D97-AF65-F5344CB8AC3E}">
        <p14:creationId xmlns:p14="http://schemas.microsoft.com/office/powerpoint/2010/main" val="1299744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40F87C89-4F4C-4EC4-BD93-424FE5A97156}" type="slidenum">
              <a:rPr lang="en-US" smtClean="0"/>
              <a:pPr/>
              <a:t>11</a:t>
            </a:fld>
            <a:endParaRPr lang="en-US"/>
          </a:p>
        </p:txBody>
      </p:sp>
    </p:spTree>
    <p:extLst>
      <p:ext uri="{BB962C8B-B14F-4D97-AF65-F5344CB8AC3E}">
        <p14:creationId xmlns:p14="http://schemas.microsoft.com/office/powerpoint/2010/main" val="1947469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40F87C89-4F4C-4EC4-BD93-424FE5A97156}" type="slidenum">
              <a:rPr lang="en-US" smtClean="0"/>
              <a:pPr/>
              <a:t>16</a:t>
            </a:fld>
            <a:endParaRPr lang="en-US"/>
          </a:p>
        </p:txBody>
      </p:sp>
    </p:spTree>
    <p:extLst>
      <p:ext uri="{BB962C8B-B14F-4D97-AF65-F5344CB8AC3E}">
        <p14:creationId xmlns:p14="http://schemas.microsoft.com/office/powerpoint/2010/main" val="406459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40F87C89-4F4C-4EC4-BD93-424FE5A97156}" type="slidenum">
              <a:rPr lang="en-US" smtClean="0"/>
              <a:pPr/>
              <a:t>20</a:t>
            </a:fld>
            <a:endParaRPr lang="en-US"/>
          </a:p>
        </p:txBody>
      </p:sp>
    </p:spTree>
    <p:extLst>
      <p:ext uri="{BB962C8B-B14F-4D97-AF65-F5344CB8AC3E}">
        <p14:creationId xmlns:p14="http://schemas.microsoft.com/office/powerpoint/2010/main" val="251891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40F87C89-4F4C-4EC4-BD93-424FE5A97156}" type="slidenum">
              <a:rPr lang="en-US" smtClean="0"/>
              <a:pPr/>
              <a:t>23</a:t>
            </a:fld>
            <a:endParaRPr lang="en-US"/>
          </a:p>
        </p:txBody>
      </p:sp>
    </p:spTree>
    <p:extLst>
      <p:ext uri="{BB962C8B-B14F-4D97-AF65-F5344CB8AC3E}">
        <p14:creationId xmlns:p14="http://schemas.microsoft.com/office/powerpoint/2010/main" val="3325820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40F87C89-4F4C-4EC4-BD93-424FE5A97156}" type="slidenum">
              <a:rPr lang="en-US" smtClean="0"/>
              <a:pPr/>
              <a:t>29</a:t>
            </a:fld>
            <a:endParaRPr lang="en-US"/>
          </a:p>
        </p:txBody>
      </p:sp>
    </p:spTree>
    <p:extLst>
      <p:ext uri="{BB962C8B-B14F-4D97-AF65-F5344CB8AC3E}">
        <p14:creationId xmlns:p14="http://schemas.microsoft.com/office/powerpoint/2010/main" val="2029415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C01569-01BC-47D5-A8C7-F6D70A620A6D}" type="datetime1">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4018865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9BDF2D-921D-4198-9660-E29926B65D02}" type="datetime1">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340318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0F544D-8D7B-4648-B441-2D633DC6633A}" type="datetime1">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2056649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5A3653-114B-4FA9-83F4-73E3B37328EF}" type="datetime1">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396674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0C7029-C9F9-457D-80CC-41C077070221}" type="datetime1">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100314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1863B5-D11B-409B-A160-D3C9E8C14752}" type="datetime1">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2711364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2DBE0F-3336-43FE-BBB7-9221140F0EB7}" type="datetime1">
              <a:rPr lang="en-US" smtClean="0"/>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3414223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92DAE0-0DF8-4CEC-96D0-6AF2F4FE73A8}" type="datetime1">
              <a:rPr lang="en-US" smtClean="0"/>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2393771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62756-7AA7-486B-8D09-C65D65633977}" type="datetime1">
              <a:rPr lang="en-US" smtClean="0"/>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368068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5F00BC-E700-4762-A19F-A5BD64E4A36E}" type="datetime1">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18091275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5FBB1E-6798-4A52-9B20-8AA20E3474E5}" type="datetime1">
              <a:rPr lang="en-US" smtClean="0"/>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BFD712-9A51-4586-91F9-28577CD1986E}" type="slidenum">
              <a:rPr lang="en-US" smtClean="0"/>
              <a:pPr/>
              <a:t>‹#›</a:t>
            </a:fld>
            <a:endParaRPr lang="en-US"/>
          </a:p>
        </p:txBody>
      </p:sp>
    </p:spTree>
    <p:extLst>
      <p:ext uri="{BB962C8B-B14F-4D97-AF65-F5344CB8AC3E}">
        <p14:creationId xmlns:p14="http://schemas.microsoft.com/office/powerpoint/2010/main" val="214907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CEEEC-F109-4455-B4E7-30D324291F6F}" type="datetime1">
              <a:rPr lang="en-US" smtClean="0"/>
              <a:t>1/31/2025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FD712-9A51-4586-91F9-28577CD1986E}" type="slidenum">
              <a:rPr lang="en-US" smtClean="0"/>
              <a:pPr/>
              <a:t>‹#›</a:t>
            </a:fld>
            <a:endParaRPr lang="en-US"/>
          </a:p>
        </p:txBody>
      </p:sp>
    </p:spTree>
    <p:extLst>
      <p:ext uri="{BB962C8B-B14F-4D97-AF65-F5344CB8AC3E}">
        <p14:creationId xmlns:p14="http://schemas.microsoft.com/office/powerpoint/2010/main" val="223089422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599" y="1143000"/>
            <a:ext cx="10210801" cy="2387600"/>
          </a:xfrm>
        </p:spPr>
        <p:txBody>
          <a:bodyPr anchor="t">
            <a:noAutofit/>
          </a:bodyPr>
          <a:lstStyle/>
          <a:p>
            <a:r>
              <a:rPr lang="en-US" sz="4400" dirty="0">
                <a:latin typeface="Times New Roman" panose="02020603050405020304" pitchFamily="18" charset="0"/>
                <a:cs typeface="Times New Roman" panose="02020603050405020304" pitchFamily="18" charset="0"/>
              </a:rPr>
              <a:t>BE Project Review Presentation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On</a:t>
            </a:r>
            <a:br>
              <a:rPr lang="en-US" sz="4400" dirty="0">
                <a:latin typeface="Times New Roman" panose="02020603050405020304" pitchFamily="18" charset="0"/>
                <a:cs typeface="Times New Roman" panose="02020603050405020304" pitchFamily="18" charset="0"/>
              </a:rPr>
            </a:br>
            <a:r>
              <a:rPr lang="en-US" sz="4400" dirty="0">
                <a:latin typeface="Times New Roman" panose="02020603050405020304" pitchFamily="18" charset="0"/>
                <a:cs typeface="Times New Roman" panose="02020603050405020304" pitchFamily="18" charset="0"/>
              </a:rPr>
              <a:t>“Automated Video Transcript Summarizer .”</a:t>
            </a:r>
          </a:p>
        </p:txBody>
      </p:sp>
      <p:sp>
        <p:nvSpPr>
          <p:cNvPr id="3" name="Subtitle 2"/>
          <p:cNvSpPr>
            <a:spLocks noGrp="1"/>
          </p:cNvSpPr>
          <p:nvPr>
            <p:ph type="subTitle" idx="1"/>
          </p:nvPr>
        </p:nvSpPr>
        <p:spPr>
          <a:xfrm>
            <a:off x="678347" y="4138710"/>
            <a:ext cx="8168306" cy="2217639"/>
          </a:xfrm>
        </p:spPr>
        <p:txBody>
          <a:bodyPr>
            <a:noAutofit/>
          </a:bodyPr>
          <a:lstStyle/>
          <a:p>
            <a:pPr algn="l"/>
            <a:r>
              <a:rPr lang="en-US" b="1" dirty="0">
                <a:solidFill>
                  <a:srgbClr val="0070C0"/>
                </a:solidFill>
                <a:latin typeface="Times New Roman" panose="02020603050405020304" pitchFamily="18" charset="0"/>
                <a:cs typeface="Times New Roman" panose="02020603050405020304" pitchFamily="18" charset="0"/>
              </a:rPr>
              <a:t>        Presented By                       Project Coordinator </a:t>
            </a:r>
          </a:p>
          <a:p>
            <a:pPr algn="l"/>
            <a:r>
              <a:rPr lang="en-US" dirty="0">
                <a:latin typeface="Times New Roman" panose="02020603050405020304" pitchFamily="18" charset="0"/>
                <a:cs typeface="Times New Roman" panose="02020603050405020304" pitchFamily="18" charset="0"/>
              </a:rPr>
              <a:t>    Agrawal Khushbu	                  Prof . A. S. </a:t>
            </a:r>
            <a:r>
              <a:rPr lang="en-US" dirty="0" err="1">
                <a:latin typeface="Times New Roman" panose="02020603050405020304" pitchFamily="18" charset="0"/>
                <a:cs typeface="Times New Roman" panose="02020603050405020304" pitchFamily="18" charset="0"/>
              </a:rPr>
              <a:t>Gavade</a:t>
            </a:r>
            <a:r>
              <a:rPr lang="en-US" dirty="0">
                <a:latin typeface="Times New Roman" panose="02020603050405020304" pitchFamily="18" charset="0"/>
                <a:cs typeface="Times New Roman" panose="02020603050405020304" pitchFamily="18" charset="0"/>
              </a:rPr>
              <a:t>      </a:t>
            </a:r>
          </a:p>
          <a:p>
            <a:pPr algn="l"/>
            <a:r>
              <a:rPr lang="en-US" dirty="0">
                <a:latin typeface="Times New Roman" panose="02020603050405020304" pitchFamily="18" charset="0"/>
                <a:cs typeface="Times New Roman" panose="02020603050405020304" pitchFamily="18" charset="0"/>
              </a:rPr>
              <a:t>    Gajare Krushna			</a:t>
            </a:r>
          </a:p>
          <a:p>
            <a:pPr algn="l"/>
            <a:r>
              <a:rPr lang="en-US" dirty="0">
                <a:latin typeface="Times New Roman" panose="02020603050405020304" pitchFamily="18" charset="0"/>
                <a:cs typeface="Times New Roman" panose="02020603050405020304" pitchFamily="18" charset="0"/>
              </a:rPr>
              <a:t>    Pisal Pranav</a:t>
            </a:r>
          </a:p>
          <a:p>
            <a:pPr algn="l"/>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Wagh</a:t>
            </a:r>
            <a:r>
              <a:rPr lang="en-US" dirty="0">
                <a:latin typeface="Times New Roman" panose="02020603050405020304" pitchFamily="18" charset="0"/>
                <a:cs typeface="Times New Roman" panose="02020603050405020304" pitchFamily="18" charset="0"/>
              </a:rPr>
              <a:t> Manasi					</a:t>
            </a:r>
          </a:p>
        </p:txBody>
      </p:sp>
      <p:pic>
        <p:nvPicPr>
          <p:cNvPr id="10" name="Picture 2" descr="D:\A PhD Final material\uop_logo.jpg">
            <a:extLst>
              <a:ext uri="{FF2B5EF4-FFF2-40B4-BE49-F238E27FC236}">
                <a16:creationId xmlns:a16="http://schemas.microsoft.com/office/drawing/2014/main" id="{A6DD48F9-992D-471D-9AB5-9DB12A394417}"/>
              </a:ext>
            </a:extLst>
          </p:cNvPr>
          <p:cNvPicPr>
            <a:picLocks noChangeAspect="1" noChangeArrowheads="1"/>
          </p:cNvPicPr>
          <p:nvPr/>
        </p:nvPicPr>
        <p:blipFill>
          <a:blip r:embed="rId3"/>
          <a:srcRect/>
          <a:stretch>
            <a:fillRect/>
          </a:stretch>
        </p:blipFill>
        <p:spPr bwMode="auto">
          <a:xfrm>
            <a:off x="0" y="0"/>
            <a:ext cx="1356694" cy="990601"/>
          </a:xfrm>
          <a:prstGeom prst="rect">
            <a:avLst/>
          </a:prstGeom>
          <a:noFill/>
        </p:spPr>
      </p:pic>
      <p:pic>
        <p:nvPicPr>
          <p:cNvPr id="11" name="Picture 4">
            <a:extLst>
              <a:ext uri="{FF2B5EF4-FFF2-40B4-BE49-F238E27FC236}">
                <a16:creationId xmlns:a16="http://schemas.microsoft.com/office/drawing/2014/main" id="{6C5D186A-81C3-42EC-9C37-294CCF2821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5600" y="0"/>
            <a:ext cx="1637929"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TextBox 15">
            <a:extLst>
              <a:ext uri="{FF2B5EF4-FFF2-40B4-BE49-F238E27FC236}">
                <a16:creationId xmlns:a16="http://schemas.microsoft.com/office/drawing/2014/main" id="{5EF2A76D-9EB0-4CA3-93B9-95363E77FE34}"/>
              </a:ext>
            </a:extLst>
          </p:cNvPr>
          <p:cNvSpPr txBox="1"/>
          <p:nvPr/>
        </p:nvSpPr>
        <p:spPr>
          <a:xfrm>
            <a:off x="8846653" y="4138711"/>
            <a:ext cx="2667000" cy="1200329"/>
          </a:xfrm>
          <a:prstGeom prst="rect">
            <a:avLst/>
          </a:prstGeom>
          <a:noFill/>
        </p:spPr>
        <p:txBody>
          <a:bodyPr wrap="square" rtlCol="0">
            <a:spAutoFit/>
          </a:bodyPr>
          <a:lstStyle/>
          <a:p>
            <a:r>
              <a:rPr lang="en-US" sz="2400" b="1" dirty="0">
                <a:solidFill>
                  <a:srgbClr val="0070C0"/>
                </a:solidFill>
                <a:latin typeface="Times New Roman" panose="02020603050405020304" pitchFamily="18" charset="0"/>
                <a:cs typeface="Times New Roman" panose="02020603050405020304" pitchFamily="18" charset="0"/>
              </a:rPr>
              <a:t>    Guided  By</a:t>
            </a:r>
          </a:p>
          <a:p>
            <a:r>
              <a:rPr lang="en-US" sz="2400" dirty="0">
                <a:latin typeface="Times New Roman" panose="02020603050405020304" pitchFamily="18" charset="0"/>
                <a:cs typeface="Times New Roman" panose="02020603050405020304" pitchFamily="18" charset="0"/>
              </a:rPr>
              <a:t>Prof. A. A. Yadav</a:t>
            </a:r>
          </a:p>
          <a:p>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728BF-11DC-E4A9-EEBF-1FBED0FCFF2B}"/>
              </a:ext>
            </a:extLst>
          </p:cNvPr>
          <p:cNvSpPr>
            <a:spLocks noGrp="1"/>
          </p:cNvSpPr>
          <p:nvPr>
            <p:ph idx="1"/>
          </p:nvPr>
        </p:nvSpPr>
        <p:spPr>
          <a:xfrm>
            <a:off x="609600" y="609600"/>
            <a:ext cx="11125200" cy="5638800"/>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Paper 3- “</a:t>
            </a:r>
            <a:r>
              <a:rPr lang="en-IN" b="0" i="0" u="none" strike="noStrike" baseline="0" dirty="0">
                <a:latin typeface="Times New Roman" panose="02020603050405020304" pitchFamily="18" charset="0"/>
                <a:cs typeface="Times New Roman" panose="02020603050405020304" pitchFamily="18" charset="0"/>
              </a:rPr>
              <a:t>Automated Video Program Summarization Using Speech Transcripts” IEEE TRANSACTIONS ON MULTIMEDIA</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In [10], the author presents a video summarization method utilizing automatic speech recognition transcripts. Segments are created based on pauses, with scores derived from word and bigram frequencies. High-score-to-duration ratio segments are chosen for generating informative summaries that maximize coverage. A user study confirms the superiority of the proposed algorithm over others. The paper also examines diverse video summarization techniques, encompassing playback speed, frame clustering, domain knowledge, and closed-captions approaches. It discusses statistical and natural language processing-based methods for summarization.</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673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05D5FF-285E-5BE7-0227-B3B8B777BEFA}"/>
              </a:ext>
            </a:extLst>
          </p:cNvPr>
          <p:cNvSpPr>
            <a:spLocks noGrp="1"/>
          </p:cNvSpPr>
          <p:nvPr>
            <p:ph idx="1"/>
          </p:nvPr>
        </p:nvSpPr>
        <p:spPr>
          <a:xfrm>
            <a:off x="609600" y="762000"/>
            <a:ext cx="11049000" cy="5334000"/>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Paper 4- “</a:t>
            </a:r>
            <a:r>
              <a:rPr lang="en-IN" b="0" i="0" u="none" strike="noStrike" baseline="0" dirty="0">
                <a:solidFill>
                  <a:srgbClr val="000000"/>
                </a:solidFill>
                <a:latin typeface="Times New Roman" panose="02020603050405020304" pitchFamily="18" charset="0"/>
                <a:cs typeface="Times New Roman" panose="02020603050405020304" pitchFamily="18" charset="0"/>
              </a:rPr>
              <a:t>YouTube Transcript Summarizer” </a:t>
            </a:r>
            <a:r>
              <a:rPr lang="en-US" i="0" u="none" strike="noStrike" baseline="0" dirty="0">
                <a:solidFill>
                  <a:srgbClr val="000000"/>
                </a:solidFill>
                <a:latin typeface="Times New Roman" panose="02020603050405020304" pitchFamily="18" charset="0"/>
                <a:cs typeface="Times New Roman" panose="02020603050405020304" pitchFamily="18" charset="0"/>
              </a:rPr>
              <a:t>International Journal of Science and Research (IJSR) </a:t>
            </a:r>
          </a:p>
          <a:p>
            <a:pPr algn="just"/>
            <a:endParaRPr lang="en-US"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From [7] author, in the research survey reveals several key areas for future development in YouTube transcript summarizers. These include enhancing natural language processing techniques for improved text analysis, advancing summarization algorithms by incorporating contextual data, extending multilingual support, developing personalized summarization approaches, and integrating these tools with various platforms for more tailored user experiences. The landscape of YouTube transcript summarizers offers diverse opportunities for refinement and expansion, promising a dynamic and extensive scope for future research and innovation.</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620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22C822-EABD-D21E-6D9E-3D4FB577B4C8}"/>
              </a:ext>
            </a:extLst>
          </p:cNvPr>
          <p:cNvSpPr>
            <a:spLocks noGrp="1"/>
          </p:cNvSpPr>
          <p:nvPr>
            <p:ph idx="1"/>
          </p:nvPr>
        </p:nvSpPr>
        <p:spPr>
          <a:xfrm>
            <a:off x="609600" y="914400"/>
            <a:ext cx="11125200" cy="4953000"/>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Paper 5- “</a:t>
            </a:r>
            <a:r>
              <a:rPr lang="en-IN" b="0" i="0" u="none" strike="noStrike" baseline="0" dirty="0">
                <a:solidFill>
                  <a:srgbClr val="000000"/>
                </a:solidFill>
                <a:latin typeface="Times New Roman" panose="02020603050405020304" pitchFamily="18" charset="0"/>
                <a:cs typeface="Times New Roman" panose="02020603050405020304" pitchFamily="18" charset="0"/>
              </a:rPr>
              <a:t> </a:t>
            </a:r>
            <a:r>
              <a:rPr lang="en-IN" i="0" u="none" strike="noStrike" baseline="0" dirty="0">
                <a:solidFill>
                  <a:srgbClr val="000000"/>
                </a:solidFill>
                <a:latin typeface="Times New Roman" panose="02020603050405020304" pitchFamily="18" charset="0"/>
                <a:cs typeface="Times New Roman" panose="02020603050405020304" pitchFamily="18" charset="0"/>
              </a:rPr>
              <a:t>Video Summarization using NLP” </a:t>
            </a:r>
            <a:r>
              <a:rPr lang="en-US" i="0" u="none" strike="noStrike" baseline="0" dirty="0">
                <a:solidFill>
                  <a:srgbClr val="000000"/>
                </a:solidFill>
                <a:latin typeface="Times New Roman" panose="02020603050405020304" pitchFamily="18" charset="0"/>
                <a:cs typeface="Times New Roman" panose="02020603050405020304" pitchFamily="18" charset="0"/>
              </a:rPr>
              <a:t> International Research Journal of Engineering and Technology (IRJET)</a:t>
            </a:r>
          </a:p>
          <a:p>
            <a:pPr algn="just"/>
            <a:endParaRPr lang="en-US" b="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From [5], the author presents a video summarization system using NLP-based Latent Semantic Analysis (LSA) for YouTube content. Unlike complex alternatives, this system relies on YouTube's transcript API and </a:t>
            </a:r>
            <a:r>
              <a:rPr lang="en-US" sz="2600" dirty="0" err="1">
                <a:latin typeface="Times New Roman" panose="02020603050405020304" pitchFamily="18" charset="0"/>
                <a:cs typeface="Times New Roman" panose="02020603050405020304" pitchFamily="18" charset="0"/>
              </a:rPr>
              <a:t>Pytube</a:t>
            </a:r>
            <a:r>
              <a:rPr lang="en-US" sz="2600" dirty="0">
                <a:latin typeface="Times New Roman" panose="02020603050405020304" pitchFamily="18" charset="0"/>
                <a:cs typeface="Times New Roman" panose="02020603050405020304" pitchFamily="18" charset="0"/>
              </a:rPr>
              <a:t> for efficient subtitle extraction and video retrieval. LSA identifies and ranks key sentences for summarization, which are then adjusted to meet user-set time constraints. The final video summary is generated using the </a:t>
            </a:r>
            <a:r>
              <a:rPr lang="en-US" sz="2600" dirty="0" err="1">
                <a:latin typeface="Times New Roman" panose="02020603050405020304" pitchFamily="18" charset="0"/>
                <a:cs typeface="Times New Roman" panose="02020603050405020304" pitchFamily="18" charset="0"/>
              </a:rPr>
              <a:t>MoviePy</a:t>
            </a:r>
            <a:r>
              <a:rPr lang="en-US" sz="2600" dirty="0">
                <a:latin typeface="Times New Roman" panose="02020603050405020304" pitchFamily="18" charset="0"/>
                <a:cs typeface="Times New Roman" panose="02020603050405020304" pitchFamily="18" charset="0"/>
              </a:rPr>
              <a:t> library. This innovative approach addresses the rising demand for streamlined video content management in the era of online video consumption.</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347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F78846-2BC6-4743-1302-481E850B9202}"/>
              </a:ext>
            </a:extLst>
          </p:cNvPr>
          <p:cNvSpPr>
            <a:spLocks noGrp="1"/>
          </p:cNvSpPr>
          <p:nvPr>
            <p:ph idx="1"/>
          </p:nvPr>
        </p:nvSpPr>
        <p:spPr>
          <a:xfrm>
            <a:off x="533400" y="762000"/>
            <a:ext cx="11277600" cy="4351338"/>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Paper6-“</a:t>
            </a:r>
            <a:r>
              <a:rPr lang="en-US" i="0" u="none" strike="noStrike" baseline="0" dirty="0">
                <a:latin typeface="Times New Roman" panose="02020603050405020304" pitchFamily="18" charset="0"/>
                <a:cs typeface="Times New Roman" panose="02020603050405020304" pitchFamily="18" charset="0"/>
              </a:rPr>
              <a:t>SURVEY PAPER ON YOUTUBE TRANSCRIPT SUMMARIZER”  IRJMETS</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From [3] author, it is evident that text summarization of YouTube videos benefits from NLP libraries like </a:t>
            </a:r>
            <a:r>
              <a:rPr lang="en-US" sz="2600" dirty="0" err="1">
                <a:latin typeface="Times New Roman" panose="02020603050405020304" pitchFamily="18" charset="0"/>
                <a:cs typeface="Times New Roman" panose="02020603050405020304" pitchFamily="18" charset="0"/>
              </a:rPr>
              <a:t>SpaCy</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gensim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PyTube</a:t>
            </a:r>
            <a:r>
              <a:rPr lang="en-US" sz="2600" dirty="0">
                <a:latin typeface="Times New Roman" panose="02020603050405020304" pitchFamily="18" charset="0"/>
                <a:cs typeface="Times New Roman" panose="02020603050405020304" pitchFamily="18" charset="0"/>
              </a:rPr>
              <a:t> and Hugging Face's transformers are employed for real-time audio extraction and transcript generation, while cosine similarity enhances text summarization. The proposed chrome extension offers users an efficient means to access video summaries and identify objectionable content, improving their viewing experience.</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583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42492F-4CE8-B291-FB44-4B2798474668}"/>
              </a:ext>
            </a:extLst>
          </p:cNvPr>
          <p:cNvSpPr>
            <a:spLocks noGrp="1"/>
          </p:cNvSpPr>
          <p:nvPr>
            <p:ph idx="1"/>
          </p:nvPr>
        </p:nvSpPr>
        <p:spPr>
          <a:xfrm>
            <a:off x="601884" y="798653"/>
            <a:ext cx="11132916" cy="5068747"/>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Paper 7- “</a:t>
            </a:r>
            <a:r>
              <a:rPr lang="en-IN" i="0" u="none" strike="noStrike" baseline="0" dirty="0" err="1">
                <a:solidFill>
                  <a:srgbClr val="000000"/>
                </a:solidFill>
                <a:latin typeface="Times New Roman" panose="02020603050405020304" pitchFamily="18" charset="0"/>
                <a:cs typeface="Times New Roman" panose="02020603050405020304" pitchFamily="18" charset="0"/>
              </a:rPr>
              <a:t>Youtube</a:t>
            </a:r>
            <a:r>
              <a:rPr lang="en-IN" i="0" u="none" strike="noStrike" baseline="0" dirty="0">
                <a:solidFill>
                  <a:srgbClr val="000000"/>
                </a:solidFill>
                <a:latin typeface="Times New Roman" panose="02020603050405020304" pitchFamily="18" charset="0"/>
                <a:cs typeface="Times New Roman" panose="02020603050405020304" pitchFamily="18" charset="0"/>
              </a:rPr>
              <a:t> Transcript Summarizer” </a:t>
            </a:r>
            <a:r>
              <a:rPr lang="en-US" i="1" u="none" strike="noStrike" baseline="0" dirty="0">
                <a:solidFill>
                  <a:srgbClr val="000000"/>
                </a:solidFill>
                <a:latin typeface="Times New Roman" panose="02020603050405020304" pitchFamily="18" charset="0"/>
                <a:cs typeface="Times New Roman" panose="02020603050405020304" pitchFamily="18" charset="0"/>
              </a:rPr>
              <a:t>International Journal of Research in Engineering and Science (IJRES)</a:t>
            </a:r>
          </a:p>
          <a:p>
            <a:pPr algn="just"/>
            <a:endParaRPr lang="en-US" b="1" i="1"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In [4], the author emphasizes leveraging spoken text and context in video summarization, particularly for speeches. They propose an NLP-based model with API integration for YouTube transcript summarization, addressing coherence challenges. NLP's role in enhancing computer understanding of human language and applications in customer service is highlighted. The project involves transcript retrieval, </a:t>
            </a:r>
            <a:r>
              <a:rPr lang="en-US" sz="2600" dirty="0" err="1">
                <a:latin typeface="Times New Roman" panose="02020603050405020304" pitchFamily="18" charset="0"/>
                <a:cs typeface="Times New Roman" panose="02020603050405020304" pitchFamily="18" charset="0"/>
              </a:rPr>
              <a:t>HuggingFace</a:t>
            </a:r>
            <a:r>
              <a:rPr lang="en-US" sz="2600" dirty="0">
                <a:latin typeface="Times New Roman" panose="02020603050405020304" pitchFamily="18" charset="0"/>
                <a:cs typeface="Times New Roman" panose="02020603050405020304" pitchFamily="18" charset="0"/>
              </a:rPr>
              <a:t> transformers for summarization, and Chrome extension development. Future directions include multi-lingual support and improved evaluation metrics.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740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342492F-4CE8-B291-FB44-4B2798474668}"/>
              </a:ext>
            </a:extLst>
          </p:cNvPr>
          <p:cNvSpPr txBox="1">
            <a:spLocks/>
          </p:cNvSpPr>
          <p:nvPr/>
        </p:nvSpPr>
        <p:spPr>
          <a:xfrm>
            <a:off x="601884" y="798653"/>
            <a:ext cx="11056716" cy="506874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dirty="0">
                <a:latin typeface="Times New Roman" panose="02020603050405020304" pitchFamily="18" charset="0"/>
                <a:cs typeface="Times New Roman" panose="02020603050405020304" pitchFamily="18" charset="0"/>
              </a:rPr>
              <a:t>Paper 8- “</a:t>
            </a:r>
            <a:r>
              <a:rPr lang="en-US" dirty="0">
                <a:latin typeface="Times New Roman" panose="02020603050405020304" pitchFamily="18" charset="0"/>
                <a:cs typeface="Times New Roman" panose="02020603050405020304" pitchFamily="18" charset="0"/>
              </a:rPr>
              <a:t>Video Transcription and Summarization using NLP”  - </a:t>
            </a:r>
            <a:r>
              <a:rPr lang="en-IN" dirty="0">
                <a:latin typeface="Times New Roman" panose="02020603050405020304" pitchFamily="18" charset="0"/>
                <a:cs typeface="Times New Roman" panose="02020603050405020304" pitchFamily="18" charset="0"/>
              </a:rPr>
              <a:t>AECE</a:t>
            </a:r>
          </a:p>
          <a:p>
            <a:pPr marL="0" indent="0" algn="just">
              <a:buNone/>
            </a:pPr>
            <a:endParaRPr lang="en-US" b="1" i="1" dirty="0">
              <a:solidFill>
                <a:srgbClr val="000000"/>
              </a:solidFill>
              <a:latin typeface="Times New Roman" panose="02020603050405020304" pitchFamily="18" charset="0"/>
              <a:cs typeface="Times New Roman" panose="02020603050405020304" pitchFamily="18" charset="0"/>
            </a:endParaRPr>
          </a:p>
          <a:p>
            <a:pPr marL="0" indent="0" algn="just">
              <a:buFont typeface="Arial" panose="020B0604020202020204" pitchFamily="34" charset="0"/>
              <a:buNone/>
            </a:pPr>
            <a:r>
              <a:rPr lang="en-US" sz="2600" dirty="0">
                <a:latin typeface="Times New Roman" panose="02020603050405020304" pitchFamily="18" charset="0"/>
                <a:cs typeface="Times New Roman" panose="02020603050405020304" pitchFamily="18" charset="0"/>
              </a:rPr>
              <a:t>In [9], the author emphasizes leveraging spoken text and context in video summarization, particularly for speeches. Author has used </a:t>
            </a:r>
            <a:r>
              <a:rPr lang="en-US" sz="2600" dirty="0" err="1">
                <a:latin typeface="Times New Roman" panose="02020603050405020304" pitchFamily="18" charset="0"/>
                <a:cs typeface="Times New Roman" panose="02020603050405020304" pitchFamily="18" charset="0"/>
              </a:rPr>
              <a:t>MoviePy</a:t>
            </a:r>
            <a:r>
              <a:rPr lang="en-US" sz="2600" dirty="0">
                <a:latin typeface="Times New Roman" panose="02020603050405020304" pitchFamily="18" charset="0"/>
                <a:cs typeface="Times New Roman" panose="02020603050405020304" pitchFamily="18" charset="0"/>
              </a:rPr>
              <a:t> library for transcript summarization and also used the google Transcribe for the purpose of transcript generation. They have used text rank algorithm in this process. Also they have provided the average time of video and generated transcript for particular video representing the length of generated summary for short and long videos.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1418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858397-A9DD-3891-18F5-94A2017DCA38}"/>
              </a:ext>
            </a:extLst>
          </p:cNvPr>
          <p:cNvSpPr>
            <a:spLocks noGrp="1"/>
          </p:cNvSpPr>
          <p:nvPr>
            <p:ph idx="1"/>
          </p:nvPr>
        </p:nvSpPr>
        <p:spPr>
          <a:xfrm>
            <a:off x="609600" y="484632"/>
            <a:ext cx="11049000" cy="5687568"/>
          </a:xfrm>
        </p:spPr>
        <p:txBody>
          <a:bodyPr>
            <a:noAutofit/>
          </a:bodyPr>
          <a:lstStyle/>
          <a:p>
            <a:pPr marL="0" indent="0" algn="just">
              <a:buNone/>
            </a:pPr>
            <a:r>
              <a:rPr lang="en-IN" dirty="0">
                <a:latin typeface="Times New Roman" panose="02020603050405020304" pitchFamily="18" charset="0"/>
                <a:cs typeface="Times New Roman" panose="02020603050405020304" pitchFamily="18" charset="0"/>
              </a:rPr>
              <a:t>Paper 9- “</a:t>
            </a:r>
            <a:r>
              <a:rPr lang="en-US" b="0" i="0" u="none" strike="noStrike" baseline="0" dirty="0">
                <a:latin typeface="Times New Roman" panose="02020603050405020304" pitchFamily="18" charset="0"/>
                <a:cs typeface="Times New Roman" panose="02020603050405020304" pitchFamily="18" charset="0"/>
              </a:rPr>
              <a:t>Attentive and Adversarial Learning for Video Summarization” IEEE Winter Conference on Applications of Computer Vision.</a:t>
            </a:r>
          </a:p>
          <a:p>
            <a:pPr algn="just"/>
            <a:endParaRPr lang="en-US"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In [8], the author proposed an adversarial training framework for semi-supervised video summarization. Their approach utilizes an attention-based pointer network (</a:t>
            </a:r>
            <a:r>
              <a:rPr lang="en-US" sz="2600" dirty="0" err="1">
                <a:latin typeface="Times New Roman" panose="02020603050405020304" pitchFamily="18" charset="0"/>
                <a:cs typeface="Times New Roman" panose="02020603050405020304" pitchFamily="18" charset="0"/>
              </a:rPr>
              <a:t>Ptr</a:t>
            </a:r>
            <a:r>
              <a:rPr lang="en-US" sz="2600" dirty="0">
                <a:latin typeface="Times New Roman" panose="02020603050405020304" pitchFamily="18" charset="0"/>
                <a:cs typeface="Times New Roman" panose="02020603050405020304" pitchFamily="18" charset="0"/>
              </a:rPr>
              <a:t>-Net) as the generator, effectively addressing the issue of inconsistent lengths between training and test data. The discriminator, a 3D CNN classifier, determines the quality of summarization fragments. This framework operates as a generative adversarial network (GAN) and demonstrates state-of-the-art performance on benchmark datasets. Notably, the method leverages unpaired summarization fragments from the web, eliminating the need for additional original-versus-summarized video pairs.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1BFD5A-B127-F1FD-E72C-2B9411EF8D18}"/>
              </a:ext>
            </a:extLst>
          </p:cNvPr>
          <p:cNvSpPr>
            <a:spLocks noGrp="1"/>
          </p:cNvSpPr>
          <p:nvPr>
            <p:ph idx="1"/>
          </p:nvPr>
        </p:nvSpPr>
        <p:spPr>
          <a:xfrm>
            <a:off x="609600" y="560833"/>
            <a:ext cx="10972800" cy="4620768"/>
          </a:xfrm>
        </p:spPr>
        <p:txBody>
          <a:bodyPr>
            <a:normAutofit/>
          </a:bodyPr>
          <a:lstStyle/>
          <a:p>
            <a:pPr marL="0" indent="0" algn="just">
              <a:buNone/>
            </a:pPr>
            <a:r>
              <a:rPr lang="en-IN" dirty="0">
                <a:latin typeface="Times New Roman" panose="02020603050405020304" pitchFamily="18" charset="0"/>
                <a:cs typeface="Times New Roman" panose="02020603050405020304" pitchFamily="18" charset="0"/>
              </a:rPr>
              <a:t>Paper 10 - “</a:t>
            </a:r>
            <a:r>
              <a:rPr lang="en-US" b="0" i="0" u="none" strike="noStrike" baseline="0" dirty="0">
                <a:latin typeface="Times New Roman" panose="02020603050405020304" pitchFamily="18" charset="0"/>
                <a:cs typeface="Times New Roman" panose="02020603050405020304" pitchFamily="18" charset="0"/>
              </a:rPr>
              <a:t>Survey on Abstractive Transcript Summarization of </a:t>
            </a:r>
            <a:r>
              <a:rPr lang="en-IN" b="0" i="0" u="none" strike="noStrike" baseline="0" dirty="0">
                <a:latin typeface="Times New Roman" panose="02020603050405020304" pitchFamily="18" charset="0"/>
                <a:cs typeface="Times New Roman" panose="02020603050405020304" pitchFamily="18" charset="0"/>
              </a:rPr>
              <a:t>YouTube Videos” IJARSCT</a:t>
            </a:r>
          </a:p>
          <a:p>
            <a:pPr marL="0" indent="0" algn="l">
              <a:buNone/>
            </a:pPr>
            <a:endParaRPr lang="en-IN"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From [6], the author introduces extractive and abstractive methods for automatic text summarization. Extractive focuses on key sentences, while abstractive creates new ones. Techniques like tree-based, template-based, rule-based, and graph-based methods are used for extractive, and abstractive methods use semantic or graph-based models like PEGASUS. The text provides a comprehensive overview of these summarization strategies.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0315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385B3B5-178B-A366-0AE8-600E1C7A2BD1}"/>
              </a:ext>
            </a:extLst>
          </p:cNvPr>
          <p:cNvSpPr txBox="1">
            <a:spLocks/>
          </p:cNvSpPr>
          <p:nvPr/>
        </p:nvSpPr>
        <p:spPr>
          <a:xfrm>
            <a:off x="533400" y="762000"/>
            <a:ext cx="11125200" cy="46207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dirty="0">
                <a:latin typeface="Times New Roman" panose="02020603050405020304" pitchFamily="18" charset="0"/>
                <a:cs typeface="Times New Roman" panose="02020603050405020304" pitchFamily="18" charset="0"/>
              </a:rPr>
              <a:t>Paper 11 -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“YOUTUBE TRANSCRIPT SUMMARIZER”, International Journal of Creative Research Thoughts. </a:t>
            </a:r>
          </a:p>
          <a:p>
            <a:pPr marL="0" indent="0" algn="just">
              <a:buNone/>
            </a:pPr>
            <a:endParaRPr lang="en-IN" dirty="0">
              <a:latin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800"/>
              </a:spcAft>
              <a:buNone/>
            </a:pPr>
            <a:r>
              <a:rPr lang="en-US" sz="2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[11], the author focuses on building a chrome extension that is a small and easy to use tool for users who watch YouTube videos on browser. There is no need to change the tab because summary of transcript can be generated in place with popup window. Abstractive text summarization is used for transcript summarization that improves the quality of the summary generated.</a:t>
            </a:r>
            <a:endParaRPr lang="en-IN" sz="2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6574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2F1957-082B-6608-718B-D8F5D0784BC0}"/>
              </a:ext>
            </a:extLst>
          </p:cNvPr>
          <p:cNvSpPr txBox="1">
            <a:spLocks/>
          </p:cNvSpPr>
          <p:nvPr/>
        </p:nvSpPr>
        <p:spPr>
          <a:xfrm>
            <a:off x="533400" y="762000"/>
            <a:ext cx="11125200" cy="462076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dirty="0">
                <a:latin typeface="Times New Roman" panose="02020603050405020304" pitchFamily="18" charset="0"/>
                <a:cs typeface="Times New Roman" panose="02020603050405020304" pitchFamily="18" charset="0"/>
              </a:rPr>
              <a:t>Paper 12 - </a:t>
            </a: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“YOUTUBE TRANSCRIPT SUMMARIZER”, INTERNATIONAL JOURNAL OF PROGRESSIVE RESEARCH IN ENGINEERING MANAGEMENT AND SCIENCE (IJPREMS)</a:t>
            </a:r>
          </a:p>
          <a:p>
            <a:pPr marL="0" indent="0" algn="just">
              <a:buNone/>
            </a:pPr>
            <a:endParaRPr lang="en-IN" dirty="0"/>
          </a:p>
          <a:p>
            <a:pPr marL="0" indent="0" algn="just">
              <a:lnSpc>
                <a:spcPct val="107000"/>
              </a:lnSpc>
              <a:spcBef>
                <a:spcPts val="0"/>
              </a:spcBef>
              <a:spcAft>
                <a:spcPts val="800"/>
              </a:spcAft>
              <a:buNone/>
            </a:pPr>
            <a:r>
              <a:rPr lang="en-US" sz="2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In [12], the author presents a video transcript summarization tool impowered by Natural Language Processing techniques. Author has used the HuggingFace Library for the text summarization process that focuses on the Abstractive summarization model. The similarity of human on generating summary like using different words and generating new sentences from existing sentences matches with the working of Abstractive summarization model hence it works well with NLP algorithms.</a:t>
            </a:r>
            <a:endParaRPr lang="en-IN" sz="2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IN" kern="1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27306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863"/>
            <a:ext cx="10515600" cy="1020763"/>
          </a:xfrm>
        </p:spPr>
        <p:txBody>
          <a:bodyPr>
            <a:normAutofit/>
          </a:bodyPr>
          <a:lstStyle/>
          <a:p>
            <a:pPr algn="ctr"/>
            <a:r>
              <a:rPr lang="en-US" sz="3200"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990600" y="838200"/>
            <a:ext cx="10515600" cy="6248400"/>
          </a:xfrm>
        </p:spPr>
        <p:txBody>
          <a:bodyPr>
            <a:noAutofit/>
          </a:bodyPr>
          <a:lstStyle/>
          <a:p>
            <a:pPr marL="0" indent="0">
              <a:buNone/>
            </a:pPr>
            <a:endParaRPr lang="en-US" sz="1500" dirty="0"/>
          </a:p>
          <a:p>
            <a:pPr lvl="1"/>
            <a:r>
              <a:rPr lang="en-US" sz="1900" dirty="0">
                <a:latin typeface="Times New Roman" panose="02020603050405020304" pitchFamily="18" charset="0"/>
                <a:cs typeface="Times New Roman" panose="02020603050405020304" pitchFamily="18" charset="0"/>
              </a:rPr>
              <a:t>Introduction</a:t>
            </a:r>
          </a:p>
          <a:p>
            <a:pPr lvl="1"/>
            <a:r>
              <a:rPr lang="en-US" sz="1900" dirty="0">
                <a:latin typeface="Times New Roman" panose="02020603050405020304" pitchFamily="18" charset="0"/>
                <a:cs typeface="Times New Roman" panose="02020603050405020304" pitchFamily="18" charset="0"/>
              </a:rPr>
              <a:t>Motivation</a:t>
            </a:r>
          </a:p>
          <a:p>
            <a:pPr lvl="1"/>
            <a:r>
              <a:rPr lang="en-US" sz="1900" dirty="0">
                <a:latin typeface="Times New Roman" panose="02020603050405020304" pitchFamily="18" charset="0"/>
                <a:cs typeface="Times New Roman" panose="02020603050405020304" pitchFamily="18" charset="0"/>
              </a:rPr>
              <a:t>Problem Statement </a:t>
            </a:r>
          </a:p>
          <a:p>
            <a:pPr lvl="1"/>
            <a:r>
              <a:rPr lang="en-US" sz="1900" dirty="0">
                <a:latin typeface="Times New Roman" panose="02020603050405020304" pitchFamily="18" charset="0"/>
                <a:cs typeface="Times New Roman" panose="02020603050405020304" pitchFamily="18" charset="0"/>
              </a:rPr>
              <a:t>Objectives</a:t>
            </a:r>
          </a:p>
          <a:p>
            <a:pPr lvl="1"/>
            <a:r>
              <a:rPr lang="en-US" sz="1900" dirty="0">
                <a:latin typeface="Times New Roman" panose="02020603050405020304" pitchFamily="18" charset="0"/>
                <a:cs typeface="Times New Roman" panose="02020603050405020304" pitchFamily="18" charset="0"/>
              </a:rPr>
              <a:t>System Architecture</a:t>
            </a:r>
          </a:p>
          <a:p>
            <a:pPr lvl="1"/>
            <a:r>
              <a:rPr lang="en-US" sz="1900" dirty="0">
                <a:latin typeface="Times New Roman" panose="02020603050405020304" pitchFamily="18" charset="0"/>
                <a:cs typeface="Times New Roman" panose="02020603050405020304" pitchFamily="18" charset="0"/>
              </a:rPr>
              <a:t>Literature Survey </a:t>
            </a:r>
          </a:p>
          <a:p>
            <a:pPr lvl="1"/>
            <a:r>
              <a:rPr lang="en-US" sz="1900" dirty="0">
                <a:latin typeface="Times New Roman" panose="02020603050405020304" pitchFamily="18" charset="0"/>
                <a:cs typeface="Times New Roman" panose="02020603050405020304" pitchFamily="18" charset="0"/>
              </a:rPr>
              <a:t>Gap Analysis </a:t>
            </a:r>
          </a:p>
          <a:p>
            <a:pPr lvl="1"/>
            <a:r>
              <a:rPr lang="en-US" sz="1900" dirty="0">
                <a:latin typeface="Times New Roman" panose="02020603050405020304" pitchFamily="18" charset="0"/>
                <a:cs typeface="Times New Roman" panose="02020603050405020304" pitchFamily="18" charset="0"/>
              </a:rPr>
              <a:t>Hardware and Software Requirements</a:t>
            </a:r>
          </a:p>
          <a:p>
            <a:pPr lvl="1"/>
            <a:r>
              <a:rPr lang="en-US" sz="1900" dirty="0">
                <a:latin typeface="Times New Roman" panose="02020603050405020304" pitchFamily="18" charset="0"/>
                <a:cs typeface="Times New Roman" panose="02020603050405020304" pitchFamily="18" charset="0"/>
              </a:rPr>
              <a:t>Applications</a:t>
            </a:r>
          </a:p>
          <a:p>
            <a:pPr lvl="1"/>
            <a:r>
              <a:rPr lang="en-US" sz="1900" dirty="0">
                <a:latin typeface="Times New Roman" panose="02020603050405020304" pitchFamily="18" charset="0"/>
                <a:cs typeface="Times New Roman" panose="02020603050405020304" pitchFamily="18" charset="0"/>
              </a:rPr>
              <a:t>Methodology</a:t>
            </a:r>
          </a:p>
          <a:p>
            <a:pPr lvl="1"/>
            <a:r>
              <a:rPr lang="en-US" sz="1900" dirty="0">
                <a:latin typeface="Times New Roman" panose="02020603050405020304" pitchFamily="18" charset="0"/>
                <a:cs typeface="Times New Roman" panose="02020603050405020304" pitchFamily="18" charset="0"/>
              </a:rPr>
              <a:t>Result</a:t>
            </a:r>
          </a:p>
          <a:p>
            <a:pPr lvl="1"/>
            <a:r>
              <a:rPr lang="en-US" sz="1900" dirty="0">
                <a:latin typeface="Times New Roman" panose="02020603050405020304" pitchFamily="18" charset="0"/>
                <a:cs typeface="Times New Roman" panose="02020603050405020304" pitchFamily="18" charset="0"/>
              </a:rPr>
              <a:t>Conclusion</a:t>
            </a:r>
          </a:p>
          <a:p>
            <a:pPr lvl="1"/>
            <a:r>
              <a:rPr lang="en-US" sz="1900" dirty="0">
                <a:latin typeface="Times New Roman" panose="02020603050405020304" pitchFamily="18" charset="0"/>
                <a:cs typeface="Times New Roman" panose="02020603050405020304" pitchFamily="18" charset="0"/>
              </a:rPr>
              <a:t>References</a:t>
            </a:r>
          </a:p>
          <a:p>
            <a:pPr lvl="1"/>
            <a:endParaRPr lang="en-US" sz="1900" dirty="0">
              <a:latin typeface="Times New Roman" panose="02020603050405020304" pitchFamily="18" charset="0"/>
              <a:cs typeface="Times New Roman" panose="02020603050405020304" pitchFamily="18" charset="0"/>
            </a:endParaRPr>
          </a:p>
          <a:p>
            <a:pPr marL="457200" lvl="1" indent="0">
              <a:buNone/>
            </a:pPr>
            <a:endParaRPr lang="en-US" sz="1900" dirty="0">
              <a:latin typeface="Times New Roman" panose="02020603050405020304" pitchFamily="18" charset="0"/>
              <a:cs typeface="Times New Roman" panose="02020603050405020304" pitchFamily="18" charset="0"/>
            </a:endParaRPr>
          </a:p>
          <a:p>
            <a:pPr lvl="1"/>
            <a:endParaRPr lang="en-US" sz="1500" dirty="0"/>
          </a:p>
          <a:p>
            <a:pPr lvl="1"/>
            <a:endParaRPr lang="en-US" sz="1500" dirty="0"/>
          </a:p>
          <a:p>
            <a:endParaRPr lang="en-US"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5FF50-657D-EA18-A102-BBA563FBD912}"/>
              </a:ext>
            </a:extLst>
          </p:cNvPr>
          <p:cNvSpPr>
            <a:spLocks noGrp="1"/>
          </p:cNvSpPr>
          <p:nvPr>
            <p:ph type="title"/>
          </p:nvPr>
        </p:nvSpPr>
        <p:spPr>
          <a:xfrm>
            <a:off x="304800" y="136525"/>
            <a:ext cx="10515600" cy="625475"/>
          </a:xfrm>
        </p:spPr>
        <p:txBody>
          <a:bodyPr>
            <a:normAutofit/>
          </a:bodyPr>
          <a:lstStyle/>
          <a:p>
            <a:pPr algn="ctr"/>
            <a:r>
              <a:rPr lang="en-IN" sz="3200" dirty="0">
                <a:latin typeface="Times New Roman" panose="02020603050405020304" pitchFamily="18" charset="0"/>
                <a:cs typeface="Times New Roman" panose="02020603050405020304" pitchFamily="18" charset="0"/>
              </a:rPr>
              <a:t>Gap Analysis</a:t>
            </a:r>
          </a:p>
        </p:txBody>
      </p:sp>
      <p:graphicFrame>
        <p:nvGraphicFramePr>
          <p:cNvPr id="7" name="Table 7">
            <a:extLst>
              <a:ext uri="{FF2B5EF4-FFF2-40B4-BE49-F238E27FC236}">
                <a16:creationId xmlns:a16="http://schemas.microsoft.com/office/drawing/2014/main" id="{39490399-AF2A-C8D1-7EFB-0BF0E2494BBC}"/>
              </a:ext>
            </a:extLst>
          </p:cNvPr>
          <p:cNvGraphicFramePr>
            <a:graphicFrameLocks noGrp="1"/>
          </p:cNvGraphicFramePr>
          <p:nvPr>
            <p:ph idx="1"/>
            <p:extLst>
              <p:ext uri="{D42A27DB-BD31-4B8C-83A1-F6EECF244321}">
                <p14:modId xmlns:p14="http://schemas.microsoft.com/office/powerpoint/2010/main" val="3097577753"/>
              </p:ext>
            </p:extLst>
          </p:nvPr>
        </p:nvGraphicFramePr>
        <p:xfrm>
          <a:off x="781251" y="955557"/>
          <a:ext cx="10626514" cy="5089392"/>
        </p:xfrm>
        <a:graphic>
          <a:graphicData uri="http://schemas.openxmlformats.org/drawingml/2006/table">
            <a:tbl>
              <a:tblPr firstRow="1" bandRow="1">
                <a:tableStyleId>{5C22544A-7EE6-4342-B048-85BDC9FD1C3A}</a:tableStyleId>
              </a:tblPr>
              <a:tblGrid>
                <a:gridCol w="776764">
                  <a:extLst>
                    <a:ext uri="{9D8B030D-6E8A-4147-A177-3AD203B41FA5}">
                      <a16:colId xmlns:a16="http://schemas.microsoft.com/office/drawing/2014/main" val="3050511024"/>
                    </a:ext>
                  </a:extLst>
                </a:gridCol>
                <a:gridCol w="728116">
                  <a:extLst>
                    <a:ext uri="{9D8B030D-6E8A-4147-A177-3AD203B41FA5}">
                      <a16:colId xmlns:a16="http://schemas.microsoft.com/office/drawing/2014/main" val="4143383108"/>
                    </a:ext>
                  </a:extLst>
                </a:gridCol>
                <a:gridCol w="872504">
                  <a:extLst>
                    <a:ext uri="{9D8B030D-6E8A-4147-A177-3AD203B41FA5}">
                      <a16:colId xmlns:a16="http://schemas.microsoft.com/office/drawing/2014/main" val="3690317963"/>
                    </a:ext>
                  </a:extLst>
                </a:gridCol>
                <a:gridCol w="1269097">
                  <a:extLst>
                    <a:ext uri="{9D8B030D-6E8A-4147-A177-3AD203B41FA5}">
                      <a16:colId xmlns:a16="http://schemas.microsoft.com/office/drawing/2014/main" val="3997967063"/>
                    </a:ext>
                  </a:extLst>
                </a:gridCol>
                <a:gridCol w="1360367">
                  <a:extLst>
                    <a:ext uri="{9D8B030D-6E8A-4147-A177-3AD203B41FA5}">
                      <a16:colId xmlns:a16="http://schemas.microsoft.com/office/drawing/2014/main" val="3157297640"/>
                    </a:ext>
                  </a:extLst>
                </a:gridCol>
                <a:gridCol w="993701">
                  <a:extLst>
                    <a:ext uri="{9D8B030D-6E8A-4147-A177-3AD203B41FA5}">
                      <a16:colId xmlns:a16="http://schemas.microsoft.com/office/drawing/2014/main" val="2965877654"/>
                    </a:ext>
                  </a:extLst>
                </a:gridCol>
                <a:gridCol w="990600">
                  <a:extLst>
                    <a:ext uri="{9D8B030D-6E8A-4147-A177-3AD203B41FA5}">
                      <a16:colId xmlns:a16="http://schemas.microsoft.com/office/drawing/2014/main" val="1543862889"/>
                    </a:ext>
                  </a:extLst>
                </a:gridCol>
                <a:gridCol w="1255807">
                  <a:extLst>
                    <a:ext uri="{9D8B030D-6E8A-4147-A177-3AD203B41FA5}">
                      <a16:colId xmlns:a16="http://schemas.microsoft.com/office/drawing/2014/main" val="2976748817"/>
                    </a:ext>
                  </a:extLst>
                </a:gridCol>
                <a:gridCol w="1189779">
                  <a:extLst>
                    <a:ext uri="{9D8B030D-6E8A-4147-A177-3AD203B41FA5}">
                      <a16:colId xmlns:a16="http://schemas.microsoft.com/office/drawing/2014/main" val="2448629134"/>
                    </a:ext>
                  </a:extLst>
                </a:gridCol>
                <a:gridCol w="1189779">
                  <a:extLst>
                    <a:ext uri="{9D8B030D-6E8A-4147-A177-3AD203B41FA5}">
                      <a16:colId xmlns:a16="http://schemas.microsoft.com/office/drawing/2014/main" val="424058227"/>
                    </a:ext>
                  </a:extLst>
                </a:gridCol>
              </a:tblGrid>
              <a:tr h="1570286">
                <a:tc>
                  <a:txBody>
                    <a:bodyPr/>
                    <a:lstStyle/>
                    <a:p>
                      <a:pPr algn="ctr"/>
                      <a:r>
                        <a:rPr lang="en-IN" dirty="0">
                          <a:latin typeface="Times New Roman" panose="02020603050405020304" pitchFamily="18" charset="0"/>
                          <a:cs typeface="Times New Roman" panose="02020603050405020304" pitchFamily="18" charset="0"/>
                        </a:rPr>
                        <a:t>Paper No</a:t>
                      </a:r>
                    </a:p>
                  </a:txBody>
                  <a:tcPr/>
                </a:tc>
                <a:tc>
                  <a:txBody>
                    <a:bodyPr/>
                    <a:lstStyle/>
                    <a:p>
                      <a:pPr algn="ctr"/>
                      <a:r>
                        <a:rPr lang="en-IN" dirty="0">
                          <a:latin typeface="Times New Roman" panose="02020603050405020304" pitchFamily="18" charset="0"/>
                          <a:cs typeface="Times New Roman" panose="02020603050405020304" pitchFamily="18" charset="0"/>
                        </a:rPr>
                        <a:t>Ref. No</a:t>
                      </a:r>
                    </a:p>
                  </a:txBody>
                  <a:tcPr/>
                </a:tc>
                <a:tc>
                  <a:txBody>
                    <a:bodyPr/>
                    <a:lstStyle/>
                    <a:p>
                      <a:pPr algn="ctr"/>
                      <a:r>
                        <a:rPr lang="en-IN" dirty="0">
                          <a:latin typeface="Times New Roman" panose="02020603050405020304" pitchFamily="18" charset="0"/>
                          <a:cs typeface="Times New Roman" panose="02020603050405020304" pitchFamily="18" charset="0"/>
                        </a:rPr>
                        <a:t>Name</a:t>
                      </a:r>
                    </a:p>
                  </a:txBody>
                  <a:tcPr/>
                </a:tc>
                <a:tc>
                  <a:txBody>
                    <a:bodyPr/>
                    <a:lstStyle/>
                    <a:p>
                      <a:pPr algn="ctr"/>
                      <a:r>
                        <a:rPr lang="en-IN" dirty="0">
                          <a:latin typeface="Times New Roman" panose="02020603050405020304" pitchFamily="18" charset="0"/>
                          <a:cs typeface="Times New Roman" panose="02020603050405020304" pitchFamily="18" charset="0"/>
                        </a:rPr>
                        <a:t>Technique/Algorithm</a:t>
                      </a:r>
                    </a:p>
                  </a:txBody>
                  <a:tcPr/>
                </a:tc>
                <a:tc>
                  <a:txBody>
                    <a:bodyPr/>
                    <a:lstStyle/>
                    <a:p>
                      <a:pPr algn="ctr"/>
                      <a:r>
                        <a:rPr lang="en-IN" dirty="0">
                          <a:latin typeface="Times New Roman" panose="02020603050405020304" pitchFamily="18" charset="0"/>
                          <a:cs typeface="Times New Roman" panose="02020603050405020304" pitchFamily="18" charset="0"/>
                        </a:rPr>
                        <a:t>Technology</a:t>
                      </a:r>
                    </a:p>
                  </a:txBody>
                  <a:tcPr/>
                </a:tc>
                <a:tc>
                  <a:txBody>
                    <a:bodyPr/>
                    <a:lstStyle/>
                    <a:p>
                      <a:pPr algn="ctr"/>
                      <a:r>
                        <a:rPr lang="en-IN" dirty="0">
                          <a:latin typeface="Times New Roman" panose="02020603050405020304" pitchFamily="18" charset="0"/>
                          <a:cs typeface="Times New Roman" panose="02020603050405020304" pitchFamily="18" charset="0"/>
                        </a:rPr>
                        <a:t>Support for YT videos</a:t>
                      </a:r>
                    </a:p>
                  </a:txBody>
                  <a:tcPr/>
                </a:tc>
                <a:tc>
                  <a:txBody>
                    <a:bodyPr/>
                    <a:lstStyle/>
                    <a:p>
                      <a:pPr algn="ctr"/>
                      <a:r>
                        <a:rPr lang="en-IN" dirty="0">
                          <a:latin typeface="Times New Roman" panose="02020603050405020304" pitchFamily="18" charset="0"/>
                          <a:cs typeface="Times New Roman" panose="02020603050405020304" pitchFamily="18" charset="0"/>
                        </a:rPr>
                        <a:t>Support for </a:t>
                      </a:r>
                    </a:p>
                    <a:p>
                      <a:pPr algn="ctr"/>
                      <a:r>
                        <a:rPr lang="en-IN" dirty="0">
                          <a:latin typeface="Times New Roman" panose="02020603050405020304" pitchFamily="18" charset="0"/>
                          <a:cs typeface="Times New Roman" panose="02020603050405020304" pitchFamily="18" charset="0"/>
                        </a:rPr>
                        <a:t>Non-YT videos</a:t>
                      </a:r>
                    </a:p>
                  </a:txBody>
                  <a:tcPr/>
                </a:tc>
                <a:tc>
                  <a:txBody>
                    <a:bodyPr/>
                    <a:lstStyle/>
                    <a:p>
                      <a:pPr algn="ctr"/>
                      <a:r>
                        <a:rPr lang="en-IN" dirty="0">
                          <a:latin typeface="Times New Roman" panose="02020603050405020304" pitchFamily="18" charset="0"/>
                          <a:cs typeface="Times New Roman" panose="02020603050405020304" pitchFamily="18" charset="0"/>
                        </a:rPr>
                        <a:t>Accuracy Measures</a:t>
                      </a:r>
                    </a:p>
                  </a:txBody>
                  <a:tcPr/>
                </a:tc>
                <a:tc>
                  <a:txBody>
                    <a:bodyPr/>
                    <a:lstStyle/>
                    <a:p>
                      <a:pPr algn="ctr"/>
                      <a:r>
                        <a:rPr lang="en-IN" dirty="0">
                          <a:latin typeface="Times New Roman" panose="02020603050405020304" pitchFamily="18" charset="0"/>
                          <a:cs typeface="Times New Roman" panose="02020603050405020304" pitchFamily="18" charset="0"/>
                        </a:rPr>
                        <a:t>Keyword</a:t>
                      </a:r>
                    </a:p>
                    <a:p>
                      <a:pPr algn="ctr"/>
                      <a:r>
                        <a:rPr lang="en-IN" dirty="0">
                          <a:latin typeface="Times New Roman" panose="02020603050405020304" pitchFamily="18" charset="0"/>
                          <a:cs typeface="Times New Roman" panose="02020603050405020304" pitchFamily="18" charset="0"/>
                        </a:rPr>
                        <a:t>Finding</a:t>
                      </a:r>
                    </a:p>
                  </a:txBody>
                  <a:tcPr/>
                </a:tc>
                <a:tc>
                  <a:txBody>
                    <a:bodyPr/>
                    <a:lstStyle/>
                    <a:p>
                      <a:pPr algn="ctr"/>
                      <a:r>
                        <a:rPr lang="en-IN" dirty="0">
                          <a:latin typeface="Times New Roman" panose="02020603050405020304" pitchFamily="18" charset="0"/>
                          <a:cs typeface="Times New Roman" panose="02020603050405020304" pitchFamily="18" charset="0"/>
                        </a:rPr>
                        <a:t>Multi-Language Translate</a:t>
                      </a:r>
                    </a:p>
                  </a:txBody>
                  <a:tcPr/>
                </a:tc>
                <a:extLst>
                  <a:ext uri="{0D108BD9-81ED-4DB2-BD59-A6C34878D82A}">
                    <a16:rowId xmlns:a16="http://schemas.microsoft.com/office/drawing/2014/main" val="1489442984"/>
                  </a:ext>
                </a:extLst>
              </a:tr>
              <a:tr h="775906">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JPSP</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NLP</a:t>
                      </a:r>
                    </a:p>
                  </a:txBody>
                  <a:tcPr/>
                </a:tc>
                <a:tc>
                  <a:txBody>
                    <a:bodyPr/>
                    <a:lstStyle/>
                    <a:p>
                      <a:pPr algn="ctr"/>
                      <a:r>
                        <a:rPr lang="en-IN" dirty="0">
                          <a:latin typeface="Times New Roman" panose="02020603050405020304" pitchFamily="18" charset="0"/>
                          <a:cs typeface="Times New Roman" panose="02020603050405020304" pitchFamily="18" charset="0"/>
                        </a:rPr>
                        <a:t>Flask, NLP</a:t>
                      </a:r>
                    </a:p>
                  </a:txBody>
                  <a:tcPr/>
                </a:tc>
                <a:tc>
                  <a:txBody>
                    <a:bodyPr/>
                    <a:lstStyle/>
                    <a:p>
                      <a:pPr algn="ct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06827418"/>
                  </a:ext>
                </a:extLst>
              </a:tr>
              <a:tr h="780450">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VSFN</a:t>
                      </a: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LSTM,</a:t>
                      </a:r>
                    </a:p>
                    <a:p>
                      <a:pPr algn="ctr"/>
                      <a:r>
                        <a:rPr lang="en-IN" dirty="0" err="1">
                          <a:latin typeface="Times New Roman" panose="02020603050405020304" pitchFamily="18" charset="0"/>
                          <a:cs typeface="Times New Roman" panose="02020603050405020304" pitchFamily="18" charset="0"/>
                        </a:rPr>
                        <a:t>TVSum</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err="1">
                          <a:latin typeface="Times New Roman" panose="02020603050405020304" pitchFamily="18" charset="0"/>
                          <a:cs typeface="Times New Roman" panose="02020603050405020304" pitchFamily="18" charset="0"/>
                        </a:rPr>
                        <a:t>AssemblyAI</a:t>
                      </a:r>
                      <a:r>
                        <a:rPr lang="en-IN" dirty="0">
                          <a:latin typeface="Times New Roman" panose="02020603050405020304" pitchFamily="18" charset="0"/>
                          <a:cs typeface="Times New Roman" panose="02020603050405020304" pitchFamily="18" charset="0"/>
                        </a:rPr>
                        <a:t>, NLP</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b="1"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b="1"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75011771"/>
                  </a:ext>
                </a:extLst>
              </a:tr>
              <a:tr h="446968">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[10]</a:t>
                      </a:r>
                    </a:p>
                  </a:txBody>
                  <a:tcPr/>
                </a:tc>
                <a:tc>
                  <a:txBody>
                    <a:bodyPr/>
                    <a:lstStyle/>
                    <a:p>
                      <a:pPr algn="ctr"/>
                      <a:r>
                        <a:rPr lang="en-IN" dirty="0">
                          <a:latin typeface="Times New Roman" panose="02020603050405020304" pitchFamily="18" charset="0"/>
                          <a:cs typeface="Times New Roman" panose="02020603050405020304" pitchFamily="18" charset="0"/>
                        </a:rPr>
                        <a:t>AVPSST</a:t>
                      </a:r>
                    </a:p>
                  </a:txBody>
                  <a:tcPr/>
                </a:tc>
                <a:tc>
                  <a:txBody>
                    <a:bodyPr/>
                    <a:lstStyle/>
                    <a:p>
                      <a:pPr algn="ctr"/>
                      <a:r>
                        <a:rPr lang="en-IN" dirty="0">
                          <a:latin typeface="Times New Roman" panose="02020603050405020304" pitchFamily="18" charset="0"/>
                          <a:cs typeface="Times New Roman" panose="02020603050405020304" pitchFamily="18" charset="0"/>
                        </a:rPr>
                        <a:t>fuzzy -clustering algorithm</a:t>
                      </a:r>
                    </a:p>
                  </a:txBody>
                  <a:tcPr/>
                </a:tc>
                <a:tc>
                  <a:txBody>
                    <a:bodyPr/>
                    <a:lstStyle/>
                    <a:p>
                      <a:pPr algn="ctr"/>
                      <a:r>
                        <a:rPr lang="en-IN" dirty="0">
                          <a:latin typeface="Times New Roman" panose="02020603050405020304" pitchFamily="18" charset="0"/>
                          <a:cs typeface="Times New Roman" panose="02020603050405020304" pitchFamily="18" charset="0"/>
                        </a:rPr>
                        <a:t>ASR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85298612"/>
                  </a:ext>
                </a:extLst>
              </a:tr>
              <a:tr h="446968">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pPr algn="ctr"/>
                      <a:r>
                        <a:rPr lang="en-IN" dirty="0">
                          <a:latin typeface="Times New Roman" panose="02020603050405020304" pitchFamily="18" charset="0"/>
                          <a:cs typeface="Times New Roman" panose="02020603050405020304" pitchFamily="18" charset="0"/>
                        </a:rPr>
                        <a:t>IJSR</a:t>
                      </a:r>
                    </a:p>
                  </a:txBody>
                  <a:tcPr/>
                </a:tc>
                <a:tc>
                  <a:txBody>
                    <a:bodyPr/>
                    <a:lstStyle/>
                    <a:p>
                      <a:pPr algn="ctr"/>
                      <a:r>
                        <a:rPr lang="en-IN" dirty="0">
                          <a:latin typeface="Times New Roman" panose="02020603050405020304" pitchFamily="18" charset="0"/>
                          <a:cs typeface="Times New Roman" panose="02020603050405020304" pitchFamily="18" charset="0"/>
                        </a:rPr>
                        <a:t>hugging face transformer</a:t>
                      </a:r>
                    </a:p>
                  </a:txBody>
                  <a:tcPr/>
                </a:tc>
                <a:tc>
                  <a:txBody>
                    <a:bodyPr/>
                    <a:lstStyle/>
                    <a:p>
                      <a:pPr algn="ctr"/>
                      <a:r>
                        <a:rPr lang="en-IN" dirty="0">
                          <a:latin typeface="Times New Roman" panose="02020603050405020304" pitchFamily="18" charset="0"/>
                          <a:cs typeface="Times New Roman" panose="02020603050405020304" pitchFamily="18" charset="0"/>
                        </a:rPr>
                        <a:t>NLP, ML,DL</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07350350"/>
                  </a:ext>
                </a:extLst>
              </a:tr>
            </a:tbl>
          </a:graphicData>
        </a:graphic>
      </p:graphicFrame>
    </p:spTree>
    <p:extLst>
      <p:ext uri="{BB962C8B-B14F-4D97-AF65-F5344CB8AC3E}">
        <p14:creationId xmlns:p14="http://schemas.microsoft.com/office/powerpoint/2010/main" val="13071693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15C773B4-9371-EFEA-2EEA-1B8E3B573130}"/>
              </a:ext>
            </a:extLst>
          </p:cNvPr>
          <p:cNvGraphicFramePr>
            <a:graphicFrameLocks/>
          </p:cNvGraphicFramePr>
          <p:nvPr>
            <p:extLst>
              <p:ext uri="{D42A27DB-BD31-4B8C-83A1-F6EECF244321}">
                <p14:modId xmlns:p14="http://schemas.microsoft.com/office/powerpoint/2010/main" val="2658597282"/>
              </p:ext>
            </p:extLst>
          </p:nvPr>
        </p:nvGraphicFramePr>
        <p:xfrm>
          <a:off x="838200" y="609600"/>
          <a:ext cx="10598915" cy="5288740"/>
        </p:xfrm>
        <a:graphic>
          <a:graphicData uri="http://schemas.openxmlformats.org/drawingml/2006/table">
            <a:tbl>
              <a:tblPr firstRow="1" bandRow="1">
                <a:tableStyleId>{5C22544A-7EE6-4342-B048-85BDC9FD1C3A}</a:tableStyleId>
              </a:tblPr>
              <a:tblGrid>
                <a:gridCol w="774746">
                  <a:extLst>
                    <a:ext uri="{9D8B030D-6E8A-4147-A177-3AD203B41FA5}">
                      <a16:colId xmlns:a16="http://schemas.microsoft.com/office/drawing/2014/main" val="3050511024"/>
                    </a:ext>
                  </a:extLst>
                </a:gridCol>
                <a:gridCol w="517289">
                  <a:extLst>
                    <a:ext uri="{9D8B030D-6E8A-4147-A177-3AD203B41FA5}">
                      <a16:colId xmlns:a16="http://schemas.microsoft.com/office/drawing/2014/main" val="4143383108"/>
                    </a:ext>
                  </a:extLst>
                </a:gridCol>
                <a:gridCol w="1079174">
                  <a:extLst>
                    <a:ext uri="{9D8B030D-6E8A-4147-A177-3AD203B41FA5}">
                      <a16:colId xmlns:a16="http://schemas.microsoft.com/office/drawing/2014/main" val="3690317963"/>
                    </a:ext>
                  </a:extLst>
                </a:gridCol>
                <a:gridCol w="1265801">
                  <a:extLst>
                    <a:ext uri="{9D8B030D-6E8A-4147-A177-3AD203B41FA5}">
                      <a16:colId xmlns:a16="http://schemas.microsoft.com/office/drawing/2014/main" val="3997967063"/>
                    </a:ext>
                  </a:extLst>
                </a:gridCol>
                <a:gridCol w="1356834">
                  <a:extLst>
                    <a:ext uri="{9D8B030D-6E8A-4147-A177-3AD203B41FA5}">
                      <a16:colId xmlns:a16="http://schemas.microsoft.com/office/drawing/2014/main" val="3157297640"/>
                    </a:ext>
                  </a:extLst>
                </a:gridCol>
                <a:gridCol w="1025956">
                  <a:extLst>
                    <a:ext uri="{9D8B030D-6E8A-4147-A177-3AD203B41FA5}">
                      <a16:colId xmlns:a16="http://schemas.microsoft.com/office/drawing/2014/main" val="2965877654"/>
                    </a:ext>
                  </a:extLst>
                </a:gridCol>
                <a:gridCol w="990600">
                  <a:extLst>
                    <a:ext uri="{9D8B030D-6E8A-4147-A177-3AD203B41FA5}">
                      <a16:colId xmlns:a16="http://schemas.microsoft.com/office/drawing/2014/main" val="1543862889"/>
                    </a:ext>
                  </a:extLst>
                </a:gridCol>
                <a:gridCol w="1215137">
                  <a:extLst>
                    <a:ext uri="{9D8B030D-6E8A-4147-A177-3AD203B41FA5}">
                      <a16:colId xmlns:a16="http://schemas.microsoft.com/office/drawing/2014/main" val="2976748817"/>
                    </a:ext>
                  </a:extLst>
                </a:gridCol>
                <a:gridCol w="1186689">
                  <a:extLst>
                    <a:ext uri="{9D8B030D-6E8A-4147-A177-3AD203B41FA5}">
                      <a16:colId xmlns:a16="http://schemas.microsoft.com/office/drawing/2014/main" val="2448629134"/>
                    </a:ext>
                  </a:extLst>
                </a:gridCol>
                <a:gridCol w="1186689">
                  <a:extLst>
                    <a:ext uri="{9D8B030D-6E8A-4147-A177-3AD203B41FA5}">
                      <a16:colId xmlns:a16="http://schemas.microsoft.com/office/drawing/2014/main" val="424058227"/>
                    </a:ext>
                  </a:extLst>
                </a:gridCol>
              </a:tblGrid>
              <a:tr h="1554442">
                <a:tc>
                  <a:txBody>
                    <a:bodyPr/>
                    <a:lstStyle/>
                    <a:p>
                      <a:pPr algn="ctr"/>
                      <a:r>
                        <a:rPr lang="en-IN" dirty="0">
                          <a:latin typeface="Times New Roman" panose="02020603050405020304" pitchFamily="18" charset="0"/>
                          <a:cs typeface="Times New Roman" panose="02020603050405020304" pitchFamily="18" charset="0"/>
                        </a:rPr>
                        <a:t>Paper No</a:t>
                      </a:r>
                    </a:p>
                  </a:txBody>
                  <a:tcPr/>
                </a:tc>
                <a:tc>
                  <a:txBody>
                    <a:bodyPr/>
                    <a:lstStyle/>
                    <a:p>
                      <a:pPr algn="ctr"/>
                      <a:r>
                        <a:rPr lang="en-IN" dirty="0">
                          <a:latin typeface="Times New Roman" panose="02020603050405020304" pitchFamily="18" charset="0"/>
                          <a:cs typeface="Times New Roman" panose="02020603050405020304" pitchFamily="18" charset="0"/>
                        </a:rPr>
                        <a:t>Ref. No</a:t>
                      </a:r>
                    </a:p>
                  </a:txBody>
                  <a:tcPr/>
                </a:tc>
                <a:tc>
                  <a:txBody>
                    <a:bodyPr/>
                    <a:lstStyle/>
                    <a:p>
                      <a:pPr algn="ctr"/>
                      <a:r>
                        <a:rPr lang="en-IN" dirty="0">
                          <a:latin typeface="Times New Roman" panose="02020603050405020304" pitchFamily="18" charset="0"/>
                          <a:cs typeface="Times New Roman" panose="02020603050405020304" pitchFamily="18" charset="0"/>
                        </a:rPr>
                        <a:t>Name</a:t>
                      </a:r>
                    </a:p>
                  </a:txBody>
                  <a:tcPr/>
                </a:tc>
                <a:tc>
                  <a:txBody>
                    <a:bodyPr/>
                    <a:lstStyle/>
                    <a:p>
                      <a:pPr algn="ctr"/>
                      <a:r>
                        <a:rPr lang="en-IN" dirty="0">
                          <a:latin typeface="Times New Roman" panose="02020603050405020304" pitchFamily="18" charset="0"/>
                          <a:cs typeface="Times New Roman" panose="02020603050405020304" pitchFamily="18" charset="0"/>
                        </a:rPr>
                        <a:t>Technique/Algorithm</a:t>
                      </a:r>
                    </a:p>
                  </a:txBody>
                  <a:tcPr/>
                </a:tc>
                <a:tc>
                  <a:txBody>
                    <a:bodyPr/>
                    <a:lstStyle/>
                    <a:p>
                      <a:pPr algn="ctr"/>
                      <a:r>
                        <a:rPr lang="en-IN" dirty="0">
                          <a:latin typeface="Times New Roman" panose="02020603050405020304" pitchFamily="18" charset="0"/>
                          <a:cs typeface="Times New Roman" panose="02020603050405020304" pitchFamily="18" charset="0"/>
                        </a:rPr>
                        <a:t>Technology</a:t>
                      </a:r>
                    </a:p>
                  </a:txBody>
                  <a:tcPr/>
                </a:tc>
                <a:tc>
                  <a:txBody>
                    <a:bodyPr/>
                    <a:lstStyle/>
                    <a:p>
                      <a:pPr algn="ctr"/>
                      <a:r>
                        <a:rPr lang="en-IN" dirty="0">
                          <a:latin typeface="Times New Roman" panose="02020603050405020304" pitchFamily="18" charset="0"/>
                          <a:cs typeface="Times New Roman" panose="02020603050405020304" pitchFamily="18" charset="0"/>
                        </a:rPr>
                        <a:t>Support for YT videos</a:t>
                      </a:r>
                    </a:p>
                  </a:txBody>
                  <a:tcPr/>
                </a:tc>
                <a:tc>
                  <a:txBody>
                    <a:bodyPr/>
                    <a:lstStyle/>
                    <a:p>
                      <a:pPr algn="ctr"/>
                      <a:r>
                        <a:rPr lang="en-IN" dirty="0">
                          <a:latin typeface="Times New Roman" panose="02020603050405020304" pitchFamily="18" charset="0"/>
                          <a:cs typeface="Times New Roman" panose="02020603050405020304" pitchFamily="18" charset="0"/>
                        </a:rPr>
                        <a:t>Support for </a:t>
                      </a:r>
                    </a:p>
                    <a:p>
                      <a:pPr algn="ctr"/>
                      <a:r>
                        <a:rPr lang="en-IN" dirty="0">
                          <a:latin typeface="Times New Roman" panose="02020603050405020304" pitchFamily="18" charset="0"/>
                          <a:cs typeface="Times New Roman" panose="02020603050405020304" pitchFamily="18" charset="0"/>
                        </a:rPr>
                        <a:t>Non-YT videos</a:t>
                      </a:r>
                    </a:p>
                  </a:txBody>
                  <a:tcPr/>
                </a:tc>
                <a:tc>
                  <a:txBody>
                    <a:bodyPr/>
                    <a:lstStyle/>
                    <a:p>
                      <a:pPr algn="ctr"/>
                      <a:r>
                        <a:rPr lang="en-IN" dirty="0">
                          <a:latin typeface="Times New Roman" panose="02020603050405020304" pitchFamily="18" charset="0"/>
                          <a:cs typeface="Times New Roman" panose="02020603050405020304" pitchFamily="18" charset="0"/>
                        </a:rPr>
                        <a:t>Accuracy Measures</a:t>
                      </a:r>
                    </a:p>
                  </a:txBody>
                  <a:tcPr/>
                </a:tc>
                <a:tc>
                  <a:txBody>
                    <a:bodyPr/>
                    <a:lstStyle/>
                    <a:p>
                      <a:pPr algn="ctr"/>
                      <a:r>
                        <a:rPr lang="en-IN" dirty="0">
                          <a:latin typeface="Times New Roman" panose="02020603050405020304" pitchFamily="18" charset="0"/>
                          <a:cs typeface="Times New Roman" panose="02020603050405020304" pitchFamily="18" charset="0"/>
                        </a:rPr>
                        <a:t>Keyword</a:t>
                      </a:r>
                    </a:p>
                    <a:p>
                      <a:pPr algn="ctr"/>
                      <a:r>
                        <a:rPr lang="en-IN" dirty="0">
                          <a:latin typeface="Times New Roman" panose="02020603050405020304" pitchFamily="18" charset="0"/>
                          <a:cs typeface="Times New Roman" panose="02020603050405020304" pitchFamily="18" charset="0"/>
                        </a:rPr>
                        <a:t>Finding</a:t>
                      </a:r>
                    </a:p>
                  </a:txBody>
                  <a:tcPr/>
                </a:tc>
                <a:tc>
                  <a:txBody>
                    <a:bodyPr/>
                    <a:lstStyle/>
                    <a:p>
                      <a:pPr algn="ctr"/>
                      <a:r>
                        <a:rPr lang="en-IN" dirty="0">
                          <a:latin typeface="Times New Roman" panose="02020603050405020304" pitchFamily="18" charset="0"/>
                          <a:cs typeface="Times New Roman" panose="02020603050405020304" pitchFamily="18" charset="0"/>
                        </a:rPr>
                        <a:t>Multi-Language Translate</a:t>
                      </a:r>
                    </a:p>
                  </a:txBody>
                  <a:tcPr/>
                </a:tc>
                <a:extLst>
                  <a:ext uri="{0D108BD9-81ED-4DB2-BD59-A6C34878D82A}">
                    <a16:rowId xmlns:a16="http://schemas.microsoft.com/office/drawing/2014/main" val="1489442984"/>
                  </a:ext>
                </a:extLst>
              </a:tr>
              <a:tr h="442458">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dirty="0">
                          <a:latin typeface="Times New Roman" panose="02020603050405020304" pitchFamily="18" charset="0"/>
                          <a:cs typeface="Times New Roman" panose="02020603050405020304" pitchFamily="18" charset="0"/>
                        </a:rPr>
                        <a:t>IRJET</a:t>
                      </a:r>
                    </a:p>
                  </a:txBody>
                  <a:tcPr/>
                </a:tc>
                <a:tc>
                  <a:txBody>
                    <a:bodyPr/>
                    <a:lstStyle/>
                    <a:p>
                      <a:pPr algn="ctr"/>
                      <a:r>
                        <a:rPr lang="en-IN" dirty="0">
                          <a:latin typeface="Times New Roman" panose="02020603050405020304" pitchFamily="18" charset="0"/>
                          <a:cs typeface="Times New Roman" panose="02020603050405020304" pitchFamily="18" charset="0"/>
                        </a:rPr>
                        <a:t>LSA</a:t>
                      </a:r>
                    </a:p>
                  </a:txBody>
                  <a:tcPr/>
                </a:tc>
                <a:tc>
                  <a:txBody>
                    <a:bodyPr/>
                    <a:lstStyle/>
                    <a:p>
                      <a:pPr algn="ctr"/>
                      <a:r>
                        <a:rPr lang="en-IN" dirty="0">
                          <a:latin typeface="Times New Roman" panose="02020603050405020304" pitchFamily="18" charset="0"/>
                          <a:cs typeface="Times New Roman" panose="02020603050405020304" pitchFamily="18" charset="0"/>
                        </a:rPr>
                        <a:t>NLP, ML</a:t>
                      </a:r>
                    </a:p>
                  </a:txBody>
                  <a:tcPr/>
                </a:tc>
                <a:tc>
                  <a:txBody>
                    <a:bodyPr/>
                    <a:lstStyle/>
                    <a:p>
                      <a:pPr algn="ct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9913653"/>
                  </a:ext>
                </a:extLst>
              </a:tr>
              <a:tr h="905174">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IRJMETS</a:t>
                      </a:r>
                    </a:p>
                  </a:txBody>
                  <a:tcPr/>
                </a:tc>
                <a:tc>
                  <a:txBody>
                    <a:bodyPr/>
                    <a:lstStyle/>
                    <a:p>
                      <a:pPr algn="ctr"/>
                      <a:r>
                        <a:rPr lang="en-IN" dirty="0" err="1">
                          <a:latin typeface="Times New Roman" panose="02020603050405020304" pitchFamily="18" charset="0"/>
                          <a:cs typeface="Times New Roman" panose="02020603050405020304" pitchFamily="18" charset="0"/>
                        </a:rPr>
                        <a:t>PyTube</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HuggingSound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NLP, Flask, REST API</a:t>
                      </a:r>
                    </a:p>
                  </a:txBody>
                  <a:tcPr/>
                </a:tc>
                <a:tc>
                  <a:txBody>
                    <a:bodyPr/>
                    <a:lstStyle/>
                    <a:p>
                      <a:pPr algn="ct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8506612"/>
                  </a:ext>
                </a:extLst>
              </a:tr>
              <a:tr h="1176726">
                <a:tc>
                  <a:txBody>
                    <a:bodyPr/>
                    <a:lstStyle/>
                    <a:p>
                      <a:pPr algn="ctr"/>
                      <a:r>
                        <a:rPr lang="en-IN" dirty="0">
                          <a:latin typeface="Times New Roman" panose="02020603050405020304" pitchFamily="18" charset="0"/>
                          <a:cs typeface="Times New Roman" panose="02020603050405020304" pitchFamily="18" charset="0"/>
                        </a:rPr>
                        <a:t>7</a:t>
                      </a:r>
                    </a:p>
                  </a:txBody>
                  <a:tcPr/>
                </a:tc>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IJRES</a:t>
                      </a:r>
                    </a:p>
                  </a:txBody>
                  <a:tcPr/>
                </a:tc>
                <a:tc>
                  <a:txBody>
                    <a:bodyPr/>
                    <a:lstStyle/>
                    <a:p>
                      <a:pPr algn="ctr"/>
                      <a:r>
                        <a:rPr lang="en-IN" dirty="0" err="1">
                          <a:latin typeface="Times New Roman" panose="02020603050405020304" pitchFamily="18" charset="0"/>
                          <a:cs typeface="Times New Roman" panose="02020603050405020304" pitchFamily="18" charset="0"/>
                        </a:rPr>
                        <a:t>HuggingFace</a:t>
                      </a:r>
                      <a:r>
                        <a:rPr lang="en-IN" dirty="0">
                          <a:latin typeface="Times New Roman" panose="02020603050405020304" pitchFamily="18" charset="0"/>
                          <a:cs typeface="Times New Roman" panose="02020603050405020304" pitchFamily="18" charset="0"/>
                        </a:rPr>
                        <a:t> transformers</a:t>
                      </a:r>
                    </a:p>
                  </a:txBody>
                  <a:tcPr/>
                </a:tc>
                <a:tc>
                  <a:txBody>
                    <a:bodyPr/>
                    <a:lstStyle/>
                    <a:p>
                      <a:pPr algn="ctr"/>
                      <a:r>
                        <a:rPr lang="en-IN" dirty="0">
                          <a:latin typeface="Times New Roman" panose="02020603050405020304" pitchFamily="18" charset="0"/>
                          <a:cs typeface="Times New Roman" panose="02020603050405020304" pitchFamily="18" charset="0"/>
                        </a:rPr>
                        <a:t>NLP, Flask</a:t>
                      </a:r>
                    </a:p>
                  </a:txBody>
                  <a:tcPr/>
                </a:tc>
                <a:tc>
                  <a:txBody>
                    <a:bodyPr/>
                    <a:lstStyle/>
                    <a:p>
                      <a:pPr algn="ct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9750799"/>
                  </a:ext>
                </a:extLst>
              </a:tr>
              <a:tr h="905174">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pPr algn="ctr"/>
                      <a:r>
                        <a:rPr lang="en-IN" dirty="0">
                          <a:latin typeface="Times New Roman" panose="02020603050405020304" pitchFamily="18" charset="0"/>
                          <a:cs typeface="Times New Roman" panose="02020603050405020304" pitchFamily="18" charset="0"/>
                        </a:rPr>
                        <a:t>[9]</a:t>
                      </a:r>
                    </a:p>
                  </a:txBody>
                  <a:tcPr/>
                </a:tc>
                <a:tc>
                  <a:txBody>
                    <a:bodyPr/>
                    <a:lstStyle/>
                    <a:p>
                      <a:pPr algn="ctr"/>
                      <a:r>
                        <a:rPr lang="en-IN" dirty="0">
                          <a:latin typeface="Times New Roman" panose="02020603050405020304" pitchFamily="18" charset="0"/>
                          <a:cs typeface="Times New Roman" panose="02020603050405020304" pitchFamily="18" charset="0"/>
                        </a:rPr>
                        <a:t>VTSN</a:t>
                      </a:r>
                    </a:p>
                  </a:txBody>
                  <a:tcPr/>
                </a:tc>
                <a:tc>
                  <a:txBody>
                    <a:bodyPr/>
                    <a:lstStyle/>
                    <a:p>
                      <a:pPr algn="ctr"/>
                      <a:r>
                        <a:rPr lang="en-IN" sz="18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Extractive text summarization</a:t>
                      </a:r>
                    </a:p>
                  </a:txBody>
                  <a:tcPr/>
                </a:tc>
                <a:tc>
                  <a:txBody>
                    <a:bodyPr/>
                    <a:lstStyle/>
                    <a:p>
                      <a:pPr algn="ctr"/>
                      <a:r>
                        <a:rPr lang="en-IN" dirty="0">
                          <a:latin typeface="Times New Roman" panose="02020603050405020304" pitchFamily="18" charset="0"/>
                          <a:cs typeface="Times New Roman" panose="02020603050405020304" pitchFamily="18" charset="0"/>
                        </a:rPr>
                        <a:t>NLP, </a:t>
                      </a:r>
                      <a:r>
                        <a:rPr lang="en-IN" dirty="0" err="1">
                          <a:latin typeface="Times New Roman" panose="02020603050405020304" pitchFamily="18" charset="0"/>
                          <a:cs typeface="Times New Roman" panose="02020603050405020304" pitchFamily="18" charset="0"/>
                        </a:rPr>
                        <a:t>MoviePy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9180792"/>
                  </a:ext>
                </a:extLst>
              </a:tr>
            </a:tbl>
          </a:graphicData>
        </a:graphic>
      </p:graphicFrame>
    </p:spTree>
    <p:extLst>
      <p:ext uri="{BB962C8B-B14F-4D97-AF65-F5344CB8AC3E}">
        <p14:creationId xmlns:p14="http://schemas.microsoft.com/office/powerpoint/2010/main" val="2658386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7">
            <a:extLst>
              <a:ext uri="{FF2B5EF4-FFF2-40B4-BE49-F238E27FC236}">
                <a16:creationId xmlns:a16="http://schemas.microsoft.com/office/drawing/2014/main" id="{A3B64336-690F-1A38-2970-0F1490E82456}"/>
              </a:ext>
            </a:extLst>
          </p:cNvPr>
          <p:cNvGraphicFramePr>
            <a:graphicFrameLocks/>
          </p:cNvGraphicFramePr>
          <p:nvPr>
            <p:extLst>
              <p:ext uri="{D42A27DB-BD31-4B8C-83A1-F6EECF244321}">
                <p14:modId xmlns:p14="http://schemas.microsoft.com/office/powerpoint/2010/main" val="2005004913"/>
              </p:ext>
            </p:extLst>
          </p:nvPr>
        </p:nvGraphicFramePr>
        <p:xfrm>
          <a:off x="853440" y="676910"/>
          <a:ext cx="10598915" cy="5679440"/>
        </p:xfrm>
        <a:graphic>
          <a:graphicData uri="http://schemas.openxmlformats.org/drawingml/2006/table">
            <a:tbl>
              <a:tblPr firstRow="1" bandRow="1">
                <a:tableStyleId>{5C22544A-7EE6-4342-B048-85BDC9FD1C3A}</a:tableStyleId>
              </a:tblPr>
              <a:tblGrid>
                <a:gridCol w="774746">
                  <a:extLst>
                    <a:ext uri="{9D8B030D-6E8A-4147-A177-3AD203B41FA5}">
                      <a16:colId xmlns:a16="http://schemas.microsoft.com/office/drawing/2014/main" val="3050511024"/>
                    </a:ext>
                  </a:extLst>
                </a:gridCol>
                <a:gridCol w="642574">
                  <a:extLst>
                    <a:ext uri="{9D8B030D-6E8A-4147-A177-3AD203B41FA5}">
                      <a16:colId xmlns:a16="http://schemas.microsoft.com/office/drawing/2014/main" val="4143383108"/>
                    </a:ext>
                  </a:extLst>
                </a:gridCol>
                <a:gridCol w="953889">
                  <a:extLst>
                    <a:ext uri="{9D8B030D-6E8A-4147-A177-3AD203B41FA5}">
                      <a16:colId xmlns:a16="http://schemas.microsoft.com/office/drawing/2014/main" val="3690317963"/>
                    </a:ext>
                  </a:extLst>
                </a:gridCol>
                <a:gridCol w="1265801">
                  <a:extLst>
                    <a:ext uri="{9D8B030D-6E8A-4147-A177-3AD203B41FA5}">
                      <a16:colId xmlns:a16="http://schemas.microsoft.com/office/drawing/2014/main" val="3997967063"/>
                    </a:ext>
                  </a:extLst>
                </a:gridCol>
                <a:gridCol w="1356834">
                  <a:extLst>
                    <a:ext uri="{9D8B030D-6E8A-4147-A177-3AD203B41FA5}">
                      <a16:colId xmlns:a16="http://schemas.microsoft.com/office/drawing/2014/main" val="3157297640"/>
                    </a:ext>
                  </a:extLst>
                </a:gridCol>
                <a:gridCol w="1010716">
                  <a:extLst>
                    <a:ext uri="{9D8B030D-6E8A-4147-A177-3AD203B41FA5}">
                      <a16:colId xmlns:a16="http://schemas.microsoft.com/office/drawing/2014/main" val="2965877654"/>
                    </a:ext>
                  </a:extLst>
                </a:gridCol>
                <a:gridCol w="990600">
                  <a:extLst>
                    <a:ext uri="{9D8B030D-6E8A-4147-A177-3AD203B41FA5}">
                      <a16:colId xmlns:a16="http://schemas.microsoft.com/office/drawing/2014/main" val="1543862889"/>
                    </a:ext>
                  </a:extLst>
                </a:gridCol>
                <a:gridCol w="1230377">
                  <a:extLst>
                    <a:ext uri="{9D8B030D-6E8A-4147-A177-3AD203B41FA5}">
                      <a16:colId xmlns:a16="http://schemas.microsoft.com/office/drawing/2014/main" val="2976748817"/>
                    </a:ext>
                  </a:extLst>
                </a:gridCol>
                <a:gridCol w="1186689">
                  <a:extLst>
                    <a:ext uri="{9D8B030D-6E8A-4147-A177-3AD203B41FA5}">
                      <a16:colId xmlns:a16="http://schemas.microsoft.com/office/drawing/2014/main" val="2448629134"/>
                    </a:ext>
                  </a:extLst>
                </a:gridCol>
                <a:gridCol w="1186689">
                  <a:extLst>
                    <a:ext uri="{9D8B030D-6E8A-4147-A177-3AD203B41FA5}">
                      <a16:colId xmlns:a16="http://schemas.microsoft.com/office/drawing/2014/main" val="424058227"/>
                    </a:ext>
                  </a:extLst>
                </a:gridCol>
              </a:tblGrid>
              <a:tr h="1473200">
                <a:tc>
                  <a:txBody>
                    <a:bodyPr/>
                    <a:lstStyle/>
                    <a:p>
                      <a:pPr algn="ctr"/>
                      <a:r>
                        <a:rPr lang="en-IN" dirty="0">
                          <a:latin typeface="Times New Roman" panose="02020603050405020304" pitchFamily="18" charset="0"/>
                          <a:cs typeface="Times New Roman" panose="02020603050405020304" pitchFamily="18" charset="0"/>
                        </a:rPr>
                        <a:t>Paper No</a:t>
                      </a:r>
                    </a:p>
                  </a:txBody>
                  <a:tcPr/>
                </a:tc>
                <a:tc>
                  <a:txBody>
                    <a:bodyPr/>
                    <a:lstStyle/>
                    <a:p>
                      <a:pPr algn="ctr"/>
                      <a:r>
                        <a:rPr lang="en-IN" dirty="0">
                          <a:latin typeface="Times New Roman" panose="02020603050405020304" pitchFamily="18" charset="0"/>
                          <a:cs typeface="Times New Roman" panose="02020603050405020304" pitchFamily="18" charset="0"/>
                        </a:rPr>
                        <a:t>Ref. No</a:t>
                      </a:r>
                    </a:p>
                  </a:txBody>
                  <a:tcPr/>
                </a:tc>
                <a:tc>
                  <a:txBody>
                    <a:bodyPr/>
                    <a:lstStyle/>
                    <a:p>
                      <a:pPr algn="ctr"/>
                      <a:r>
                        <a:rPr lang="en-IN" dirty="0">
                          <a:latin typeface="Times New Roman" panose="02020603050405020304" pitchFamily="18" charset="0"/>
                          <a:cs typeface="Times New Roman" panose="02020603050405020304" pitchFamily="18" charset="0"/>
                        </a:rPr>
                        <a:t>Name</a:t>
                      </a:r>
                    </a:p>
                  </a:txBody>
                  <a:tcPr/>
                </a:tc>
                <a:tc>
                  <a:txBody>
                    <a:bodyPr/>
                    <a:lstStyle/>
                    <a:p>
                      <a:pPr algn="ctr"/>
                      <a:r>
                        <a:rPr lang="en-IN" dirty="0">
                          <a:latin typeface="Times New Roman" panose="02020603050405020304" pitchFamily="18" charset="0"/>
                          <a:cs typeface="Times New Roman" panose="02020603050405020304" pitchFamily="18" charset="0"/>
                        </a:rPr>
                        <a:t>Technique/Algorithm</a:t>
                      </a:r>
                    </a:p>
                  </a:txBody>
                  <a:tcPr/>
                </a:tc>
                <a:tc>
                  <a:txBody>
                    <a:bodyPr/>
                    <a:lstStyle/>
                    <a:p>
                      <a:pPr algn="ctr"/>
                      <a:r>
                        <a:rPr lang="en-IN" dirty="0">
                          <a:latin typeface="Times New Roman" panose="02020603050405020304" pitchFamily="18" charset="0"/>
                          <a:cs typeface="Times New Roman" panose="02020603050405020304" pitchFamily="18" charset="0"/>
                        </a:rPr>
                        <a:t>Technology</a:t>
                      </a:r>
                    </a:p>
                  </a:txBody>
                  <a:tcPr/>
                </a:tc>
                <a:tc>
                  <a:txBody>
                    <a:bodyPr/>
                    <a:lstStyle/>
                    <a:p>
                      <a:pPr algn="ctr"/>
                      <a:r>
                        <a:rPr lang="en-IN" dirty="0">
                          <a:latin typeface="Times New Roman" panose="02020603050405020304" pitchFamily="18" charset="0"/>
                          <a:cs typeface="Times New Roman" panose="02020603050405020304" pitchFamily="18" charset="0"/>
                        </a:rPr>
                        <a:t>Support for YT videos</a:t>
                      </a:r>
                    </a:p>
                  </a:txBody>
                  <a:tcPr/>
                </a:tc>
                <a:tc>
                  <a:txBody>
                    <a:bodyPr/>
                    <a:lstStyle/>
                    <a:p>
                      <a:pPr algn="ctr"/>
                      <a:r>
                        <a:rPr lang="en-IN" dirty="0">
                          <a:latin typeface="Times New Roman" panose="02020603050405020304" pitchFamily="18" charset="0"/>
                          <a:cs typeface="Times New Roman" panose="02020603050405020304" pitchFamily="18" charset="0"/>
                        </a:rPr>
                        <a:t>Support for </a:t>
                      </a:r>
                    </a:p>
                    <a:p>
                      <a:pPr algn="ctr"/>
                      <a:r>
                        <a:rPr lang="en-IN" dirty="0">
                          <a:latin typeface="Times New Roman" panose="02020603050405020304" pitchFamily="18" charset="0"/>
                          <a:cs typeface="Times New Roman" panose="02020603050405020304" pitchFamily="18" charset="0"/>
                        </a:rPr>
                        <a:t>Non-YT videos</a:t>
                      </a:r>
                    </a:p>
                  </a:txBody>
                  <a:tcPr/>
                </a:tc>
                <a:tc>
                  <a:txBody>
                    <a:bodyPr/>
                    <a:lstStyle/>
                    <a:p>
                      <a:pPr algn="ctr"/>
                      <a:r>
                        <a:rPr lang="en-IN" dirty="0">
                          <a:latin typeface="Times New Roman" panose="02020603050405020304" pitchFamily="18" charset="0"/>
                          <a:cs typeface="Times New Roman" panose="02020603050405020304" pitchFamily="18" charset="0"/>
                        </a:rPr>
                        <a:t>Accuracy Measures</a:t>
                      </a:r>
                    </a:p>
                  </a:txBody>
                  <a:tcPr/>
                </a:tc>
                <a:tc>
                  <a:txBody>
                    <a:bodyPr/>
                    <a:lstStyle/>
                    <a:p>
                      <a:pPr algn="ctr"/>
                      <a:r>
                        <a:rPr lang="en-IN" dirty="0">
                          <a:latin typeface="Times New Roman" panose="02020603050405020304" pitchFamily="18" charset="0"/>
                          <a:cs typeface="Times New Roman" panose="02020603050405020304" pitchFamily="18" charset="0"/>
                        </a:rPr>
                        <a:t>Keyword</a:t>
                      </a:r>
                    </a:p>
                    <a:p>
                      <a:pPr algn="ctr"/>
                      <a:r>
                        <a:rPr lang="en-IN" dirty="0">
                          <a:latin typeface="Times New Roman" panose="02020603050405020304" pitchFamily="18" charset="0"/>
                          <a:cs typeface="Times New Roman" panose="02020603050405020304" pitchFamily="18" charset="0"/>
                        </a:rPr>
                        <a:t>Finding</a:t>
                      </a:r>
                    </a:p>
                  </a:txBody>
                  <a:tcPr/>
                </a:tc>
                <a:tc>
                  <a:txBody>
                    <a:bodyPr/>
                    <a:lstStyle/>
                    <a:p>
                      <a:pPr algn="ctr"/>
                      <a:r>
                        <a:rPr lang="en-IN" dirty="0">
                          <a:latin typeface="Times New Roman" panose="02020603050405020304" pitchFamily="18" charset="0"/>
                          <a:cs typeface="Times New Roman" panose="02020603050405020304" pitchFamily="18" charset="0"/>
                        </a:rPr>
                        <a:t>Multi-Language Translate</a:t>
                      </a:r>
                    </a:p>
                  </a:txBody>
                  <a:tcPr/>
                </a:tc>
                <a:extLst>
                  <a:ext uri="{0D108BD9-81ED-4DB2-BD59-A6C34878D82A}">
                    <a16:rowId xmlns:a16="http://schemas.microsoft.com/office/drawing/2014/main" val="1489442984"/>
                  </a:ext>
                </a:extLst>
              </a:tr>
              <a:tr h="442458">
                <a:tc>
                  <a:txBody>
                    <a:bodyPr/>
                    <a:lstStyle/>
                    <a:p>
                      <a:pPr algn="ctr"/>
                      <a:r>
                        <a:rPr lang="en-IN" dirty="0">
                          <a:latin typeface="Times New Roman" panose="02020603050405020304" pitchFamily="18" charset="0"/>
                          <a:cs typeface="Times New Roman" panose="02020603050405020304" pitchFamily="18" charset="0"/>
                        </a:rPr>
                        <a:t>9</a:t>
                      </a:r>
                    </a:p>
                  </a:txBody>
                  <a:tcPr/>
                </a:tc>
                <a:tc>
                  <a:txBody>
                    <a:bodyPr/>
                    <a:lstStyle/>
                    <a:p>
                      <a:pPr algn="ctr"/>
                      <a:r>
                        <a:rPr lang="en-IN" dirty="0">
                          <a:latin typeface="Times New Roman" panose="02020603050405020304" pitchFamily="18" charset="0"/>
                          <a:cs typeface="Times New Roman" panose="02020603050405020304" pitchFamily="18" charset="0"/>
                        </a:rPr>
                        <a:t>[8]</a:t>
                      </a:r>
                    </a:p>
                  </a:txBody>
                  <a:tcPr/>
                </a:tc>
                <a:tc>
                  <a:txBody>
                    <a:bodyPr/>
                    <a:lstStyle/>
                    <a:p>
                      <a:pPr algn="ctr"/>
                      <a:r>
                        <a:rPr lang="en-IN" dirty="0">
                          <a:latin typeface="Times New Roman" panose="02020603050405020304" pitchFamily="18" charset="0"/>
                          <a:cs typeface="Times New Roman" panose="02020603050405020304" pitchFamily="18" charset="0"/>
                        </a:rPr>
                        <a:t>AALVS</a:t>
                      </a:r>
                    </a:p>
                  </a:txBody>
                  <a:tcPr/>
                </a:tc>
                <a:tc>
                  <a:txBody>
                    <a:bodyPr/>
                    <a:lstStyle/>
                    <a:p>
                      <a:pPr algn="ctr"/>
                      <a:r>
                        <a:rPr lang="en-IN" dirty="0">
                          <a:latin typeface="Times New Roman" panose="02020603050405020304" pitchFamily="18" charset="0"/>
                          <a:cs typeface="Times New Roman" panose="02020603050405020304" pitchFamily="18" charset="0"/>
                        </a:rPr>
                        <a:t>RNNs,</a:t>
                      </a:r>
                    </a:p>
                    <a:p>
                      <a:pPr algn="ctr"/>
                      <a:r>
                        <a:rPr lang="en-IN" dirty="0">
                          <a:latin typeface="Times New Roman" panose="02020603050405020304" pitchFamily="18" charset="0"/>
                          <a:cs typeface="Times New Roman" panose="02020603050405020304" pitchFamily="18" charset="0"/>
                        </a:rPr>
                        <a:t>LSTM</a:t>
                      </a:r>
                    </a:p>
                  </a:txBody>
                  <a:tcPr/>
                </a:tc>
                <a:tc>
                  <a:txBody>
                    <a:bodyPr/>
                    <a:lstStyle/>
                    <a:p>
                      <a:pPr algn="ctr"/>
                      <a:r>
                        <a:rPr lang="en-IN" dirty="0">
                          <a:latin typeface="Times New Roman" panose="02020603050405020304" pitchFamily="18" charset="0"/>
                          <a:cs typeface="Times New Roman" panose="02020603050405020304" pitchFamily="18" charset="0"/>
                        </a:rPr>
                        <a:t>CNN,</a:t>
                      </a:r>
                    </a:p>
                    <a:p>
                      <a:pPr algn="ctr"/>
                      <a:r>
                        <a:rPr lang="en-IN" dirty="0">
                          <a:latin typeface="Times New Roman" panose="02020603050405020304" pitchFamily="18" charset="0"/>
                          <a:cs typeface="Times New Roman" panose="02020603050405020304" pitchFamily="18" charset="0"/>
                        </a:rPr>
                        <a:t>GAN</a:t>
                      </a: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69913653"/>
                  </a:ext>
                </a:extLst>
              </a:tr>
              <a:tr h="905174">
                <a:tc>
                  <a:txBody>
                    <a:bodyPr/>
                    <a:lstStyle/>
                    <a:p>
                      <a:pPr algn="ctr"/>
                      <a:r>
                        <a:rPr lang="en-IN" dirty="0">
                          <a:latin typeface="Times New Roman" panose="02020603050405020304" pitchFamily="18" charset="0"/>
                          <a:cs typeface="Times New Roman" panose="02020603050405020304" pitchFamily="18" charset="0"/>
                        </a:rPr>
                        <a:t>10</a:t>
                      </a:r>
                    </a:p>
                  </a:txBody>
                  <a:tcPr/>
                </a:tc>
                <a:tc>
                  <a:txBody>
                    <a:bodyPr/>
                    <a:lstStyle/>
                    <a:p>
                      <a:pPr algn="ctr"/>
                      <a:r>
                        <a:rPr lang="en-IN" dirty="0">
                          <a:latin typeface="Times New Roman" panose="02020603050405020304" pitchFamily="18" charset="0"/>
                          <a:cs typeface="Times New Roman" panose="02020603050405020304" pitchFamily="18" charset="0"/>
                        </a:rPr>
                        <a:t>[6]</a:t>
                      </a:r>
                    </a:p>
                  </a:txBody>
                  <a:tcPr/>
                </a:tc>
                <a:tc>
                  <a:txBody>
                    <a:bodyPr/>
                    <a:lstStyle/>
                    <a:p>
                      <a:pPr algn="ctr"/>
                      <a:r>
                        <a:rPr lang="en-IN" dirty="0">
                          <a:latin typeface="Times New Roman" panose="02020603050405020304" pitchFamily="18" charset="0"/>
                          <a:cs typeface="Times New Roman" panose="02020603050405020304" pitchFamily="18" charset="0"/>
                        </a:rPr>
                        <a:t>IJARSCT</a:t>
                      </a:r>
                    </a:p>
                  </a:txBody>
                  <a:tcPr/>
                </a:tc>
                <a:tc>
                  <a:txBody>
                    <a:bodyPr/>
                    <a:lstStyle/>
                    <a:p>
                      <a:pPr algn="ctr"/>
                      <a:r>
                        <a:rPr lang="en-IN" dirty="0">
                          <a:latin typeface="Times New Roman" panose="02020603050405020304" pitchFamily="18" charset="0"/>
                          <a:cs typeface="Times New Roman" panose="02020603050405020304" pitchFamily="18" charset="0"/>
                        </a:rPr>
                        <a:t>Extractive &amp; </a:t>
                      </a:r>
                      <a:r>
                        <a:rPr lang="en-IN" dirty="0" err="1">
                          <a:latin typeface="Times New Roman" panose="02020603050405020304" pitchFamily="18" charset="0"/>
                          <a:cs typeface="Times New Roman" panose="02020603050405020304" pitchFamily="18" charset="0"/>
                        </a:rPr>
                        <a:t>Abtractive</a:t>
                      </a:r>
                      <a:endParaRPr lang="en-IN" dirty="0">
                        <a:latin typeface="Times New Roman" panose="02020603050405020304" pitchFamily="18" charset="0"/>
                        <a:cs typeface="Times New Roman" panose="02020603050405020304" pitchFamily="18" charset="0"/>
                      </a:endParaRPr>
                    </a:p>
                    <a:p>
                      <a:pPr algn="ctr"/>
                      <a:r>
                        <a:rPr lang="en-IN" dirty="0" err="1">
                          <a:latin typeface="Times New Roman" panose="02020603050405020304" pitchFamily="18" charset="0"/>
                          <a:cs typeface="Times New Roman" panose="02020603050405020304" pitchFamily="18" charset="0"/>
                        </a:rPr>
                        <a:t>Summerization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NLP,</a:t>
                      </a:r>
                    </a:p>
                    <a:p>
                      <a:pPr algn="ctr"/>
                      <a:r>
                        <a:rPr lang="en-IN" dirty="0">
                          <a:latin typeface="Times New Roman" panose="02020603050405020304" pitchFamily="18" charset="0"/>
                          <a:cs typeface="Times New Roman" panose="02020603050405020304" pitchFamily="18" charset="0"/>
                        </a:rPr>
                        <a:t>REST API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8506612"/>
                  </a:ext>
                </a:extLst>
              </a:tr>
              <a:tr h="1176726">
                <a:tc>
                  <a:txBody>
                    <a:bodyPr/>
                    <a:lstStyle/>
                    <a:p>
                      <a:pPr algn="ctr"/>
                      <a:r>
                        <a:rPr lang="en-IN" dirty="0">
                          <a:latin typeface="Times New Roman" panose="02020603050405020304" pitchFamily="18" charset="0"/>
                          <a:cs typeface="Times New Roman" panose="02020603050405020304" pitchFamily="18" charset="0"/>
                        </a:rPr>
                        <a:t>11</a:t>
                      </a:r>
                    </a:p>
                  </a:txBody>
                  <a:tcPr/>
                </a:tc>
                <a:tc>
                  <a:txBody>
                    <a:bodyPr/>
                    <a:lstStyle/>
                    <a:p>
                      <a:pPr algn="ctr"/>
                      <a:r>
                        <a:rPr lang="en-US" dirty="0">
                          <a:latin typeface="Times New Roman" panose="02020603050405020304" pitchFamily="18" charset="0"/>
                          <a:cs typeface="Times New Roman" panose="02020603050405020304" pitchFamily="18" charset="0"/>
                        </a:rPr>
                        <a:t>[11]</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IJCRT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H</a:t>
                      </a:r>
                      <a:r>
                        <a:rPr lang="en-IN" dirty="0" err="1">
                          <a:latin typeface="Times New Roman" panose="02020603050405020304" pitchFamily="18" charset="0"/>
                          <a:cs typeface="Times New Roman" panose="02020603050405020304" pitchFamily="18" charset="0"/>
                        </a:rPr>
                        <a:t>uggingFace</a:t>
                      </a:r>
                      <a:r>
                        <a:rPr lang="en-IN" dirty="0">
                          <a:latin typeface="Times New Roman" panose="02020603050405020304" pitchFamily="18" charset="0"/>
                          <a:cs typeface="Times New Roman" panose="02020603050405020304" pitchFamily="18" charset="0"/>
                        </a:rPr>
                        <a:t> Transformers</a:t>
                      </a:r>
                    </a:p>
                  </a:txBody>
                  <a:tcPr/>
                </a:tc>
                <a:tc>
                  <a:txBody>
                    <a:bodyPr/>
                    <a:lstStyle/>
                    <a:p>
                      <a:pPr algn="ctr"/>
                      <a:r>
                        <a:rPr lang="en-US" dirty="0">
                          <a:latin typeface="Times New Roman" panose="02020603050405020304" pitchFamily="18" charset="0"/>
                          <a:cs typeface="Times New Roman" panose="02020603050405020304" pitchFamily="18" charset="0"/>
                        </a:rPr>
                        <a:t>F</a:t>
                      </a:r>
                      <a:r>
                        <a:rPr lang="en-IN" dirty="0" err="1">
                          <a:latin typeface="Times New Roman" panose="02020603050405020304" pitchFamily="18" charset="0"/>
                          <a:cs typeface="Times New Roman" panose="02020603050405020304" pitchFamily="18" charset="0"/>
                        </a:rPr>
                        <a:t>lask</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59750799"/>
                  </a:ext>
                </a:extLst>
              </a:tr>
              <a:tr h="905174">
                <a:tc>
                  <a:txBody>
                    <a:bodyPr/>
                    <a:lstStyle/>
                    <a:p>
                      <a:pPr algn="ctr"/>
                      <a:r>
                        <a:rPr lang="en-US" dirty="0">
                          <a:latin typeface="Times New Roman" panose="02020603050405020304" pitchFamily="18" charset="0"/>
                          <a:cs typeface="Times New Roman" panose="02020603050405020304" pitchFamily="18" charset="0"/>
                        </a:rPr>
                        <a:t>12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[12]</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IJPREMS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Abstarctive</a:t>
                      </a:r>
                      <a:r>
                        <a:rPr lang="en-US" dirty="0">
                          <a:latin typeface="Times New Roman" panose="02020603050405020304" pitchFamily="18" charset="0"/>
                          <a:cs typeface="Times New Roman" panose="02020603050405020304" pitchFamily="18" charset="0"/>
                        </a:rPr>
                        <a:t> Summarization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Flask</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89180792"/>
                  </a:ext>
                </a:extLst>
              </a:tr>
            </a:tbl>
          </a:graphicData>
        </a:graphic>
      </p:graphicFrame>
    </p:spTree>
    <p:extLst>
      <p:ext uri="{BB962C8B-B14F-4D97-AF65-F5344CB8AC3E}">
        <p14:creationId xmlns:p14="http://schemas.microsoft.com/office/powerpoint/2010/main" val="29630771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8CA9C71-467B-4BBD-BA41-A450A21F2297}"/>
              </a:ext>
            </a:extLst>
          </p:cNvPr>
          <p:cNvSpPr txBox="1"/>
          <p:nvPr/>
        </p:nvSpPr>
        <p:spPr>
          <a:xfrm>
            <a:off x="304800" y="205154"/>
            <a:ext cx="11506200" cy="584775"/>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Software and Hardware Requirement</a:t>
            </a:r>
            <a:endParaRPr lang="en-IN" sz="3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0C13C46-B376-44EC-AC33-595CEA34AEB4}"/>
              </a:ext>
            </a:extLst>
          </p:cNvPr>
          <p:cNvSpPr txBox="1"/>
          <p:nvPr/>
        </p:nvSpPr>
        <p:spPr>
          <a:xfrm>
            <a:off x="838200" y="1312528"/>
            <a:ext cx="9906000" cy="4278094"/>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Software Requirements :-</a:t>
            </a:r>
          </a:p>
          <a:p>
            <a:endParaRPr lang="en-US" dirty="0"/>
          </a:p>
          <a:p>
            <a:pPr marL="285750" indent="-28575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Operating System: windows/</a:t>
            </a:r>
            <a:r>
              <a:rPr lang="en-US" sz="2600" dirty="0" err="1">
                <a:latin typeface="Times New Roman" panose="02020603050405020304" pitchFamily="18" charset="0"/>
                <a:cs typeface="Times New Roman" panose="02020603050405020304" pitchFamily="18" charset="0"/>
              </a:rPr>
              <a:t>linux</a:t>
            </a:r>
            <a:r>
              <a:rPr lang="en-US" sz="2600" dirty="0">
                <a:latin typeface="Times New Roman" panose="02020603050405020304" pitchFamily="18" charset="0"/>
                <a:cs typeface="Times New Roman" panose="02020603050405020304" pitchFamily="18" charset="0"/>
              </a:rPr>
              <a:t>/mac.</a:t>
            </a:r>
          </a:p>
          <a:p>
            <a:pPr algn="just"/>
            <a:endParaRPr lang="en-US" sz="2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600" dirty="0">
                <a:latin typeface="Times New Roman" panose="02020603050405020304" pitchFamily="18" charset="0"/>
                <a:cs typeface="Times New Roman" panose="02020603050405020304" pitchFamily="18" charset="0"/>
              </a:rPr>
              <a:t>Programming Languages: HTML, CSS, JavaScript , Python.</a:t>
            </a:r>
            <a:endParaRPr lang="en-US" sz="2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Text Summarization Libraries: NLTK , Spacy </a:t>
            </a:r>
          </a:p>
          <a:p>
            <a:pPr marL="285750" indent="-285750" algn="just">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Speech-to-Text (ASR) Service: google speech – to – text.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003986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A1DCF5-4624-BB23-9503-1C007AB5B632}"/>
              </a:ext>
            </a:extLst>
          </p:cNvPr>
          <p:cNvSpPr txBox="1"/>
          <p:nvPr/>
        </p:nvSpPr>
        <p:spPr>
          <a:xfrm>
            <a:off x="583557" y="304800"/>
            <a:ext cx="10744200" cy="5632311"/>
          </a:xfrm>
          <a:prstGeom prst="rect">
            <a:avLst/>
          </a:prstGeom>
          <a:noFill/>
        </p:spPr>
        <p:txBody>
          <a:bodyPr wrap="square" rtlCol="0">
            <a:spAutoFit/>
          </a:bodyPr>
          <a:lstStyle/>
          <a:p>
            <a:r>
              <a:rPr lang="en-US" sz="3000" dirty="0">
                <a:latin typeface="Times New Roman" panose="02020603050405020304" pitchFamily="18" charset="0"/>
                <a:cs typeface="Times New Roman" panose="02020603050405020304" pitchFamily="18" charset="0"/>
              </a:rPr>
              <a:t>Hardware Requirements :-</a:t>
            </a:r>
          </a:p>
          <a:p>
            <a:pPr marL="285750" indent="-285750">
              <a:buFont typeface="Wingdings" panose="05000000000000000000" pitchFamily="2" charset="2"/>
              <a:buChar char="v"/>
            </a:pPr>
            <a:endParaRPr lang="en-US" dirty="0"/>
          </a:p>
          <a:p>
            <a:pPr marL="285750" indent="-28575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Desktop/Laptop Computers</a:t>
            </a:r>
          </a:p>
          <a:p>
            <a:pPr algn="just"/>
            <a:endParaRPr lang="en-US" sz="2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CPU: A modern dual-core processor or higher.</a:t>
            </a:r>
          </a:p>
          <a:p>
            <a:pPr marL="285750" indent="-285750" algn="just">
              <a:buFont typeface="Arial" panose="020B0604020202020204" pitchFamily="34" charset="0"/>
              <a:buChar char="•"/>
            </a:pPr>
            <a:endParaRPr lang="en-US" sz="2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RAM: At least 4GB to 8GB of RAM for smooth browsing and interactions.</a:t>
            </a:r>
          </a:p>
          <a:p>
            <a:pPr marL="285750" indent="-285750" algn="just">
              <a:buFont typeface="Arial" panose="020B0604020202020204" pitchFamily="34" charset="0"/>
              <a:buChar char="•"/>
            </a:pPr>
            <a:endParaRPr lang="en-IN" sz="2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Storage: A standard hard drive or SSD with enough storage space for downloaded content.</a:t>
            </a:r>
          </a:p>
          <a:p>
            <a:pPr algn="just"/>
            <a:endParaRPr lang="en-IN" sz="2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Internet Connectivity : A stable and reasonably fast internet connection (e.g., broadband or mobile data) to interact with your web application without interruptions.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232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8013B-D59D-8A8A-A82F-94EE63C2B4A6}"/>
              </a:ext>
            </a:extLst>
          </p:cNvPr>
          <p:cNvSpPr>
            <a:spLocks noGrp="1"/>
          </p:cNvSpPr>
          <p:nvPr>
            <p:ph type="title"/>
          </p:nvPr>
        </p:nvSpPr>
        <p:spPr>
          <a:xfrm>
            <a:off x="838200" y="365125"/>
            <a:ext cx="10515600" cy="1006475"/>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Applications</a:t>
            </a:r>
            <a:br>
              <a:rPr lang="en-US" dirty="0"/>
            </a:br>
            <a:endParaRPr lang="en-IN" dirty="0"/>
          </a:p>
        </p:txBody>
      </p:sp>
      <p:sp>
        <p:nvSpPr>
          <p:cNvPr id="3" name="Content Placeholder 2">
            <a:extLst>
              <a:ext uri="{FF2B5EF4-FFF2-40B4-BE49-F238E27FC236}">
                <a16:creationId xmlns:a16="http://schemas.microsoft.com/office/drawing/2014/main" id="{4CCDDB39-04AF-0608-7DA7-2C62E0E8B936}"/>
              </a:ext>
            </a:extLst>
          </p:cNvPr>
          <p:cNvSpPr>
            <a:spLocks noGrp="1"/>
          </p:cNvSpPr>
          <p:nvPr>
            <p:ph idx="1"/>
          </p:nvPr>
        </p:nvSpPr>
        <p:spPr>
          <a:xfrm>
            <a:off x="457200" y="914400"/>
            <a:ext cx="11277600" cy="5262563"/>
          </a:xfrm>
        </p:spPr>
        <p:txBody>
          <a:bodyPr>
            <a:normAutofit/>
          </a:bodyPr>
          <a:lstStyle/>
          <a:p>
            <a:endParaRPr lang="en-US" sz="2600" b="1" dirty="0">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Time Efficiency: </a:t>
            </a:r>
            <a:r>
              <a:rPr lang="en-US" sz="2600" dirty="0">
                <a:latin typeface="Times New Roman" panose="02020603050405020304" pitchFamily="18" charset="0"/>
                <a:cs typeface="Times New Roman" panose="02020603050405020304" pitchFamily="18" charset="0"/>
              </a:rPr>
              <a:t>Enhances time efficiency by swiftly providing valuable insights from videos, catering to modern individuals' time constraints.</a:t>
            </a:r>
          </a:p>
          <a:p>
            <a:r>
              <a:rPr lang="en-US" sz="2600" b="1" dirty="0">
                <a:latin typeface="Times New Roman" panose="02020603050405020304" pitchFamily="18" charset="0"/>
                <a:cs typeface="Times New Roman" panose="02020603050405020304" pitchFamily="18" charset="0"/>
              </a:rPr>
              <a:t>Digital Inclusion: </a:t>
            </a:r>
            <a:r>
              <a:rPr lang="en-US" sz="2600" dirty="0">
                <a:latin typeface="Times New Roman" panose="02020603050405020304" pitchFamily="18" charset="0"/>
                <a:cs typeface="Times New Roman" panose="02020603050405020304" pitchFamily="18" charset="0"/>
              </a:rPr>
              <a:t>Fosters digital inclusion by enhancing video content accessibility for diverse levels of digital literacy.</a:t>
            </a:r>
          </a:p>
          <a:p>
            <a:r>
              <a:rPr lang="en-US" sz="2600" b="1" dirty="0">
                <a:latin typeface="Times New Roman" panose="02020603050405020304" pitchFamily="18" charset="0"/>
                <a:cs typeface="Times New Roman" panose="02020603050405020304" pitchFamily="18" charset="0"/>
              </a:rPr>
              <a:t>Content Optimization: </a:t>
            </a:r>
            <a:r>
              <a:rPr lang="en-US" sz="2600" dirty="0">
                <a:latin typeface="Times New Roman" panose="02020603050405020304" pitchFamily="18" charset="0"/>
                <a:cs typeface="Times New Roman" panose="02020603050405020304" pitchFamily="18" charset="0"/>
              </a:rPr>
              <a:t>Enables content creators and educators to optimize video content, emphasizing essential information for impactful communication</a:t>
            </a:r>
          </a:p>
          <a:p>
            <a:r>
              <a:rPr lang="en-US" sz="2600" b="1" dirty="0">
                <a:latin typeface="Times New Roman" panose="02020603050405020304" pitchFamily="18" charset="0"/>
                <a:cs typeface="Times New Roman" panose="02020603050405020304" pitchFamily="18" charset="0"/>
              </a:rPr>
              <a:t>Efficient Content Creation: </a:t>
            </a:r>
            <a:r>
              <a:rPr lang="en-US" sz="2600" dirty="0">
                <a:latin typeface="Times New Roman" panose="02020603050405020304" pitchFamily="18" charset="0"/>
                <a:cs typeface="Times New Roman" panose="02020603050405020304" pitchFamily="18" charset="0"/>
              </a:rPr>
              <a:t>Facilitates efficient content creation by helping creators review and refine videos for effective communication within shorter time frames.</a:t>
            </a:r>
          </a:p>
        </p:txBody>
      </p:sp>
    </p:spTree>
    <p:extLst>
      <p:ext uri="{BB962C8B-B14F-4D97-AF65-F5344CB8AC3E}">
        <p14:creationId xmlns:p14="http://schemas.microsoft.com/office/powerpoint/2010/main" val="1750012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D82C3-A754-1F30-28C4-DCF0992CFFD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E940935-9351-3108-A0A9-C2230C5BF77F}"/>
              </a:ext>
            </a:extLst>
          </p:cNvPr>
          <p:cNvSpPr txBox="1"/>
          <p:nvPr/>
        </p:nvSpPr>
        <p:spPr>
          <a:xfrm>
            <a:off x="76200" y="228600"/>
            <a:ext cx="1181100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Methodology</a:t>
            </a:r>
          </a:p>
        </p:txBody>
      </p:sp>
      <p:sp>
        <p:nvSpPr>
          <p:cNvPr id="6" name="TextBox 5">
            <a:extLst>
              <a:ext uri="{FF2B5EF4-FFF2-40B4-BE49-F238E27FC236}">
                <a16:creationId xmlns:a16="http://schemas.microsoft.com/office/drawing/2014/main" id="{F7E458AF-B1D7-9EBC-250E-32B4B7510354}"/>
              </a:ext>
            </a:extLst>
          </p:cNvPr>
          <p:cNvSpPr txBox="1"/>
          <p:nvPr/>
        </p:nvSpPr>
        <p:spPr>
          <a:xfrm>
            <a:off x="457200" y="1143000"/>
            <a:ext cx="11430000" cy="4093428"/>
          </a:xfrm>
          <a:prstGeom prst="rect">
            <a:avLst/>
          </a:prstGeom>
          <a:noFill/>
        </p:spPr>
        <p:txBody>
          <a:bodyPr wrap="square" rtlCol="0">
            <a:spAutoFit/>
          </a:bodyPr>
          <a:lstStyle/>
          <a:p>
            <a:pPr marL="342900" indent="-342900" algn="just">
              <a:buAutoNum type="arabicPeriod"/>
            </a:pPr>
            <a:r>
              <a:rPr lang="en-IN" sz="2600" dirty="0">
                <a:latin typeface="Times New Roman" panose="02020603050405020304" pitchFamily="18" charset="0"/>
                <a:cs typeface="Times New Roman" panose="02020603050405020304" pitchFamily="18" charset="0"/>
              </a:rPr>
              <a:t>Input the URL / Video from user.</a:t>
            </a:r>
          </a:p>
          <a:p>
            <a:pPr marL="342900" indent="-342900" algn="just">
              <a:buAutoNum type="arabicPeriod"/>
            </a:pPr>
            <a:r>
              <a:rPr lang="en-IN" sz="2600" dirty="0">
                <a:latin typeface="Times New Roman" panose="02020603050405020304" pitchFamily="18" charset="0"/>
                <a:cs typeface="Times New Roman" panose="02020603050405020304" pitchFamily="18" charset="0"/>
              </a:rPr>
              <a:t>Using a Python API, find the transcripts and subtitles for a particular </a:t>
            </a:r>
            <a:r>
              <a:rPr lang="en-IN" sz="2600" dirty="0" err="1">
                <a:latin typeface="Times New Roman" panose="02020603050405020304" pitchFamily="18" charset="0"/>
                <a:cs typeface="Times New Roman" panose="02020603050405020304" pitchFamily="18" charset="0"/>
              </a:rPr>
              <a:t>youtube</a:t>
            </a:r>
            <a:r>
              <a:rPr lang="en-IN" sz="2600" dirty="0">
                <a:latin typeface="Times New Roman" panose="02020603050405020304" pitchFamily="18" charset="0"/>
                <a:cs typeface="Times New Roman" panose="02020603050405020304" pitchFamily="18" charset="0"/>
              </a:rPr>
              <a:t> video ID.</a:t>
            </a:r>
          </a:p>
          <a:p>
            <a:pPr marL="342900" indent="-342900" algn="just">
              <a:buAutoNum type="arabicPeriod"/>
            </a:pPr>
            <a:r>
              <a:rPr lang="en-IN" sz="2600" dirty="0">
                <a:latin typeface="Times New Roman" panose="02020603050405020304" pitchFamily="18" charset="0"/>
                <a:cs typeface="Times New Roman" panose="02020603050405020304" pitchFamily="18" charset="0"/>
              </a:rPr>
              <a:t> If transcript is available then perform text summarization on obtained transcript using </a:t>
            </a:r>
          </a:p>
          <a:p>
            <a:pPr algn="just"/>
            <a:r>
              <a:rPr lang="en-IN" sz="2600" dirty="0">
                <a:latin typeface="Times New Roman" panose="02020603050405020304" pitchFamily="18" charset="0"/>
                <a:cs typeface="Times New Roman" panose="02020603050405020304" pitchFamily="18" charset="0"/>
              </a:rPr>
              <a:t>	-&gt; Any one  Transformation techniques</a:t>
            </a:r>
          </a:p>
          <a:p>
            <a:pPr algn="just"/>
            <a:r>
              <a:rPr lang="en-IN" sz="2600" dirty="0">
                <a:latin typeface="Times New Roman" panose="02020603050405020304" pitchFamily="18" charset="0"/>
                <a:cs typeface="Times New Roman" panose="02020603050405020304" pitchFamily="18" charset="0"/>
              </a:rPr>
              <a:t>4. Summarize the converted text.</a:t>
            </a:r>
          </a:p>
          <a:p>
            <a:pPr algn="just"/>
            <a:r>
              <a:rPr lang="en-IN" sz="2600" dirty="0">
                <a:latin typeface="Times New Roman" panose="02020603050405020304" pitchFamily="18" charset="0"/>
                <a:cs typeface="Times New Roman" panose="02020603050405020304" pitchFamily="18" charset="0"/>
              </a:rPr>
              <a:t>5. We can translate summarized text in multiple languages like </a:t>
            </a:r>
            <a:r>
              <a:rPr lang="en-IN" sz="2600" dirty="0" err="1">
                <a:latin typeface="Times New Roman" panose="02020603050405020304" pitchFamily="18" charset="0"/>
                <a:cs typeface="Times New Roman" panose="02020603050405020304" pitchFamily="18" charset="0"/>
              </a:rPr>
              <a:t>hindi</a:t>
            </a:r>
            <a:r>
              <a:rPr lang="en-IN" sz="2600" dirty="0">
                <a:latin typeface="Times New Roman" panose="02020603050405020304" pitchFamily="18" charset="0"/>
                <a:cs typeface="Times New Roman" panose="02020603050405020304" pitchFamily="18" charset="0"/>
              </a:rPr>
              <a:t> , </a:t>
            </a:r>
            <a:r>
              <a:rPr lang="en-IN" sz="2600" dirty="0" err="1">
                <a:latin typeface="Times New Roman" panose="02020603050405020304" pitchFamily="18" charset="0"/>
                <a:cs typeface="Times New Roman" panose="02020603050405020304" pitchFamily="18" charset="0"/>
              </a:rPr>
              <a:t>marathi</a:t>
            </a:r>
            <a:r>
              <a:rPr lang="en-IN" sz="2600" dirty="0">
                <a:latin typeface="Times New Roman" panose="02020603050405020304" pitchFamily="18" charset="0"/>
                <a:cs typeface="Times New Roman" panose="02020603050405020304" pitchFamily="18" charset="0"/>
              </a:rPr>
              <a:t> (Future work)</a:t>
            </a:r>
          </a:p>
          <a:p>
            <a:pPr algn="just"/>
            <a:r>
              <a:rPr lang="en-IN" sz="2600" dirty="0">
                <a:latin typeface="Times New Roman" panose="02020603050405020304" pitchFamily="18" charset="0"/>
                <a:cs typeface="Times New Roman" panose="02020603050405020304" pitchFamily="18" charset="0"/>
              </a:rPr>
              <a:t>6. If required save the summarized text.</a:t>
            </a:r>
          </a:p>
        </p:txBody>
      </p:sp>
    </p:spTree>
    <p:extLst>
      <p:ext uri="{BB962C8B-B14F-4D97-AF65-F5344CB8AC3E}">
        <p14:creationId xmlns:p14="http://schemas.microsoft.com/office/powerpoint/2010/main" val="320856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F290C-C616-0C8C-59FE-9CDC6F209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FB8084-84A4-D98B-8471-2508503921AA}"/>
              </a:ext>
            </a:extLst>
          </p:cNvPr>
          <p:cNvSpPr>
            <a:spLocks noGrp="1"/>
          </p:cNvSpPr>
          <p:nvPr>
            <p:ph type="title"/>
          </p:nvPr>
        </p:nvSpPr>
        <p:spPr>
          <a:xfrm>
            <a:off x="838200" y="365125"/>
            <a:ext cx="10515600" cy="1006475"/>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Result</a:t>
            </a:r>
            <a:br>
              <a:rPr lang="en-US" dirty="0"/>
            </a:br>
            <a:endParaRPr lang="en-IN" dirty="0"/>
          </a:p>
        </p:txBody>
      </p:sp>
      <p:pic>
        <p:nvPicPr>
          <p:cNvPr id="5" name="Content Placeholder 4">
            <a:extLst>
              <a:ext uri="{FF2B5EF4-FFF2-40B4-BE49-F238E27FC236}">
                <a16:creationId xmlns:a16="http://schemas.microsoft.com/office/drawing/2014/main" id="{2E362BD9-153F-81D0-E6E9-738F72BB91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0" y="762000"/>
            <a:ext cx="8991600" cy="5494867"/>
          </a:xfrm>
        </p:spPr>
      </p:pic>
      <p:sp>
        <p:nvSpPr>
          <p:cNvPr id="3" name="TextBox 2">
            <a:extLst>
              <a:ext uri="{FF2B5EF4-FFF2-40B4-BE49-F238E27FC236}">
                <a16:creationId xmlns:a16="http://schemas.microsoft.com/office/drawing/2014/main" id="{B8A42BC0-4016-8BBF-04C6-AB58B5962445}"/>
              </a:ext>
            </a:extLst>
          </p:cNvPr>
          <p:cNvSpPr txBox="1"/>
          <p:nvPr/>
        </p:nvSpPr>
        <p:spPr>
          <a:xfrm>
            <a:off x="5638800" y="6400800"/>
            <a:ext cx="30480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Fig.2  Result 1</a:t>
            </a:r>
          </a:p>
        </p:txBody>
      </p:sp>
    </p:spTree>
    <p:extLst>
      <p:ext uri="{BB962C8B-B14F-4D97-AF65-F5344CB8AC3E}">
        <p14:creationId xmlns:p14="http://schemas.microsoft.com/office/powerpoint/2010/main" val="783987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A47D3-C592-4882-B4B8-C8E794CACB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B52027-C985-3BCE-FC3D-F08DBF3E5F12}"/>
              </a:ext>
            </a:extLst>
          </p:cNvPr>
          <p:cNvSpPr>
            <a:spLocks noGrp="1"/>
          </p:cNvSpPr>
          <p:nvPr>
            <p:ph type="title"/>
          </p:nvPr>
        </p:nvSpPr>
        <p:spPr>
          <a:xfrm>
            <a:off x="838200" y="365125"/>
            <a:ext cx="10515600" cy="1006475"/>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Result </a:t>
            </a:r>
            <a:br>
              <a:rPr lang="en-US" dirty="0"/>
            </a:br>
            <a:endParaRPr lang="en-IN" dirty="0"/>
          </a:p>
        </p:txBody>
      </p:sp>
      <p:pic>
        <p:nvPicPr>
          <p:cNvPr id="5" name="Picture 4">
            <a:extLst>
              <a:ext uri="{FF2B5EF4-FFF2-40B4-BE49-F238E27FC236}">
                <a16:creationId xmlns:a16="http://schemas.microsoft.com/office/drawing/2014/main" id="{04BF001B-B6AA-B0DB-B8A4-FFC9D8D01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838200"/>
            <a:ext cx="9144000" cy="5395674"/>
          </a:xfrm>
          <a:prstGeom prst="rect">
            <a:avLst/>
          </a:prstGeom>
        </p:spPr>
      </p:pic>
      <p:sp>
        <p:nvSpPr>
          <p:cNvPr id="4" name="TextBox 3">
            <a:extLst>
              <a:ext uri="{FF2B5EF4-FFF2-40B4-BE49-F238E27FC236}">
                <a16:creationId xmlns:a16="http://schemas.microsoft.com/office/drawing/2014/main" id="{83EDBC10-C4E9-CDD8-19EC-89E36F609CBB}"/>
              </a:ext>
            </a:extLst>
          </p:cNvPr>
          <p:cNvSpPr txBox="1"/>
          <p:nvPr/>
        </p:nvSpPr>
        <p:spPr>
          <a:xfrm>
            <a:off x="5486400" y="6400800"/>
            <a:ext cx="35052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.3  Result 2</a:t>
            </a:r>
          </a:p>
        </p:txBody>
      </p:sp>
    </p:spTree>
    <p:extLst>
      <p:ext uri="{BB962C8B-B14F-4D97-AF65-F5344CB8AC3E}">
        <p14:creationId xmlns:p14="http://schemas.microsoft.com/office/powerpoint/2010/main" val="165429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6DD7-105A-2AFF-CA01-98455DCD430F}"/>
              </a:ext>
            </a:extLst>
          </p:cNvPr>
          <p:cNvSpPr>
            <a:spLocks noGrp="1"/>
          </p:cNvSpPr>
          <p:nvPr>
            <p:ph type="title"/>
          </p:nvPr>
        </p:nvSpPr>
        <p:spPr>
          <a:xfrm>
            <a:off x="838200" y="365125"/>
            <a:ext cx="10515600" cy="930275"/>
          </a:xfrm>
        </p:spPr>
        <p:txBody>
          <a:bodyPr>
            <a:normAutofit/>
          </a:bodyPr>
          <a:lstStyle/>
          <a:p>
            <a:pPr algn="ctr"/>
            <a:r>
              <a:rPr lang="en-IN" sz="3200"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676DEA8C-B6EE-4F5D-DECA-D75FFDF44524}"/>
              </a:ext>
            </a:extLst>
          </p:cNvPr>
          <p:cNvSpPr>
            <a:spLocks noGrp="1"/>
          </p:cNvSpPr>
          <p:nvPr>
            <p:ph idx="1"/>
          </p:nvPr>
        </p:nvSpPr>
        <p:spPr>
          <a:xfrm>
            <a:off x="304800" y="1295400"/>
            <a:ext cx="11658600" cy="4881563"/>
          </a:xfrm>
        </p:spPr>
        <p:txBody>
          <a:bodyPr/>
          <a:lstStyle/>
          <a:p>
            <a:pPr marL="0" indent="0">
              <a:buNone/>
            </a:pPr>
            <a:endParaRPr lang="en-US" dirty="0"/>
          </a:p>
          <a:p>
            <a:pPr marL="0" indent="0" algn="just">
              <a:buNone/>
            </a:pPr>
            <a:r>
              <a:rPr lang="en-US" sz="2600" dirty="0">
                <a:latin typeface="Times New Roman" panose="02020603050405020304" pitchFamily="18" charset="0"/>
                <a:cs typeface="Times New Roman" panose="02020603050405020304" pitchFamily="18" charset="0"/>
              </a:rPr>
              <a:t>	 “Automated Video Transcript Summarizer” project helps tackle the problem of overwhelming video content by using Natural Language Processing (NLP) to automatically summarize information. This makes it easier for people to find the important points quickly and make decisions faster. By saving time and making content more accessible, the project supports better content creation and highlights the practical benefits of technology in our digital world.</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2514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9236A-B5AC-897B-4F73-64D73D922C40}"/>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7A3903-5E59-B30B-B66B-ECC3492C18D1}"/>
              </a:ext>
            </a:extLst>
          </p:cNvPr>
          <p:cNvSpPr>
            <a:spLocks noGrp="1"/>
          </p:cNvSpPr>
          <p:nvPr>
            <p:ph idx="1"/>
          </p:nvPr>
        </p:nvSpPr>
        <p:spPr/>
        <p:txBody>
          <a:bodyPr>
            <a:normAutofit/>
          </a:bodyPr>
          <a:lstStyle/>
          <a:p>
            <a:pPr marL="0" indent="0" algn="just">
              <a:buNone/>
            </a:pPr>
            <a:r>
              <a:rPr lang="en-US" sz="2600" b="0" i="0" dirty="0">
                <a:effectLst/>
                <a:latin typeface="Times New Roman" panose="02020603050405020304" pitchFamily="18" charset="0"/>
                <a:cs typeface="Times New Roman" panose="02020603050405020304" pitchFamily="18" charset="0"/>
              </a:rPr>
              <a:t>The “</a:t>
            </a:r>
            <a:r>
              <a:rPr lang="en-US" sz="2600" i="0" dirty="0">
                <a:effectLst/>
                <a:latin typeface="Times New Roman" panose="02020603050405020304" pitchFamily="18" charset="0"/>
                <a:cs typeface="Times New Roman" panose="02020603050405020304" pitchFamily="18" charset="0"/>
              </a:rPr>
              <a:t>Automated Video Transcript Summarizer” </a:t>
            </a:r>
            <a:r>
              <a:rPr lang="en-US" sz="2600" b="0" i="0" dirty="0">
                <a:effectLst/>
                <a:latin typeface="Times New Roman" panose="02020603050405020304" pitchFamily="18" charset="0"/>
                <a:cs typeface="Times New Roman" panose="02020603050405020304" pitchFamily="18" charset="0"/>
              </a:rPr>
              <a:t>project aims to simplify the process of gathering key insights from video content. By using advanced techniques, this project automatically summarizes video transcripts, helping users save time, quickly access important information, and gain valuable insights more efficiently.</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712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11F51-CFA7-E45A-2424-6E739B520DAC}"/>
              </a:ext>
            </a:extLst>
          </p:cNvPr>
          <p:cNvSpPr>
            <a:spLocks noGrp="1"/>
          </p:cNvSpPr>
          <p:nvPr>
            <p:ph type="title"/>
          </p:nvPr>
        </p:nvSpPr>
        <p:spPr>
          <a:xfrm>
            <a:off x="838200" y="136525"/>
            <a:ext cx="10515600" cy="1325563"/>
          </a:xfrm>
        </p:spPr>
        <p:txBody>
          <a:bodyPr>
            <a:normAutofit/>
          </a:bodyPr>
          <a:lstStyle/>
          <a:p>
            <a:pPr algn="ctr"/>
            <a:r>
              <a:rPr lang="en-IN" sz="32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D9076D68-5D7F-C124-1401-52184A45564C}"/>
              </a:ext>
            </a:extLst>
          </p:cNvPr>
          <p:cNvSpPr>
            <a:spLocks noGrp="1"/>
          </p:cNvSpPr>
          <p:nvPr>
            <p:ph idx="1"/>
          </p:nvPr>
        </p:nvSpPr>
        <p:spPr>
          <a:xfrm>
            <a:off x="228600" y="1295400"/>
            <a:ext cx="11658600" cy="5060950"/>
          </a:xfrm>
        </p:spPr>
        <p:txBody>
          <a:bodyPr>
            <a:noAutofit/>
          </a:bodyPr>
          <a:lstStyle/>
          <a:p>
            <a:pPr marL="571500" indent="-571500">
              <a:buFont typeface="+mj-lt"/>
              <a:buAutoNum type="arabicPeriod"/>
            </a:pPr>
            <a:r>
              <a:rPr lang="en-US" sz="1900" dirty="0">
                <a:latin typeface="Times New Roman" panose="02020603050405020304" pitchFamily="18" charset="0"/>
                <a:cs typeface="Times New Roman" panose="02020603050405020304" pitchFamily="18" charset="0"/>
              </a:rPr>
              <a:t>P. Vijaya Kumari*, M. </a:t>
            </a:r>
            <a:r>
              <a:rPr lang="en-US" sz="1900" dirty="0" err="1">
                <a:latin typeface="Times New Roman" panose="02020603050405020304" pitchFamily="18" charset="0"/>
                <a:cs typeface="Times New Roman" panose="02020603050405020304" pitchFamily="18" charset="0"/>
              </a:rPr>
              <a:t>Chenna</a:t>
            </a:r>
            <a:r>
              <a:rPr lang="en-US" sz="1900" dirty="0">
                <a:latin typeface="Times New Roman" panose="02020603050405020304" pitchFamily="18" charset="0"/>
                <a:cs typeface="Times New Roman" panose="02020603050405020304" pitchFamily="18" charset="0"/>
              </a:rPr>
              <a:t> Keshava , C. Narendra , P. Akanksha , K. </a:t>
            </a:r>
            <a:r>
              <a:rPr lang="en-US" sz="1900" dirty="0" err="1">
                <a:latin typeface="Times New Roman" panose="02020603050405020304" pitchFamily="18" charset="0"/>
                <a:cs typeface="Times New Roman" panose="02020603050405020304" pitchFamily="18" charset="0"/>
              </a:rPr>
              <a:t>Sravani</a:t>
            </a:r>
            <a:r>
              <a:rPr lang="en-US" sz="1900" dirty="0">
                <a:latin typeface="Times New Roman" panose="02020603050405020304" pitchFamily="18" charset="0"/>
                <a:cs typeface="Times New Roman" panose="02020603050405020304" pitchFamily="18" charset="0"/>
              </a:rPr>
              <a:t> “  </a:t>
            </a:r>
            <a:r>
              <a:rPr lang="en-US" sz="1900" dirty="0" err="1">
                <a:latin typeface="Times New Roman" panose="02020603050405020304" pitchFamily="18" charset="0"/>
                <a:cs typeface="Times New Roman" panose="02020603050405020304" pitchFamily="18" charset="0"/>
              </a:rPr>
              <a:t>Youtube</a:t>
            </a:r>
            <a:r>
              <a:rPr lang="en-US" sz="1900" dirty="0">
                <a:latin typeface="Times New Roman" panose="02020603050405020304" pitchFamily="18" charset="0"/>
                <a:cs typeface="Times New Roman" panose="02020603050405020304" pitchFamily="18" charset="0"/>
              </a:rPr>
              <a:t> Transcript Summarizer Using Flask And </a:t>
            </a:r>
            <a:r>
              <a:rPr lang="en-US" sz="1900" dirty="0" err="1">
                <a:latin typeface="Times New Roman" panose="02020603050405020304" pitchFamily="18" charset="0"/>
                <a:cs typeface="Times New Roman" panose="02020603050405020304" pitchFamily="18" charset="0"/>
              </a:rPr>
              <a:t>Nlp</a:t>
            </a:r>
            <a:r>
              <a:rPr lang="en-US" sz="1900" dirty="0">
                <a:latin typeface="Times New Roman" panose="02020603050405020304" pitchFamily="18" charset="0"/>
                <a:cs typeface="Times New Roman" panose="02020603050405020304" pitchFamily="18" charset="0"/>
              </a:rPr>
              <a:t> “   , Journal of Positive School Psychology</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Issue-2022, Vol. 6, No. 8.                          </a:t>
            </a:r>
          </a:p>
          <a:p>
            <a:pPr marL="514350" indent="-514350">
              <a:buFont typeface="+mj-lt"/>
              <a:buAutoNum type="arabicPeriod"/>
            </a:pPr>
            <a:r>
              <a:rPr lang="en-US" sz="1900" dirty="0">
                <a:latin typeface="Times New Roman" panose="02020603050405020304" pitchFamily="18" charset="0"/>
                <a:cs typeface="Times New Roman" panose="02020603050405020304" pitchFamily="18" charset="0"/>
              </a:rPr>
              <a:t>Hansaraj Wankhede, R Bharathi Kumar, Sushant </a:t>
            </a:r>
            <a:r>
              <a:rPr lang="en-US" sz="1900" dirty="0" err="1">
                <a:latin typeface="Times New Roman" panose="02020603050405020304" pitchFamily="18" charset="0"/>
                <a:cs typeface="Times New Roman" panose="02020603050405020304" pitchFamily="18" charset="0"/>
              </a:rPr>
              <a:t>Kawade</a:t>
            </a:r>
            <a:r>
              <a:rPr lang="en-US" sz="1900" dirty="0">
                <a:latin typeface="Times New Roman" panose="02020603050405020304" pitchFamily="18" charset="0"/>
                <a:cs typeface="Times New Roman" panose="02020603050405020304" pitchFamily="18" charset="0"/>
              </a:rPr>
              <a:t>, Ashish </a:t>
            </a:r>
            <a:r>
              <a:rPr lang="en-US" sz="1900" dirty="0" err="1">
                <a:latin typeface="Times New Roman" panose="02020603050405020304" pitchFamily="18" charset="0"/>
                <a:cs typeface="Times New Roman" panose="02020603050405020304" pitchFamily="18" charset="0"/>
              </a:rPr>
              <a:t>Ramtekkar</a:t>
            </a:r>
            <a:r>
              <a:rPr lang="en-US" sz="1900" dirty="0">
                <a:latin typeface="Times New Roman" panose="02020603050405020304" pitchFamily="18" charset="0"/>
                <a:cs typeface="Times New Roman" panose="02020603050405020304" pitchFamily="18" charset="0"/>
              </a:rPr>
              <a:t>, Rachana </a:t>
            </a:r>
            <a:r>
              <a:rPr lang="en-US" sz="1900" dirty="0" err="1">
                <a:latin typeface="Times New Roman" panose="02020603050405020304" pitchFamily="18" charset="0"/>
                <a:cs typeface="Times New Roman" panose="02020603050405020304" pitchFamily="18" charset="0"/>
              </a:rPr>
              <a:t>Chawke</a:t>
            </a:r>
            <a:r>
              <a:rPr lang="en-US" sz="1900" dirty="0">
                <a:latin typeface="Times New Roman" panose="02020603050405020304" pitchFamily="18" charset="0"/>
                <a:cs typeface="Times New Roman" panose="02020603050405020304" pitchFamily="18" charset="0"/>
              </a:rPr>
              <a:t>. “AI-based Video Summarization using </a:t>
            </a:r>
            <a:r>
              <a:rPr lang="en-US" sz="1900" dirty="0" err="1">
                <a:latin typeface="Times New Roman" panose="02020603050405020304" pitchFamily="18" charset="0"/>
                <a:cs typeface="Times New Roman" panose="02020603050405020304" pitchFamily="18" charset="0"/>
              </a:rPr>
              <a:t>FFmpeg</a:t>
            </a:r>
            <a:r>
              <a:rPr lang="en-US" sz="1900" dirty="0">
                <a:latin typeface="Times New Roman" panose="02020603050405020304" pitchFamily="18" charset="0"/>
                <a:cs typeface="Times New Roman" panose="02020603050405020304" pitchFamily="18" charset="0"/>
              </a:rPr>
              <a:t> and NLP”, International Journal of Innovative Science and Research Technology</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Issue- 4, April – 2023</a:t>
            </a:r>
          </a:p>
          <a:p>
            <a:pPr marL="514350" indent="-514350">
              <a:buFont typeface="+mj-lt"/>
              <a:buAutoNum type="arabicPeriod" startAt="3"/>
            </a:pPr>
            <a:r>
              <a:rPr lang="en-US" sz="1900" dirty="0" err="1">
                <a:latin typeface="Times New Roman" panose="02020603050405020304" pitchFamily="18" charset="0"/>
                <a:cs typeface="Times New Roman" panose="02020603050405020304" pitchFamily="18" charset="0"/>
              </a:rPr>
              <a:t>Cuneyt</a:t>
            </a:r>
            <a:r>
              <a:rPr lang="en-US" sz="1900" dirty="0">
                <a:latin typeface="Times New Roman" panose="02020603050405020304" pitchFamily="18" charset="0"/>
                <a:cs typeface="Times New Roman" panose="02020603050405020304" pitchFamily="18" charset="0"/>
              </a:rPr>
              <a:t> M. </a:t>
            </a:r>
            <a:r>
              <a:rPr lang="en-US" sz="1900" dirty="0" err="1">
                <a:latin typeface="Times New Roman" panose="02020603050405020304" pitchFamily="18" charset="0"/>
                <a:cs typeface="Times New Roman" panose="02020603050405020304" pitchFamily="18" charset="0"/>
              </a:rPr>
              <a:t>Taskiran</a:t>
            </a:r>
            <a:r>
              <a:rPr lang="en-US" sz="1900" dirty="0">
                <a:latin typeface="Times New Roman" panose="02020603050405020304" pitchFamily="18" charset="0"/>
                <a:cs typeface="Times New Roman" panose="02020603050405020304" pitchFamily="18" charset="0"/>
              </a:rPr>
              <a:t>, Member, IEEE, Zygmunt </a:t>
            </a:r>
            <a:r>
              <a:rPr lang="en-US" sz="1900" dirty="0" err="1">
                <a:latin typeface="Times New Roman" panose="02020603050405020304" pitchFamily="18" charset="0"/>
                <a:cs typeface="Times New Roman" panose="02020603050405020304" pitchFamily="18" charset="0"/>
              </a:rPr>
              <a:t>Pizlo</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Arnon</a:t>
            </a:r>
            <a:r>
              <a:rPr lang="en-US" sz="1900" dirty="0">
                <a:latin typeface="Times New Roman" panose="02020603050405020304" pitchFamily="18" charset="0"/>
                <a:cs typeface="Times New Roman" panose="02020603050405020304" pitchFamily="18" charset="0"/>
              </a:rPr>
              <a:t> Amir, Senior Member, IEEE, Dulce </a:t>
            </a:r>
            <a:r>
              <a:rPr lang="en-US" sz="1900" dirty="0" err="1">
                <a:latin typeface="Times New Roman" panose="02020603050405020304" pitchFamily="18" charset="0"/>
                <a:cs typeface="Times New Roman" panose="02020603050405020304" pitchFamily="18" charset="0"/>
              </a:rPr>
              <a:t>Ponceleon</a:t>
            </a:r>
            <a:r>
              <a:rPr lang="en-US" sz="1900" dirty="0">
                <a:latin typeface="Times New Roman" panose="02020603050405020304" pitchFamily="18" charset="0"/>
                <a:cs typeface="Times New Roman" panose="02020603050405020304" pitchFamily="18" charset="0"/>
              </a:rPr>
              <a:t>, Member, IEEE, and Edward J. </a:t>
            </a:r>
            <a:r>
              <a:rPr lang="en-US" sz="1900" dirty="0" err="1">
                <a:latin typeface="Times New Roman" panose="02020603050405020304" pitchFamily="18" charset="0"/>
                <a:cs typeface="Times New Roman" panose="02020603050405020304" pitchFamily="18" charset="0"/>
              </a:rPr>
              <a:t>Delp</a:t>
            </a:r>
            <a:r>
              <a:rPr lang="en-US" sz="1900" dirty="0">
                <a:latin typeface="Times New Roman" panose="02020603050405020304" pitchFamily="18" charset="0"/>
                <a:cs typeface="Times New Roman" panose="02020603050405020304" pitchFamily="18" charset="0"/>
              </a:rPr>
              <a:t>, Fellow, IEEE    “Automated Video Program Summarization Using Speech Transcripts”, IEEE TRANSACTIONS ON MULTIMEDIA</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Issue-4, AUGUST 2006</a:t>
            </a:r>
          </a:p>
          <a:p>
            <a:pPr marL="514350" indent="-514350">
              <a:buFont typeface="+mj-lt"/>
              <a:buAutoNum type="arabicPeriod" startAt="3"/>
            </a:pPr>
            <a:r>
              <a:rPr lang="en-US" sz="1900" dirty="0">
                <a:latin typeface="Times New Roman" panose="02020603050405020304" pitchFamily="18" charset="0"/>
                <a:cs typeface="Times New Roman" panose="02020603050405020304" pitchFamily="18" charset="0"/>
              </a:rPr>
              <a:t>Sarthak Jain , Jahnavi Jain , Gurminder Kaur , Dr. </a:t>
            </a:r>
            <a:r>
              <a:rPr lang="en-US" sz="1900" dirty="0" err="1">
                <a:latin typeface="Times New Roman" panose="02020603050405020304" pitchFamily="18" charset="0"/>
                <a:cs typeface="Times New Roman" panose="02020603050405020304" pitchFamily="18" charset="0"/>
              </a:rPr>
              <a:t>Yatu</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Rani,”International</a:t>
            </a:r>
            <a:r>
              <a:rPr lang="en-US" sz="1900" dirty="0">
                <a:latin typeface="Times New Roman" panose="02020603050405020304" pitchFamily="18" charset="0"/>
                <a:cs typeface="Times New Roman" panose="02020603050405020304" pitchFamily="18" charset="0"/>
              </a:rPr>
              <a:t> Journal of Science and Research (IJSR)” ,</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Issue -2, February 2023 </a:t>
            </a:r>
          </a:p>
          <a:p>
            <a:pPr marL="514350" indent="-514350">
              <a:buFont typeface="+mj-lt"/>
              <a:buAutoNum type="arabicPeriod" startAt="3"/>
            </a:pPr>
            <a:r>
              <a:rPr lang="en-US" sz="1900" dirty="0">
                <a:latin typeface="Times New Roman" panose="02020603050405020304" pitchFamily="18" charset="0"/>
                <a:cs typeface="Times New Roman" panose="02020603050405020304" pitchFamily="18" charset="0"/>
              </a:rPr>
              <a:t>Sanjana R, Sai Gagana V, </a:t>
            </a:r>
            <a:r>
              <a:rPr lang="en-US" sz="1900" dirty="0" err="1">
                <a:latin typeface="Times New Roman" panose="02020603050405020304" pitchFamily="18" charset="0"/>
                <a:cs typeface="Times New Roman" panose="02020603050405020304" pitchFamily="18" charset="0"/>
              </a:rPr>
              <a:t>Vedhavathi</a:t>
            </a:r>
            <a:r>
              <a:rPr lang="en-US" sz="1900" dirty="0">
                <a:latin typeface="Times New Roman" panose="02020603050405020304" pitchFamily="18" charset="0"/>
                <a:cs typeface="Times New Roman" panose="02020603050405020304" pitchFamily="18" charset="0"/>
              </a:rPr>
              <a:t> K R, Kiran K N ,” Video Summarization using NLP ”, International Research Journal of Engineering and Technology (IRJET)</a:t>
            </a:r>
            <a:br>
              <a:rPr lang="en-US" sz="19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Issue: 08 | Aug 2021</a:t>
            </a:r>
          </a:p>
          <a:p>
            <a:pPr marL="514350" indent="-514350" algn="just">
              <a:buFont typeface="+mj-lt"/>
              <a:buAutoNum type="arabicPeriod"/>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864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6E4B291-B2F4-7C7B-D2F6-02F6EB8DEE44}"/>
              </a:ext>
            </a:extLst>
          </p:cNvPr>
          <p:cNvSpPr txBox="1"/>
          <p:nvPr/>
        </p:nvSpPr>
        <p:spPr>
          <a:xfrm>
            <a:off x="304800" y="304800"/>
            <a:ext cx="11734800" cy="6863417"/>
          </a:xfrm>
          <a:prstGeom prst="rect">
            <a:avLst/>
          </a:prstGeom>
          <a:noFill/>
        </p:spPr>
        <p:txBody>
          <a:bodyPr wrap="square" rtlCol="0">
            <a:spAutoFit/>
          </a:bodyPr>
          <a:lstStyle/>
          <a:p>
            <a:pPr marL="342900" indent="-342900" algn="just">
              <a:buAutoNum type="arabicPeriod" startAt="6"/>
            </a:pPr>
            <a:r>
              <a:rPr lang="sv-SE" sz="2000" dirty="0">
                <a:latin typeface="Times New Roman" panose="02020603050405020304" pitchFamily="18" charset="0"/>
                <a:cs typeface="Times New Roman" panose="02020603050405020304" pitchFamily="18" charset="0"/>
              </a:rPr>
              <a:t>Eesha Inamdar, Varada Kalaskar, Vaidehi Zade,” </a:t>
            </a:r>
            <a:r>
              <a:rPr lang="en-US" sz="2000" dirty="0">
                <a:latin typeface="Times New Roman" panose="02020603050405020304" pitchFamily="18" charset="0"/>
                <a:cs typeface="Times New Roman" panose="02020603050405020304" pitchFamily="18" charset="0"/>
              </a:rPr>
              <a:t>SURVEY PAPER ON YOUTUBE TRANSCRIPT SUMMARIZER</a:t>
            </a:r>
            <a:r>
              <a:rPr lang="sv-SE"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International Research Journal of Modernization in Engineering Technology and Science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Issue:04/April-2023</a:t>
            </a:r>
          </a:p>
          <a:p>
            <a:pPr algn="just"/>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arabicPeriod" startAt="7"/>
            </a:pPr>
            <a:r>
              <a:rPr lang="en-US" sz="2000" dirty="0">
                <a:latin typeface="Times New Roman" panose="02020603050405020304" pitchFamily="18" charset="0"/>
                <a:cs typeface="Times New Roman" panose="02020603050405020304" pitchFamily="18" charset="0"/>
              </a:rPr>
              <a:t>Siddhartha , </a:t>
            </a:r>
            <a:r>
              <a:rPr lang="en-US" sz="2000" dirty="0" err="1">
                <a:latin typeface="Times New Roman" panose="02020603050405020304" pitchFamily="18" charset="0"/>
                <a:cs typeface="Times New Roman" panose="02020603050405020304" pitchFamily="18" charset="0"/>
              </a:rPr>
              <a:t>Prashu</a:t>
            </a:r>
            <a:r>
              <a:rPr lang="en-US" sz="2000" dirty="0">
                <a:latin typeface="Times New Roman" panose="02020603050405020304" pitchFamily="18" charset="0"/>
                <a:cs typeface="Times New Roman" panose="02020603050405020304" pitchFamily="18" charset="0"/>
              </a:rPr>
              <a:t> Pandey , Ansh Saxena  GUIDE- Anupam </a:t>
            </a:r>
            <a:r>
              <a:rPr lang="en-US" sz="2000" dirty="0" err="1">
                <a:latin typeface="Times New Roman" panose="02020603050405020304" pitchFamily="18" charset="0"/>
                <a:cs typeface="Times New Roman" panose="02020603050405020304" pitchFamily="18" charset="0"/>
              </a:rPr>
              <a:t>kumar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sharma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Youtube</a:t>
            </a:r>
            <a:r>
              <a:rPr lang="en-US" sz="2000" dirty="0">
                <a:latin typeface="Times New Roman" panose="02020603050405020304" pitchFamily="18" charset="0"/>
                <a:cs typeface="Times New Roman" panose="02020603050405020304" pitchFamily="18" charset="0"/>
              </a:rPr>
              <a:t> Transcript Summarizer”, International Journal of Research in Engineering and Science (IJRES)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Issue 5 ǁ May 2023</a:t>
            </a:r>
          </a:p>
          <a:p>
            <a:pPr marL="514350" indent="-514350" algn="just">
              <a:buFont typeface="+mj-lt"/>
              <a:buAutoNum type="arabicPeriod" startAt="7"/>
            </a:pP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arabicPeriod" startAt="7"/>
            </a:pPr>
            <a:r>
              <a:rPr lang="en-US" sz="2000" dirty="0">
                <a:latin typeface="Times New Roman" panose="02020603050405020304" pitchFamily="18" charset="0"/>
                <a:cs typeface="Times New Roman" panose="02020603050405020304" pitchFamily="18" charset="0"/>
              </a:rPr>
              <a:t>Pradeep Choudhary, Sowmya P. Munukutla, Rajesh K. S., Alok S. Shukla,” REAL TIME VIDEO SUMMARIZATION ON MOBILE PLATFORM”, Samsung Research and Development Institute India</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Issue-14 July 2017</a:t>
            </a:r>
          </a:p>
          <a:p>
            <a:pPr marL="514350" indent="-514350" algn="just">
              <a:buFont typeface="+mj-lt"/>
              <a:buAutoNum type="arabicPeriod" startAt="7"/>
            </a:pP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arabicPeriod" startAt="9"/>
            </a:pPr>
            <a:r>
              <a:rPr lang="en-US" sz="2000" dirty="0" err="1">
                <a:latin typeface="Times New Roman" panose="02020603050405020304" pitchFamily="18" charset="0"/>
                <a:cs typeface="Times New Roman" panose="02020603050405020304" pitchFamily="18" charset="0"/>
              </a:rPr>
              <a:t>Tsu</a:t>
            </a:r>
            <a:r>
              <a:rPr lang="en-US" sz="2000" dirty="0">
                <a:latin typeface="Times New Roman" panose="02020603050405020304" pitchFamily="18" charset="0"/>
                <a:cs typeface="Times New Roman" panose="02020603050405020304" pitchFamily="18" charset="0"/>
              </a:rPr>
              <a:t>-Jui Fu ,Shao-Heng Tai , </a:t>
            </a:r>
            <a:r>
              <a:rPr lang="en-US" sz="2000" dirty="0" err="1">
                <a:latin typeface="Times New Roman" panose="02020603050405020304" pitchFamily="18" charset="0"/>
                <a:cs typeface="Times New Roman" panose="02020603050405020304" pitchFamily="18" charset="0"/>
              </a:rPr>
              <a:t>Hwann-Tzong</a:t>
            </a:r>
            <a:r>
              <a:rPr lang="en-US" sz="2000" dirty="0">
                <a:latin typeface="Times New Roman" panose="02020603050405020304" pitchFamily="18" charset="0"/>
                <a:cs typeface="Times New Roman" panose="02020603050405020304" pitchFamily="18" charset="0"/>
              </a:rPr>
              <a:t> Chen National Tsing Hua University,” Attentive and Adversarial Learning for Video Summarization”, IEEE Winter Conference on Applications of Computer Vision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Issue-11 .2019.</a:t>
            </a:r>
          </a:p>
          <a:p>
            <a:pPr algn="just"/>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514350" indent="-514350" algn="just">
              <a:buFont typeface="+mj-lt"/>
              <a:buAutoNum type="arabicPeriod" startAt="7"/>
            </a:pPr>
            <a:endParaRPr lang="en-US" sz="2000" dirty="0">
              <a:latin typeface="Times New Roman" panose="02020603050405020304" pitchFamily="18" charset="0"/>
              <a:cs typeface="Times New Roman" panose="02020603050405020304" pitchFamily="18" charset="0"/>
            </a:endParaRPr>
          </a:p>
          <a:p>
            <a:pPr marL="342900" indent="-342900" algn="just">
              <a:buAutoNum type="arabicPeriod" startAt="6"/>
            </a:pP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9500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F04A19-4BEC-526C-DBAA-2B36DCA348D1}"/>
              </a:ext>
            </a:extLst>
          </p:cNvPr>
          <p:cNvSpPr txBox="1"/>
          <p:nvPr/>
        </p:nvSpPr>
        <p:spPr>
          <a:xfrm>
            <a:off x="152400" y="685800"/>
            <a:ext cx="11887200" cy="5090945"/>
          </a:xfrm>
          <a:prstGeom prst="rect">
            <a:avLst/>
          </a:prstGeom>
          <a:noFill/>
        </p:spPr>
        <p:txBody>
          <a:bodyPr wrap="square" rtlCol="0">
            <a:spAutoFit/>
          </a:bodyPr>
          <a:lstStyle/>
          <a:p>
            <a:pPr marL="0" marR="0" algn="just">
              <a:lnSpc>
                <a:spcPct val="107000"/>
              </a:lnSpc>
              <a:spcBef>
                <a:spcPts val="0"/>
              </a:spcBef>
              <a:spcAft>
                <a:spcPts val="800"/>
              </a:spcAft>
            </a:pPr>
            <a:r>
              <a:rPr lang="en-US" sz="2000" dirty="0">
                <a:latin typeface="Times New Roman" panose="02020603050405020304" pitchFamily="18" charset="0"/>
                <a:cs typeface="Times New Roman" panose="02020603050405020304" pitchFamily="18" charset="0"/>
              </a:rPr>
              <a:t>10. S. </a:t>
            </a:r>
            <a:r>
              <a:rPr lang="en-US" sz="2000" dirty="0" err="1">
                <a:latin typeface="Times New Roman" panose="02020603050405020304" pitchFamily="18" charset="0"/>
                <a:cs typeface="Times New Roman" panose="02020603050405020304" pitchFamily="18" charset="0"/>
              </a:rPr>
              <a:t>Tharun</a:t>
            </a:r>
            <a:r>
              <a:rPr lang="en-US" sz="2000" dirty="0">
                <a:latin typeface="Times New Roman" panose="02020603050405020304" pitchFamily="18" charset="0"/>
                <a:cs typeface="Times New Roman" panose="02020603050405020304" pitchFamily="18" charset="0"/>
              </a:rPr>
              <a:t> , R. </a:t>
            </a:r>
            <a:r>
              <a:rPr lang="en-US" sz="2000" dirty="0" err="1">
                <a:latin typeface="Times New Roman" panose="02020603050405020304" pitchFamily="18" charset="0"/>
                <a:cs typeface="Times New Roman" panose="02020603050405020304" pitchFamily="18" charset="0"/>
              </a:rPr>
              <a:t>Kranthi</a:t>
            </a:r>
            <a:r>
              <a:rPr lang="en-US" sz="2000" dirty="0">
                <a:latin typeface="Times New Roman" panose="02020603050405020304" pitchFamily="18" charset="0"/>
                <a:cs typeface="Times New Roman" panose="02020603050405020304" pitchFamily="18" charset="0"/>
              </a:rPr>
              <a:t> Kumar , P. Sai </a:t>
            </a:r>
            <a:r>
              <a:rPr lang="en-US" sz="2000" dirty="0" err="1">
                <a:latin typeface="Times New Roman" panose="02020603050405020304" pitchFamily="18" charset="0"/>
                <a:cs typeface="Times New Roman" panose="02020603050405020304" pitchFamily="18" charset="0"/>
              </a:rPr>
              <a:t>Sravanth</a:t>
            </a:r>
            <a:r>
              <a:rPr lang="en-US" sz="2000" dirty="0">
                <a:latin typeface="Times New Roman" panose="02020603050405020304" pitchFamily="18" charset="0"/>
                <a:cs typeface="Times New Roman" panose="02020603050405020304" pitchFamily="18" charset="0"/>
              </a:rPr>
              <a:t>, G. </a:t>
            </a:r>
            <a:r>
              <a:rPr lang="en-US" sz="2000" dirty="0" err="1">
                <a:latin typeface="Times New Roman" panose="02020603050405020304" pitchFamily="18" charset="0"/>
                <a:cs typeface="Times New Roman" panose="02020603050405020304" pitchFamily="18" charset="0"/>
              </a:rPr>
              <a:t>Srujan</a:t>
            </a:r>
            <a:r>
              <a:rPr lang="en-US" sz="2000" dirty="0">
                <a:latin typeface="Times New Roman" panose="02020603050405020304" pitchFamily="18" charset="0"/>
                <a:cs typeface="Times New Roman" panose="02020603050405020304" pitchFamily="18" charset="0"/>
              </a:rPr>
              <a:t> Reddy , B. Akshay,” Survey on Abstractive Transcript Summarization of YouTube Videos”, International Journal of Advanced Research in Science, Communication and Technology (IJARSCT) Issue-2, April 2022</a:t>
            </a:r>
            <a:endPar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11.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Gousiya</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Begum, N. Musrat Sultana, Dharma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Ashritha</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“YOUTUBE TRANSCRIPT SUMMARIZER”, International Journal of Creative Research Thoughts. Volume 10 Issue 6 June 2022.</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12. </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Tryphena</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Brighty</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Pooja V, Jaya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Varsini</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 Vishnu Priya N, “YOUTUBE TRANSCRIPT SUMMARIZER”, INTERNATIONAL JOURNAL OF PROGRESSIVE RESEARCH IN ENGINEERING MANAGEMENT AND SCIENCE (IJPREMS), Vol. 03, Issue 05, May 2023.</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13. </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Prof. S. H.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Chaflekar</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Achal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Bahadure</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Hosanna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Bramhapurikar</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Ruchika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Satpute</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Rutuja</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Jumde</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Sakshi A.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Bakhare</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Shivani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Bhirange</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“YouTube Transcript Summarizer using Natural Language Processing”, International Journal of Advanced Research in Science, Communication and Technology (IJARSCT), Volume 2, Issue 1, April 2022.</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IN" sz="20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14. </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Pradeepika</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Verma and Anshul Verma, “A Review on Text Summarization Techniques”, Journal of Scientific Research, Volume 64, Issue 1, 2020.</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42489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DC14F-5B84-1C3C-716B-9A13137F4B2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48D51D2-A18B-0157-0F69-B6F32E7A95AD}"/>
              </a:ext>
            </a:extLst>
          </p:cNvPr>
          <p:cNvSpPr txBox="1"/>
          <p:nvPr/>
        </p:nvSpPr>
        <p:spPr>
          <a:xfrm>
            <a:off x="152400" y="2743200"/>
            <a:ext cx="11887200" cy="1627882"/>
          </a:xfrm>
          <a:prstGeom prst="rect">
            <a:avLst/>
          </a:prstGeom>
          <a:noFill/>
        </p:spPr>
        <p:txBody>
          <a:bodyPr wrap="square" rtlCol="0">
            <a:spAutoFit/>
          </a:bodyPr>
          <a:lstStyle/>
          <a:p>
            <a:pPr marL="0" marR="0" algn="ctr">
              <a:lnSpc>
                <a:spcPct val="107000"/>
              </a:lnSpc>
              <a:spcBef>
                <a:spcPts val="0"/>
              </a:spcBef>
              <a:spcAft>
                <a:spcPts val="800"/>
              </a:spcAft>
            </a:pPr>
            <a:r>
              <a:rPr lang="en-IN" sz="10000" b="1" kern="100" dirty="0">
                <a:effectLst/>
                <a:latin typeface="Times New Roman" panose="02020603050405020304" pitchFamily="18"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3404973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7F713-9A83-DC38-8761-D947CFBD51A3}"/>
              </a:ext>
            </a:extLst>
          </p:cNvPr>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Motivation</a:t>
            </a:r>
            <a:br>
              <a:rPr lang="en-US" dirty="0"/>
            </a:br>
            <a:endParaRPr lang="en-IN" dirty="0"/>
          </a:p>
        </p:txBody>
      </p:sp>
      <p:sp>
        <p:nvSpPr>
          <p:cNvPr id="3" name="Content Placeholder 2">
            <a:extLst>
              <a:ext uri="{FF2B5EF4-FFF2-40B4-BE49-F238E27FC236}">
                <a16:creationId xmlns:a16="http://schemas.microsoft.com/office/drawing/2014/main" id="{BFB2E12E-9E24-4070-DA5C-98182BC41180}"/>
              </a:ext>
            </a:extLst>
          </p:cNvPr>
          <p:cNvSpPr>
            <a:spLocks noGrp="1"/>
          </p:cNvSpPr>
          <p:nvPr>
            <p:ph idx="1"/>
          </p:nvPr>
        </p:nvSpPr>
        <p:spPr>
          <a:xfrm>
            <a:off x="838200" y="1253331"/>
            <a:ext cx="10515600" cy="4351338"/>
          </a:xfrm>
        </p:spPr>
        <p:txBody>
          <a:bodyPr>
            <a:normAutofit fontScale="85000" lnSpcReduction="10000"/>
          </a:bodyPr>
          <a:lstStyle/>
          <a:p>
            <a:pPr marL="0" indent="0" algn="just">
              <a:buNone/>
            </a:pPr>
            <a:endParaRPr lang="en-US" sz="2400" dirty="0"/>
          </a:p>
          <a:p>
            <a:pPr algn="just"/>
            <a:r>
              <a:rPr lang="en-US" sz="2600" b="1" i="0" dirty="0">
                <a:effectLst/>
                <a:latin typeface="Times New Roman" panose="02020603050405020304" pitchFamily="18" charset="0"/>
                <a:cs typeface="Times New Roman" panose="02020603050405020304" pitchFamily="18" charset="0"/>
              </a:rPr>
              <a:t>Information Overload</a:t>
            </a:r>
            <a:r>
              <a:rPr lang="en-US" sz="2600" b="0" i="0" dirty="0">
                <a:effectLst/>
                <a:latin typeface="Times New Roman" panose="02020603050405020304" pitchFamily="18" charset="0"/>
                <a:cs typeface="Times New Roman" panose="02020603050405020304" pitchFamily="18" charset="0"/>
              </a:rPr>
              <a:t>: In today's digital landscape, the vast amount of video content overwhelms users, making it challenging to extract relevant information efficiently.</a:t>
            </a:r>
          </a:p>
          <a:p>
            <a:pPr algn="just"/>
            <a:r>
              <a:rPr lang="en-US" sz="2600" b="1" i="0" dirty="0">
                <a:effectLst/>
                <a:latin typeface="Times New Roman" panose="02020603050405020304" pitchFamily="18" charset="0"/>
                <a:cs typeface="Times New Roman" panose="02020603050405020304" pitchFamily="18" charset="0"/>
              </a:rPr>
              <a:t>Time Constraints</a:t>
            </a:r>
            <a:r>
              <a:rPr lang="en-US" sz="2600" b="0" i="0" dirty="0">
                <a:effectLst/>
                <a:latin typeface="Times New Roman" panose="02020603050405020304" pitchFamily="18" charset="0"/>
                <a:cs typeface="Times New Roman" panose="02020603050405020304" pitchFamily="18" charset="0"/>
              </a:rPr>
              <a:t>: Manual video content consumption requires substantial time, which clashes with busy schedules and the need for quick information retrieval.</a:t>
            </a:r>
            <a:endParaRPr lang="en-US" sz="2600" dirty="0">
              <a:latin typeface="Times New Roman" panose="02020603050405020304" pitchFamily="18" charset="0"/>
              <a:cs typeface="Times New Roman" panose="02020603050405020304" pitchFamily="18" charset="0"/>
            </a:endParaRPr>
          </a:p>
          <a:p>
            <a:pPr algn="just"/>
            <a:r>
              <a:rPr lang="en-US" sz="2600" b="1" i="0" dirty="0">
                <a:effectLst/>
                <a:latin typeface="Times New Roman" panose="02020603050405020304" pitchFamily="18" charset="0"/>
                <a:cs typeface="Times New Roman" panose="02020603050405020304" pitchFamily="18" charset="0"/>
              </a:rPr>
              <a:t>Inefficient Manual Extraction</a:t>
            </a:r>
            <a:r>
              <a:rPr lang="en-US" sz="2600" b="0" i="0" dirty="0">
                <a:effectLst/>
                <a:latin typeface="Times New Roman" panose="02020603050405020304" pitchFamily="18" charset="0"/>
                <a:cs typeface="Times New Roman" panose="02020603050405020304" pitchFamily="18" charset="0"/>
              </a:rPr>
              <a:t>: Traditional methods of watching and manually extracting information from videos are labor-intensive and fail to cater to the need for swift insights.</a:t>
            </a:r>
          </a:p>
          <a:p>
            <a:pPr algn="just"/>
            <a:r>
              <a:rPr lang="en-US" sz="2600" b="1" i="0" dirty="0">
                <a:effectLst/>
                <a:latin typeface="Times New Roman" panose="02020603050405020304" pitchFamily="18" charset="0"/>
                <a:cs typeface="Times New Roman" panose="02020603050405020304" pitchFamily="18" charset="0"/>
              </a:rPr>
              <a:t>Enhanced Productivity</a:t>
            </a:r>
            <a:r>
              <a:rPr lang="en-US" sz="2600" b="0" i="0" dirty="0">
                <a:effectLst/>
                <a:latin typeface="Times New Roman" panose="02020603050405020304" pitchFamily="18" charset="0"/>
                <a:cs typeface="Times New Roman" panose="02020603050405020304" pitchFamily="18" charset="0"/>
              </a:rPr>
              <a:t>: By automating the summarization process, users can optimize their time, focusing on analyzing insights rather than going through entire videos.</a:t>
            </a:r>
            <a:endParaRPr lang="en-US" sz="2600" dirty="0">
              <a:latin typeface="Times New Roman" panose="02020603050405020304" pitchFamily="18" charset="0"/>
              <a:cs typeface="Times New Roman" panose="02020603050405020304" pitchFamily="18" charset="0"/>
            </a:endParaRPr>
          </a:p>
          <a:p>
            <a:pPr algn="just"/>
            <a:r>
              <a:rPr lang="en-US" sz="2600" b="1" i="0" dirty="0">
                <a:effectLst/>
                <a:latin typeface="Times New Roman" panose="02020603050405020304" pitchFamily="18" charset="0"/>
                <a:cs typeface="Times New Roman" panose="02020603050405020304" pitchFamily="18" charset="0"/>
              </a:rPr>
              <a:t>Practical Application</a:t>
            </a:r>
            <a:r>
              <a:rPr lang="en-US" sz="2600" b="0" i="0" dirty="0">
                <a:effectLst/>
                <a:latin typeface="Times New Roman" panose="02020603050405020304" pitchFamily="18" charset="0"/>
                <a:cs typeface="Times New Roman" panose="02020603050405020304" pitchFamily="18" charset="0"/>
              </a:rPr>
              <a:t>: The system provides a practical solution to the problem of information overload, aligning technological advancements with tangible benefits for users.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36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5AE89-473E-B64A-3909-43EEDFEF9AD9}"/>
              </a:ext>
            </a:extLst>
          </p:cNvPr>
          <p:cNvSpPr>
            <a:spLocks noGrp="1"/>
          </p:cNvSpPr>
          <p:nvPr>
            <p:ph type="title"/>
          </p:nvPr>
        </p:nvSpPr>
        <p:spPr>
          <a:xfrm>
            <a:off x="838200" y="316357"/>
            <a:ext cx="10515600" cy="1325563"/>
          </a:xfrm>
        </p:spPr>
        <p:txBody>
          <a:bodyPr/>
          <a:lstStyle/>
          <a:p>
            <a:pPr algn="ctr"/>
            <a:r>
              <a:rPr lang="en-US" sz="3200" dirty="0">
                <a:latin typeface="Times New Roman" panose="02020603050405020304" pitchFamily="18" charset="0"/>
                <a:cs typeface="Times New Roman" panose="02020603050405020304" pitchFamily="18" charset="0"/>
              </a:rPr>
              <a:t>Problem Statement  </a:t>
            </a:r>
            <a:br>
              <a:rPr lang="en-US" dirty="0"/>
            </a:br>
            <a:endParaRPr lang="en-IN" dirty="0"/>
          </a:p>
        </p:txBody>
      </p:sp>
      <p:sp>
        <p:nvSpPr>
          <p:cNvPr id="3" name="Content Placeholder 2">
            <a:extLst>
              <a:ext uri="{FF2B5EF4-FFF2-40B4-BE49-F238E27FC236}">
                <a16:creationId xmlns:a16="http://schemas.microsoft.com/office/drawing/2014/main" id="{D25F7F7D-7479-881A-7189-E523B9AE6BE8}"/>
              </a:ext>
            </a:extLst>
          </p:cNvPr>
          <p:cNvSpPr>
            <a:spLocks noGrp="1"/>
          </p:cNvSpPr>
          <p:nvPr>
            <p:ph idx="1"/>
          </p:nvPr>
        </p:nvSpPr>
        <p:spPr>
          <a:xfrm>
            <a:off x="804512" y="1447800"/>
            <a:ext cx="10515600" cy="4351338"/>
          </a:xfrm>
        </p:spPr>
        <p:txBody>
          <a:bodyPr>
            <a:normAutofit/>
          </a:bodyPr>
          <a:lstStyle/>
          <a:p>
            <a:pPr marL="0" indent="0" algn="just">
              <a:buNone/>
            </a:pPr>
            <a:r>
              <a:rPr lang="en-US" sz="2600" dirty="0">
                <a:latin typeface="Times New Roman" panose="02020603050405020304" pitchFamily="18" charset="0"/>
                <a:cs typeface="Times New Roman" panose="02020603050405020304" pitchFamily="18" charset="0"/>
              </a:rPr>
              <a:t>Designing and developing Automated Video Transcript Summarizer </a:t>
            </a:r>
            <a:r>
              <a:rPr lang="en-US" sz="2600" b="0" i="0" dirty="0">
                <a:effectLst/>
                <a:latin typeface="Times New Roman" panose="02020603050405020304" pitchFamily="18" charset="0"/>
                <a:cs typeface="Times New Roman" panose="02020603050405020304" pitchFamily="18" charset="0"/>
              </a:rPr>
              <a:t>to identify crucial information and patterns without watching the entire video using NLP .</a:t>
            </a:r>
            <a:endParaRPr lang="en-US" sz="2600" dirty="0">
              <a:latin typeface="Times New Roman" panose="02020603050405020304" pitchFamily="18" charset="0"/>
              <a:cs typeface="Times New Roman" panose="02020603050405020304" pitchFamily="18" charset="0"/>
            </a:endParaRPr>
          </a:p>
          <a:p>
            <a:pPr marL="0" indent="0" algn="just">
              <a:buNone/>
            </a:pP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949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EA0C-66DC-C94B-80E6-B28D3BF1BD5B}"/>
              </a:ext>
            </a:extLst>
          </p:cNvPr>
          <p:cNvSpPr>
            <a:spLocks noGrp="1"/>
          </p:cNvSpPr>
          <p:nvPr>
            <p:ph type="title"/>
          </p:nvPr>
        </p:nvSpPr>
        <p:spPr/>
        <p:txBody>
          <a:bodyPr/>
          <a:lstStyle/>
          <a:p>
            <a:pPr algn="ctr"/>
            <a:r>
              <a:rPr lang="en-US" sz="3200" dirty="0">
                <a:latin typeface="Times New Roman" panose="02020603050405020304" pitchFamily="18" charset="0"/>
                <a:cs typeface="Times New Roman" panose="02020603050405020304" pitchFamily="18" charset="0"/>
              </a:rPr>
              <a:t>Objectives </a:t>
            </a:r>
            <a:br>
              <a:rPr lang="en-US" dirty="0"/>
            </a:br>
            <a:endParaRPr lang="en-IN" dirty="0"/>
          </a:p>
        </p:txBody>
      </p:sp>
      <p:sp>
        <p:nvSpPr>
          <p:cNvPr id="3" name="Content Placeholder 2">
            <a:extLst>
              <a:ext uri="{FF2B5EF4-FFF2-40B4-BE49-F238E27FC236}">
                <a16:creationId xmlns:a16="http://schemas.microsoft.com/office/drawing/2014/main" id="{007761C8-E925-C6F4-26FE-FBF8B6D473C6}"/>
              </a:ext>
            </a:extLst>
          </p:cNvPr>
          <p:cNvSpPr>
            <a:spLocks noGrp="1"/>
          </p:cNvSpPr>
          <p:nvPr>
            <p:ph idx="1"/>
          </p:nvPr>
        </p:nvSpPr>
        <p:spPr>
          <a:xfrm>
            <a:off x="533400" y="1524000"/>
            <a:ext cx="11201400" cy="4652963"/>
          </a:xfrm>
        </p:spPr>
        <p:txBody>
          <a:bodyPr>
            <a:noAutofit/>
          </a:bodyPr>
          <a:lstStyle/>
          <a:p>
            <a:pPr marL="457200" indent="-457200" algn="just">
              <a:buFont typeface="+mj-lt"/>
              <a:buAutoNum type="arabicPeriod"/>
            </a:pPr>
            <a:r>
              <a:rPr lang="en-US" sz="2600" b="0" i="0" dirty="0">
                <a:effectLst/>
                <a:latin typeface="Times New Roman" panose="02020603050405020304" pitchFamily="18" charset="0"/>
                <a:cs typeface="Times New Roman" panose="02020603050405020304" pitchFamily="18" charset="0"/>
              </a:rPr>
              <a:t>To Implement advanced Natural Language Processing (NLP) techniques to automatically generate concise summaries from video transcripts.</a:t>
            </a:r>
          </a:p>
          <a:p>
            <a:pPr marL="457200" indent="-457200" algn="just">
              <a:buFont typeface="+mj-lt"/>
              <a:buAutoNum type="arabicPeriod"/>
            </a:pPr>
            <a:r>
              <a:rPr lang="en-US" sz="2600" b="0" i="0" dirty="0">
                <a:effectLst/>
                <a:latin typeface="Times New Roman" panose="02020603050405020304" pitchFamily="18" charset="0"/>
                <a:cs typeface="Times New Roman" panose="02020603050405020304" pitchFamily="18" charset="0"/>
              </a:rPr>
              <a:t>To Integrate mechanisms to assess the relevance and significance of content within video transcripts.</a:t>
            </a:r>
          </a:p>
          <a:p>
            <a:pPr marL="457200" indent="-457200" algn="just">
              <a:buFont typeface="+mj-lt"/>
              <a:buAutoNum type="arabicPeriod"/>
            </a:pPr>
            <a:r>
              <a:rPr lang="en-US" sz="2600" b="0" i="0" dirty="0">
                <a:effectLst/>
                <a:latin typeface="Times New Roman" panose="02020603050405020304" pitchFamily="18" charset="0"/>
                <a:cs typeface="Times New Roman" panose="02020603050405020304" pitchFamily="18" charset="0"/>
              </a:rPr>
              <a:t>To Incorporate automated translation capabilities to facilitate summarization of video transcripts in different languages.</a:t>
            </a:r>
            <a:endParaRPr lang="en-US" sz="26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600" dirty="0">
                <a:latin typeface="Times New Roman" panose="02020603050405020304" pitchFamily="18" charset="0"/>
                <a:cs typeface="Times New Roman" panose="02020603050405020304" pitchFamily="18" charset="0"/>
              </a:rPr>
              <a:t>To </a:t>
            </a:r>
            <a:r>
              <a:rPr lang="en-US" sz="2600" b="0" i="0" dirty="0">
                <a:effectLst/>
                <a:latin typeface="Times New Roman" panose="02020603050405020304" pitchFamily="18" charset="0"/>
                <a:cs typeface="Times New Roman" panose="02020603050405020304" pitchFamily="18" charset="0"/>
              </a:rPr>
              <a:t>Design an intuitive and user-friendly interface that allows easy input of videos and retrieval of summarized content.</a:t>
            </a:r>
          </a:p>
        </p:txBody>
      </p:sp>
    </p:spTree>
    <p:extLst>
      <p:ext uri="{BB962C8B-B14F-4D97-AF65-F5344CB8AC3E}">
        <p14:creationId xmlns:p14="http://schemas.microsoft.com/office/powerpoint/2010/main" val="3393326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D560247-D6AB-3745-80EA-0C0253D8DCA6}"/>
              </a:ext>
            </a:extLst>
          </p:cNvPr>
          <p:cNvSpPr txBox="1"/>
          <p:nvPr/>
        </p:nvSpPr>
        <p:spPr>
          <a:xfrm>
            <a:off x="1638300" y="251028"/>
            <a:ext cx="8229600"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System Architecture</a:t>
            </a:r>
          </a:p>
        </p:txBody>
      </p:sp>
      <p:pic>
        <p:nvPicPr>
          <p:cNvPr id="3" name="Picture 2">
            <a:extLst>
              <a:ext uri="{FF2B5EF4-FFF2-40B4-BE49-F238E27FC236}">
                <a16:creationId xmlns:a16="http://schemas.microsoft.com/office/drawing/2014/main" id="{57005E7C-5358-26F1-F7EA-6758F742A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737" y="685800"/>
            <a:ext cx="8843963" cy="5677408"/>
          </a:xfrm>
          <a:prstGeom prst="rect">
            <a:avLst/>
          </a:prstGeom>
        </p:spPr>
      </p:pic>
      <p:sp>
        <p:nvSpPr>
          <p:cNvPr id="2" name="TextBox 1">
            <a:extLst>
              <a:ext uri="{FF2B5EF4-FFF2-40B4-BE49-F238E27FC236}">
                <a16:creationId xmlns:a16="http://schemas.microsoft.com/office/drawing/2014/main" id="{93A486F8-D390-CC77-D220-9A3827527574}"/>
              </a:ext>
            </a:extLst>
          </p:cNvPr>
          <p:cNvSpPr txBox="1"/>
          <p:nvPr/>
        </p:nvSpPr>
        <p:spPr>
          <a:xfrm>
            <a:off x="4114800" y="6363208"/>
            <a:ext cx="3581400" cy="400110"/>
          </a:xfrm>
          <a:prstGeom prst="rect">
            <a:avLst/>
          </a:prstGeom>
          <a:noFill/>
        </p:spPr>
        <p:txBody>
          <a:bodyPr wrap="square" rtlCol="0">
            <a:spAutoFit/>
          </a:bodyPr>
          <a:lstStyle/>
          <a:p>
            <a:r>
              <a:rPr lang="en-IN" sz="2000" dirty="0">
                <a:latin typeface="Times New Roman" panose="02020603050405020304" pitchFamily="18" charset="0"/>
                <a:cs typeface="Times New Roman" panose="02020603050405020304" pitchFamily="18" charset="0"/>
              </a:rPr>
              <a:t>Fig . 1  System Architecture</a:t>
            </a:r>
          </a:p>
        </p:txBody>
      </p:sp>
    </p:spTree>
    <p:extLst>
      <p:ext uri="{BB962C8B-B14F-4D97-AF65-F5344CB8AC3E}">
        <p14:creationId xmlns:p14="http://schemas.microsoft.com/office/powerpoint/2010/main" val="1878761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F88E-6469-4489-1B49-D1371B5FC62C}"/>
              </a:ext>
            </a:extLst>
          </p:cNvPr>
          <p:cNvSpPr>
            <a:spLocks noGrp="1"/>
          </p:cNvSpPr>
          <p:nvPr>
            <p:ph type="title"/>
          </p:nvPr>
        </p:nvSpPr>
        <p:spPr/>
        <p:txBody>
          <a:bodyPr>
            <a:normAutofit/>
          </a:bodyPr>
          <a:lstStyle/>
          <a:p>
            <a:pPr algn="ctr"/>
            <a:r>
              <a:rPr lang="en-US" sz="3200" dirty="0">
                <a:latin typeface="Times New Roman" panose="02020603050405020304" pitchFamily="18" charset="0"/>
                <a:cs typeface="Times New Roman" panose="02020603050405020304" pitchFamily="18" charset="0"/>
              </a:rPr>
              <a:t>Literature Survey</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088623-F6F6-49A3-A6C6-EF1ADC2B15D9}"/>
              </a:ext>
            </a:extLst>
          </p:cNvPr>
          <p:cNvSpPr>
            <a:spLocks noGrp="1"/>
          </p:cNvSpPr>
          <p:nvPr>
            <p:ph idx="1"/>
          </p:nvPr>
        </p:nvSpPr>
        <p:spPr>
          <a:xfrm>
            <a:off x="838200" y="1825625"/>
            <a:ext cx="10820400" cy="4351338"/>
          </a:xfrm>
        </p:spPr>
        <p:txBody>
          <a:bodyPr/>
          <a:lstStyle/>
          <a:p>
            <a:pPr marL="0" indent="0" algn="just">
              <a:buNone/>
            </a:pPr>
            <a:r>
              <a:rPr lang="en-IN" sz="3000" dirty="0">
                <a:latin typeface="Times New Roman" panose="02020603050405020304" pitchFamily="18" charset="0"/>
                <a:cs typeface="Times New Roman" panose="02020603050405020304" pitchFamily="18" charset="0"/>
              </a:rPr>
              <a:t>Paper 1- “</a:t>
            </a:r>
            <a:r>
              <a:rPr lang="en-IN" sz="3000" dirty="0" err="1">
                <a:latin typeface="Times New Roman" panose="02020603050405020304" pitchFamily="18" charset="0"/>
                <a:cs typeface="Times New Roman" panose="02020603050405020304" pitchFamily="18" charset="0"/>
              </a:rPr>
              <a:t>Youtube</a:t>
            </a:r>
            <a:r>
              <a:rPr lang="en-IN" sz="3000" dirty="0">
                <a:latin typeface="Times New Roman" panose="02020603050405020304" pitchFamily="18" charset="0"/>
                <a:cs typeface="Times New Roman" panose="02020603050405020304" pitchFamily="18" charset="0"/>
              </a:rPr>
              <a:t> Transcript Summarizer Using Flask and NLP” Journal Of Positive School Psychology.</a:t>
            </a:r>
          </a:p>
          <a:p>
            <a:pPr marL="0" indent="0" algn="just">
              <a:buNone/>
            </a:pPr>
            <a:endParaRPr lang="en-IN" sz="30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From [1], Author employed a Flask-based backend server powers a YouTube transcript summarization system with user-friendly features like translation, speech synthesis, downloads, and email sharing. It retrieves YouTube video subtitles, uses a default CNN model for summarization, and leverages NLP techniques. This practical project aligns with NLP and text summarization research, enhancing content consumption efficiency and sharing.</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1737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8DCFC8-858C-CABE-3AE1-60BD0A3BA920}"/>
              </a:ext>
            </a:extLst>
          </p:cNvPr>
          <p:cNvSpPr>
            <a:spLocks noGrp="1"/>
          </p:cNvSpPr>
          <p:nvPr>
            <p:ph idx="1"/>
          </p:nvPr>
        </p:nvSpPr>
        <p:spPr>
          <a:xfrm>
            <a:off x="685800" y="762000"/>
            <a:ext cx="10972800" cy="5334000"/>
          </a:xfrm>
        </p:spPr>
        <p:txBody>
          <a:bodyPr>
            <a:noAutofit/>
          </a:bodyPr>
          <a:lstStyle/>
          <a:p>
            <a:pPr marL="0" indent="0">
              <a:buNone/>
            </a:pPr>
            <a:r>
              <a:rPr lang="en-IN" dirty="0">
                <a:latin typeface="Times New Roman" panose="02020603050405020304" pitchFamily="18" charset="0"/>
                <a:cs typeface="Times New Roman" panose="02020603050405020304" pitchFamily="18" charset="0"/>
              </a:rPr>
              <a:t>Paper 2- “AI-based video Summarization Using </a:t>
            </a:r>
            <a:r>
              <a:rPr lang="en-IN" dirty="0" err="1">
                <a:latin typeface="Times New Roman" panose="02020603050405020304" pitchFamily="18" charset="0"/>
                <a:cs typeface="Times New Roman" panose="02020603050405020304" pitchFamily="18" charset="0"/>
              </a:rPr>
              <a:t>FFmpeg</a:t>
            </a:r>
            <a:r>
              <a:rPr lang="en-IN" dirty="0">
                <a:latin typeface="Times New Roman" panose="02020603050405020304" pitchFamily="18" charset="0"/>
                <a:cs typeface="Times New Roman" panose="02020603050405020304" pitchFamily="18" charset="0"/>
              </a:rPr>
              <a:t> and NLP” IJISRT</a:t>
            </a:r>
          </a:p>
          <a:p>
            <a:endParaRPr lang="en-IN"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From [2], the author conducted a comprehensive research review on video summarization techniques. This survey covered both supervised and unsupervised methods, encompassing neural networks, attention mechanisms, and SVMs for video segmentation and summarization. </a:t>
            </a:r>
            <a:r>
              <a:rPr lang="en-US" sz="2600" dirty="0" err="1">
                <a:latin typeface="Times New Roman" panose="02020603050405020304" pitchFamily="18" charset="0"/>
                <a:cs typeface="Times New Roman" panose="02020603050405020304" pitchFamily="18" charset="0"/>
              </a:rPr>
              <a:t>FFmpeg</a:t>
            </a:r>
            <a:r>
              <a:rPr lang="en-US" sz="2600" dirty="0">
                <a:latin typeface="Times New Roman" panose="02020603050405020304" pitchFamily="18" charset="0"/>
                <a:cs typeface="Times New Roman" panose="02020603050405020304" pitchFamily="18" charset="0"/>
              </a:rPr>
              <a:t> emerged as a versatile tool for video processing, while Natural Language Processing (NLP) techniques proved crucial for audio transcript analysis. </a:t>
            </a:r>
            <a:r>
              <a:rPr lang="en-US" sz="2600" dirty="0" err="1">
                <a:latin typeface="Times New Roman" panose="02020603050405020304" pitchFamily="18" charset="0"/>
                <a:cs typeface="Times New Roman" panose="02020603050405020304" pitchFamily="18" charset="0"/>
              </a:rPr>
              <a:t>AssemblyAI's</a:t>
            </a:r>
            <a:r>
              <a:rPr lang="en-US" sz="2600" dirty="0">
                <a:latin typeface="Times New Roman" panose="02020603050405020304" pitchFamily="18" charset="0"/>
                <a:cs typeface="Times New Roman" panose="02020603050405020304" pitchFamily="18" charset="0"/>
              </a:rPr>
              <a:t> ASR and NLP services were recognized for their role in precise transcription. The study concluded with an ablation study highlighting the importance of combining </a:t>
            </a:r>
            <a:r>
              <a:rPr lang="en-US" sz="2600" dirty="0" err="1">
                <a:latin typeface="Times New Roman" panose="02020603050405020304" pitchFamily="18" charset="0"/>
                <a:cs typeface="Times New Roman" panose="02020603050405020304" pitchFamily="18" charset="0"/>
              </a:rPr>
              <a:t>FFmpeg</a:t>
            </a:r>
            <a:r>
              <a:rPr lang="en-US" sz="2600" dirty="0">
                <a:latin typeface="Times New Roman" panose="02020603050405020304" pitchFamily="18" charset="0"/>
                <a:cs typeface="Times New Roman" panose="02020603050405020304" pitchFamily="18" charset="0"/>
              </a:rPr>
              <a:t>, NLP, and video segmentation for effective video summarization</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98585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2207</TotalTime>
  <Words>2747</Words>
  <Application>Microsoft Office PowerPoint</Application>
  <PresentationFormat>Widescreen</PresentationFormat>
  <Paragraphs>316</Paragraphs>
  <Slides>33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BE Project Review Presentation On “Automated Video Transcript Summarizer .”</vt:lpstr>
      <vt:lpstr>Outline</vt:lpstr>
      <vt:lpstr>Introduction</vt:lpstr>
      <vt:lpstr>Motivation </vt:lpstr>
      <vt:lpstr>Problem Statement   </vt:lpstr>
      <vt:lpstr>Objectives  </vt:lpstr>
      <vt:lpstr>PowerPoint Presentation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Gap Analysis</vt:lpstr>
      <vt:lpstr>PowerPoint Presentation</vt:lpstr>
      <vt:lpstr>PowerPoint Presentation</vt:lpstr>
      <vt:lpstr>PowerPoint Presentation</vt:lpstr>
      <vt:lpstr>PowerPoint Presentation</vt:lpstr>
      <vt:lpstr>Applications </vt:lpstr>
      <vt:lpstr>PowerPoint Presentation</vt:lpstr>
      <vt:lpstr>Result </vt:lpstr>
      <vt:lpstr>Result  </vt:lpstr>
      <vt:lpstr>Conclusion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Interaction between users and IoT clusters:  Moving towards an Internet of People, Things and Services (IoPTS)</dc:title>
  <dc:creator>Owner</dc:creator>
  <cp:lastModifiedBy>Krushna Gajare</cp:lastModifiedBy>
  <cp:revision>109</cp:revision>
  <dcterms:created xsi:type="dcterms:W3CDTF">2015-04-06T12:43:20Z</dcterms:created>
  <dcterms:modified xsi:type="dcterms:W3CDTF">2025-01-31T07:03:37Z</dcterms:modified>
</cp:coreProperties>
</file>