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193ad07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193ad07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193ad0769_1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193ad0769_1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193ad0769_1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193ad0769_1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193ad0769_1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193ad0769_1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193ad07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193ad07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193ad07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193ad07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193ad07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193ad07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193ad0769_1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193ad0769_1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f7db9a4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f7db9a4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f7db9a4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f7db9a4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f7db9a4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f7db9a4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f7db9a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f7db9a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f7db9a4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f7db9a4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f7db9a44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f7db9a44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f7db9a44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f7db9a44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f7db9a44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f7db9a44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f7db9a440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f7db9a44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f7db9a44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f7db9a44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93ad0769_1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193ad0769_1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93ad0769_1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193ad0769_1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432375" y="239750"/>
            <a:ext cx="84426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Enhancing IoT Interoperability: Leveraging Web of Things (WoT) Thing Descriptions and Semantic Schemas</a:t>
            </a:r>
            <a:endParaRPr sz="2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309275" y="3426275"/>
            <a:ext cx="37092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Krish Dave (IMT2022043)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Vaibhav Mittal (IMT2022126)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91375" y="3375050"/>
            <a:ext cx="27153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Prof. Badrinath Sir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0" y="826263"/>
            <a:ext cx="39057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JSON-LD and Ontologies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JSON-LD allows linking data to external vocabularies.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Semantic enrichment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Each TD can reference terms from ontologies such as </a:t>
            </a: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Schema.org, SOSA/SSN, SAREF, IoT Schema, etc.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0" y="75825"/>
            <a:ext cx="91440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2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Deep Dive into Semantic Annotations in TD</a:t>
            </a:r>
            <a:endParaRPr sz="2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000" y="904350"/>
            <a:ext cx="4993601" cy="23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84025" y="3610700"/>
            <a:ext cx="88527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Here in the figure, 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ot: ToggleAction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maps to a standard IoT schema concept.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Enables interoperability with smart home assistants, industrial automation, etc.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0" y="581800"/>
            <a:ext cx="52071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What is IoT Schema?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iot.schema.org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is a structured vocabulary for IoT devices.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Used for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Device discovery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 exchange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Capability modeling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Connecting WoT TD to IoT Schema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Define IoT device actions using standard schema terms.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Example: A thermostat integrating with iot.schema.org: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0" y="3596350"/>
            <a:ext cx="52071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Other Ontologies: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SAREF (Smart Appliances REFerence ontology)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→ For smart home interoperability.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SOSA/SSN (Sensor, Observation, Sample, and Actuator)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→ For sensor-based IoT systems.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Integrating wit</a:t>
            </a:r>
            <a:r>
              <a:rPr lang="en-GB" sz="2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 Io</a:t>
            </a:r>
            <a:r>
              <a:rPr lang="en-GB" sz="2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 Schema and Other Ontologies</a:t>
            </a:r>
            <a:endParaRPr sz="2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800" y="1530750"/>
            <a:ext cx="4029200" cy="36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012"/>
            <a:ext cx="9144000" cy="273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0" y="3907825"/>
            <a:ext cx="9144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Best Choice?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Interoperability: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WoT TD + IoT Schema.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Lightweight Applications: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SDF.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Comparative Analysis: WoT TD, IoT Schema, and SDF</a:t>
            </a:r>
            <a:endParaRPr sz="2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Mapping IoT Semantics to Capabilities Using Apache Jena</a:t>
            </a:r>
            <a:endParaRPr sz="2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11700" y="1113925"/>
            <a:ext cx="86223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Objective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want to connect IoT devices to their functionalities using semantic ontologies.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Store device capabilities in Apache Jena, enabling structured queries.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can use SPARQL and reasoning to infer new relationships between devices.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Key Components of Semantic IoT Modeling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Ontologies (SSN/SOSA, IoT-Lite, WoT-TD) – Define how devices relate to their capabilities.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Thing Descriptions (TDs) – JSON-LD metadata describing IoT device properties.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Apache Jena – Stores IoT semantics in RDF format, enabling reasoning.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SPARQL Queries – Extract information on available device capabilities.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239225" y="190825"/>
            <a:ext cx="83658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Step-by-Step Approach to Semantic Mapping</a:t>
            </a:r>
            <a:endParaRPr sz="2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86900" y="874700"/>
            <a:ext cx="8520600" cy="3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Step 1: Define IoT Semantics Using Ontologies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can use SSN/SOSA or IoT-Lite to model devices as sensors, actuators, and properties.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Example: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Temperature Sensor → Detects temperature.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Smart AC → Controls and adjusts temperature based on sensor input.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Step 2: Store and Query Data Using SPARQL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will store IoT device descriptions in RDF </a:t>
            </a: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format in the Apache Jena Triple Store.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will run SPARQL queries to retrieve devices based on capabilities (e.g., "Find all devices that measure temperature").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Step 3: </a:t>
            </a: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Apply Reasoning to Infer Relationships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Apache Jena’s inference engine to automatically link sensor data to actuators.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Example: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a temperature sensor exists in a room, the Smart AC can adjust based on its readings.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Using ontologies, we can infer which devices should interact even if not explicitly linked.</a:t>
            </a:r>
            <a:endParaRPr b="1"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Step-by-Step Approach to Semantic Mapping</a:t>
            </a:r>
            <a:endParaRPr sz="2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55500" y="1084025"/>
            <a:ext cx="8433000" cy="3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Step 4: Implement Rule-Based Automation with DROOLS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DROOLS rules engine to automate actions based on data.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Example Rule: If a room temperature &gt; 28°C, turn on the AC.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Steps Followed to do this: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Fetch temperature data from the semantic store.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Apply DROOLS rules to determine actions.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Execute control actions via IoT APIs.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75" y="3203150"/>
            <a:ext cx="5810700" cy="13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929775" y="4552925"/>
            <a:ext cx="55473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Example Rule which we can write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14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0" y="1048475"/>
            <a:ext cx="91440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Key Takeaways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WoT TD enables standardized device descriptions.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JSON-LD facilitates semantic linking with ontologies.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IoT Schema and SDF provide structured vocabularies for IoT.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Inference engines (e.g., Drools) can automate decision-making.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Semantic interoperability is the future of IoT automation.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94275" y="3241850"/>
            <a:ext cx="89655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NOTE :</a:t>
            </a:r>
            <a:b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After this , we did some coding and implemented our approach , which is all documented in our Latex coding report that we have posted on our github repository.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1478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Future Work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125000" y="823775"/>
            <a:ext cx="8934600" cy="4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Recap of our Current State of our Work :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Right now, as one can see in the detailed code Report, we have created a 2 way pipeline :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where our python server publishes the temperature , 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then HiveMQ cloud cluster stores this 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temperature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which is then received by our java client code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which then the java code uses to fire Drools Rules, and then store it in Triple store using the turtle format.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Once this is done, according to the rules by Drools, heater status of our thermostat is published to our cluster on HiveMQ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Which is then again received by our python server and based on 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heater status, python server generates the next subsequent temperature.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Challenges and Flaws in our current Approach :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Currently, our first flaw is that we are only dealing with thermostat temperature, and hence our only action is heater status.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Therefore, #1 challenge is scalability , where it is difficult to scale the 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application with multiple properties and multiple actions.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125000" y="219275"/>
            <a:ext cx="8852700" cy="4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Therefore , when we need to add any property, we need to change the entire structure of our thermostat class as well as change all the drool rules 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Challenge #2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Now, even if we have only 1 property we are technically hard coding the rules in our drools file. This is a problem as if we want to keep custom boundary temperatures , that is a current flaw in our system. 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One very practical use-case is when we use AC in the day, we might want to keep our lower threshold temperature at a low value.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However , at night as it is cool we might want to keep lower threshold temperature a bit higher.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So, there should a way of communicating this rules between the Drools engine and the user. So , one can set this temperatures without actually changing the configuration default thresholds.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Final Challenge #3 (IMP)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Now even if we achieve the above system , it still lacks a major functionality. This configuration is very far from the end user. So , our final aim should be to create a mid way system which connects the user and system configuration details.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/>
        </p:nvSpPr>
        <p:spPr>
          <a:xfrm>
            <a:off x="99600" y="117750"/>
            <a:ext cx="89448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Lets understand this in depth with some indepth scenario and its solution 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PROBLEMS :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b="1"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Static Configuration in Rule Engines (e.g., DROOLS)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Most IoT devices follow fixed rules defined by developers (e.g., heater turns on below 24°C).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These rules are hardcoded in logic files, often in rule engines like DROOLS.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End-users have no way to modify these settings themselves.</a:t>
            </a:r>
            <a:endParaRPr sz="11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b="1"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No Dynamic Rule Updates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a user wants to change the temperature threshold or behavior: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They must request a developer to update the rule file.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rule engine must be reloaded or redeployed.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defeats the purpose of smart and adaptive IoT.</a:t>
            </a:r>
            <a:endParaRPr sz="11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b="1"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No Natural Language Understanding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Systems don’t understand phrases like: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“Change the minimum temperature to 22.”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“Turn on the heater only at night.”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There is no interface to translate user intent into updated behavior.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186475" y="127050"/>
            <a:ext cx="8801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Motivation</a:t>
            </a:r>
            <a:endParaRPr b="1" sz="2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35450" y="666900"/>
            <a:ext cx="8873100" cy="4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Why IOT 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Internet of Things (IoT) refers to the network of physical devices embedded with sensors, software, and connectivity to collect and exchange data. But why should we care?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1. Real-Time Monitoring and Control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Enables live tracking of devices, environments, and people (think smart thermostats, wearable health trackers,).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Improves decision-making through real-time feedback.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2. Automation and Efficiency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Automates repetitive tasks (e.g., turning off lights when no one's in the room).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Saves time, energy, and resources — especially in industries like manufacturing, agriculture, and logistics.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150900" y="0"/>
            <a:ext cx="88422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4. Rule Addition Without Code? Not Really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Users cannot create new rules through a simple interface.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Adding a new rule (e.g., “Turn off heater if window is open”) still requires: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Writing a new rule manually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Understanding syntax and logic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Developer-level access</a:t>
            </a:r>
            <a:br>
              <a:rPr lang="en-GB" sz="1100">
                <a:solidFill>
                  <a:schemeClr val="accent3"/>
                </a:solidFill>
              </a:rPr>
            </a:br>
            <a:endParaRPr/>
          </a:p>
        </p:txBody>
      </p:sp>
      <p:sp>
        <p:nvSpPr>
          <p:cNvPr id="180" name="Google Shape;180;p32"/>
          <p:cNvSpPr txBox="1"/>
          <p:nvPr/>
        </p:nvSpPr>
        <p:spPr>
          <a:xfrm>
            <a:off x="145500" y="1950850"/>
            <a:ext cx="8847600" cy="3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Solution: Mid-Layer for Dynamic, User-Driven Configuration</a:t>
            </a:r>
            <a:endParaRPr b="1"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1. Introduce a Configurable Abstraction Layer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Store rules and thresholds in a dynamic configuration store (e.g., database, JSON file).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Rule engine reads these values at runtime instead of using hardcoded ones.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2. Use Natural Language Interfaces</a:t>
            </a:r>
            <a:endParaRPr b="1" sz="1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users express preferences in plain language (voice/text).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NLP to parse user input and update configuration automatically.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21750" y="245900"/>
            <a:ext cx="91005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3. </a:t>
            </a:r>
            <a:r>
              <a:rPr b="1"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Generate or Modify Rules Dynamically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Instead of editing rule files manually, use templates or parameterized rules.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System updates logic based on user-defined config values.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4. </a:t>
            </a:r>
            <a:r>
              <a:rPr b="1"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Empower the User, Not Just the Developer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Users can: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Change temperature thresholds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Toggle behavior settings (eco mode, night mode)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○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Enable/disable specific rules — all without code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58650" y="3395550"/>
            <a:ext cx="9026700" cy="1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is the conclusion of all our work and research we did for our work in IOT.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Thank you Sir. We enjoyed the R.E and had a great time , working under you sir. 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conclude the R.E with this document.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89850" y="323100"/>
            <a:ext cx="8317200" cy="4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IoT isn’t just about connecting devices — it’s about making them understand each other.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1. Heterogeneity of Devices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Problem: IoT devices come from different vendors, use different data formats, and often don’t speak the same “language.”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Motivation: Semantics provides a shared vocabulary so devices, platforms, and applications can understand and use each other’s data meaningfully.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2. Machine Interpretability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Problem: Raw data (like temp: 35) is useless without context — is it hot? Is it Celsius? What does it refer to?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Motivation: Semantics gives data meaning, enabling machines to understand, reason about, and act on it without human intervention.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21125" y="557600"/>
            <a:ext cx="8020200" cy="4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3. Dynamic Environments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Problem: IoT environments evolve — new devices, new domains, new rules.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Motivation: Semantic models are extensible and adaptable, allowing systems to evolve gracefully without breaking everything.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4. Web of Things (WoT) Alignment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Problem: The IoT industry is moving toward the Web of Things (WoT), where devices are exposed as RESTful resources with metadata.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Motivation: Semantics is key to describing devices in a machine-readable way (e.g., using JSON-LD, RDF, Thing Descriptions).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42950" y="135500"/>
            <a:ext cx="8426700" cy="49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Importance of IoT-Lite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IoT-Lite plays a critical role in bridging the gap between raw sensor data and meaningful, machine-understandable knowledge in resource-constrained environments.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1. Lightweight Semantic Modeling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Full ontologies like SSN (Semantic Sensor Network) can be too heavy for IoT environments, especially with limited CPU, memory, and power.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IoT-Lite simplifies these models, keeping only the essential concepts, making it suitable for embedded devices and edge computing.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2. Interoperability Across Devices and Systems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IoT-Lite provides standardized vocabularies so different devices, services, and platforms can understand and interact with each other, even across vendors.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reduces vendor lock-in and improves system integration.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327450" y="151100"/>
            <a:ext cx="8489100" cy="4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3. Foundation for Context-Aware and Intelligent IoT</a:t>
            </a:r>
            <a:b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With IoT-Lite, sensor data is not just numbers — it’s semantically described (e.g., "temperature of greenhouse air").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enables: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Context awareness (e.g., what a value means in a situation),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Reasoning using tools like Apache Jena or Drools,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Rule-based automation (e.g., "If temperature &gt; 30°C → turn on fan").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4. Better Data Discovery and Reusability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IoT-Lite provides machine-readable metadata that can be queried and reused easily.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Devices can be self-describing, meaning other systems can automatically discover and understand how to interact with them.</a:t>
            </a:r>
            <a:b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1750" y="964500"/>
            <a:ext cx="91005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Key Technical Points: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Heterogeneous IoT Devices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Different manufacturers use different data formats, protocols, and control mechanisms, making device integration difficult.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Need for Standardized Metadata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Devices lack a universal way to describe their capabilities and interfaces.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Current Approaches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○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WoT TD (Web of Things Thing Description)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Standardized JSON-LD format to describe IoT devices.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○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IoT Schema (iot.schema.org)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Defines common schemas for IoT devices.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○"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SDF (Semantic Definition Format)</a:t>
            </a: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Used in oneDM for modeling device data structures.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Technical Challenges Addressed: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Lack of common semantics across IoT platforms.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Need for automatic discovery and interoperability.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AutoNum type="arabicPeriod"/>
            </a:pPr>
            <a:r>
              <a:rPr lang="en-GB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Mapping device properties, actions, and events to standard schemas.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3025" y="147550"/>
            <a:ext cx="90369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Introduction to IoT Interoperability</a:t>
            </a:r>
            <a:endParaRPr b="1" sz="2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0" y="646650"/>
            <a:ext cx="5247900" cy="4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</a:rPr>
              <a:t>Technical Overview:</a:t>
            </a:r>
            <a:endParaRPr b="1" sz="1500">
              <a:solidFill>
                <a:schemeClr val="accent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b="1" lang="en-GB" sz="1500">
                <a:solidFill>
                  <a:schemeClr val="accent3"/>
                </a:solidFill>
              </a:rPr>
              <a:t>WoT TD is a W3C Standard</a:t>
            </a:r>
            <a:r>
              <a:rPr lang="en-GB" sz="1500">
                <a:solidFill>
                  <a:schemeClr val="accent3"/>
                </a:solidFill>
              </a:rPr>
              <a:t> that provides a JSON-LD format to describe:</a:t>
            </a:r>
            <a:endParaRPr sz="1500">
              <a:solidFill>
                <a:schemeClr val="accent3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○"/>
            </a:pPr>
            <a:r>
              <a:rPr b="1" lang="en-GB" sz="1500">
                <a:solidFill>
                  <a:schemeClr val="accent3"/>
                </a:solidFill>
              </a:rPr>
              <a:t>Properties</a:t>
            </a:r>
            <a:r>
              <a:rPr lang="en-GB" sz="1500">
                <a:solidFill>
                  <a:schemeClr val="accent3"/>
                </a:solidFill>
              </a:rPr>
              <a:t> (State information, e.g., temperature, brightness).</a:t>
            </a:r>
            <a:endParaRPr sz="1500">
              <a:solidFill>
                <a:schemeClr val="accent3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○"/>
            </a:pPr>
            <a:r>
              <a:rPr b="1" lang="en-GB" sz="1500">
                <a:solidFill>
                  <a:schemeClr val="accent3"/>
                </a:solidFill>
              </a:rPr>
              <a:t>Actions</a:t>
            </a:r>
            <a:r>
              <a:rPr lang="en-GB" sz="1500">
                <a:solidFill>
                  <a:schemeClr val="accent3"/>
                </a:solidFill>
              </a:rPr>
              <a:t> (Operations on the device, e.g., turn on/off).</a:t>
            </a:r>
            <a:endParaRPr sz="1500">
              <a:solidFill>
                <a:schemeClr val="accent3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○"/>
            </a:pPr>
            <a:r>
              <a:rPr b="1" lang="en-GB" sz="1500">
                <a:solidFill>
                  <a:schemeClr val="accent3"/>
                </a:solidFill>
              </a:rPr>
              <a:t>Events</a:t>
            </a:r>
            <a:r>
              <a:rPr lang="en-GB" sz="1500">
                <a:solidFill>
                  <a:schemeClr val="accent3"/>
                </a:solidFill>
              </a:rPr>
              <a:t> (Asynchronous notifications, e.g., motion detected).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</a:rPr>
              <a:t>Advantages:</a:t>
            </a:r>
            <a:endParaRPr b="1" sz="1500">
              <a:solidFill>
                <a:schemeClr val="accent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>
                <a:solidFill>
                  <a:schemeClr val="accent3"/>
                </a:solidFill>
              </a:rPr>
              <a:t>Uses </a:t>
            </a:r>
            <a:r>
              <a:rPr b="1" lang="en-GB" sz="1500">
                <a:solidFill>
                  <a:schemeClr val="accent3"/>
                </a:solidFill>
              </a:rPr>
              <a:t>JSON-LD</a:t>
            </a:r>
            <a:r>
              <a:rPr lang="en-GB" sz="1500">
                <a:solidFill>
                  <a:schemeClr val="accent3"/>
                </a:solidFill>
              </a:rPr>
              <a:t> for semantic annotations.</a:t>
            </a:r>
            <a:endParaRPr sz="1500">
              <a:solidFill>
                <a:schemeClr val="accent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>
                <a:solidFill>
                  <a:schemeClr val="accent3"/>
                </a:solidFill>
              </a:rPr>
              <a:t>Enables </a:t>
            </a:r>
            <a:r>
              <a:rPr b="1" lang="en-GB" sz="1500">
                <a:solidFill>
                  <a:schemeClr val="accent3"/>
                </a:solidFill>
              </a:rPr>
              <a:t>cross-platform interoperability</a:t>
            </a:r>
            <a:r>
              <a:rPr lang="en-GB" sz="1500">
                <a:solidFill>
                  <a:schemeClr val="accent3"/>
                </a:solidFill>
              </a:rPr>
              <a:t>.</a:t>
            </a:r>
            <a:endParaRPr sz="1500">
              <a:solidFill>
                <a:schemeClr val="accent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>
                <a:solidFill>
                  <a:schemeClr val="accent3"/>
                </a:solidFill>
              </a:rPr>
              <a:t>Provides </a:t>
            </a:r>
            <a:r>
              <a:rPr b="1" lang="en-GB" sz="1500">
                <a:solidFill>
                  <a:schemeClr val="accent3"/>
                </a:solidFill>
              </a:rPr>
              <a:t>machine-readable metadata</a:t>
            </a:r>
            <a:r>
              <a:rPr lang="en-GB" sz="1500">
                <a:solidFill>
                  <a:schemeClr val="accent3"/>
                </a:solidFill>
              </a:rPr>
              <a:t> for automated IoT device discovery and integration.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3025" y="45075"/>
            <a:ext cx="8985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Overview of Web of Things (WoT) Thing Description (TD)</a:t>
            </a:r>
            <a:endParaRPr b="1" sz="2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5247900" y="813525"/>
            <a:ext cx="3896100" cy="4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3"/>
                </a:solidFill>
              </a:rPr>
              <a:t>Example WoT TD JSON Representation: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900" y="1179300"/>
            <a:ext cx="3896099" cy="396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4294967295" type="title"/>
          </p:nvPr>
        </p:nvSpPr>
        <p:spPr>
          <a:xfrm>
            <a:off x="43025" y="43800"/>
            <a:ext cx="87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Explaining WOT-TD JSON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750" y="616500"/>
            <a:ext cx="3077676" cy="45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0" y="575850"/>
            <a:ext cx="61086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Json-LD format for a thing such as a lamp. Here the </a:t>
            </a:r>
            <a:r>
              <a:rPr lang="en-GB" sz="15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properties</a:t>
            </a:r>
            <a:r>
              <a:rPr lang="en-GB" sz="15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has a status attribut</a:t>
            </a:r>
            <a:r>
              <a:rPr lang="en-GB" sz="15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e which is linked to a site which describes what it means. The “actions” key has attri</a:t>
            </a:r>
            <a:r>
              <a:rPr lang="en-GB" sz="15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bute called “toggle” which provides a link to what it means. Similarly we have events such as overheating.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Security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Defines </a:t>
            </a:r>
            <a:r>
              <a:rPr b="1"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Basic Authentication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</a:t>
            </a:r>
            <a:r>
              <a:rPr lang="en-GB" sz="1500">
                <a:solidFill>
                  <a:srgbClr val="188038"/>
                </a:solidFill>
                <a:latin typeface="Average"/>
                <a:ea typeface="Average"/>
                <a:cs typeface="Average"/>
                <a:sym typeface="Average"/>
              </a:rPr>
              <a:t>"basic_sc"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where credentials are sent in the header.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Properties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rgbClr val="188038"/>
                </a:solidFill>
                <a:latin typeface="Average"/>
                <a:ea typeface="Average"/>
                <a:cs typeface="Average"/>
                <a:sym typeface="Average"/>
              </a:rPr>
              <a:t>"status"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A readable property (e.g., "on" or "off"), accessed via </a:t>
            </a:r>
            <a:r>
              <a:rPr lang="en-GB" sz="1500">
                <a:solidFill>
                  <a:srgbClr val="188038"/>
                </a:solidFill>
                <a:latin typeface="Average"/>
                <a:ea typeface="Average"/>
                <a:cs typeface="Average"/>
                <a:sym typeface="Average"/>
              </a:rPr>
              <a:t>https://mylamp.example.com/status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Actions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rgbClr val="188038"/>
                </a:solidFill>
                <a:latin typeface="Average"/>
                <a:ea typeface="Average"/>
                <a:cs typeface="Average"/>
                <a:sym typeface="Average"/>
              </a:rPr>
              <a:t>"toggle"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An action that changes the lamp's state (like turning it on/off), accessible at </a:t>
            </a:r>
            <a:r>
              <a:rPr lang="en-GB" sz="1500">
                <a:solidFill>
                  <a:srgbClr val="188038"/>
                </a:solidFill>
                <a:latin typeface="Average"/>
                <a:ea typeface="Average"/>
                <a:cs typeface="Average"/>
                <a:sym typeface="Average"/>
              </a:rPr>
              <a:t>https://mylamp.example.com/toggle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Events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rgbClr val="188038"/>
                </a:solidFill>
                <a:latin typeface="Average"/>
                <a:ea typeface="Average"/>
                <a:cs typeface="Average"/>
                <a:sym typeface="Average"/>
              </a:rPr>
              <a:t>"overheating"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An event that provides alerts when the lamp overheats. It sends data in </a:t>
            </a:r>
            <a:r>
              <a:rPr b="1"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string format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uses </a:t>
            </a:r>
            <a:r>
              <a:rPr b="1"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long polling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</a:t>
            </a:r>
            <a:r>
              <a:rPr lang="en-GB" sz="1500">
                <a:solidFill>
                  <a:srgbClr val="188038"/>
                </a:solidFill>
                <a:latin typeface="Average"/>
                <a:ea typeface="Average"/>
                <a:cs typeface="Average"/>
                <a:sym typeface="Average"/>
              </a:rPr>
              <a:t>subprotocol: "longpoll"</a:t>
            </a:r>
            <a:r>
              <a:rPr lang="en-GB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for real-time updates.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