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layfair Display" charset="1" panose="000005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" charset="1" panose="00000000000000000000"/>
      <p:regular r:id="rId18"/>
    </p:embeddedFont>
    <p:embeddedFont>
      <p:font typeface="Public Sans Medium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43025"/>
            <a:ext cx="11292785" cy="410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6"/>
              </a:lnSpc>
            </a:pPr>
            <a:r>
              <a:rPr lang="en-US" sz="11534" spc="5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WealthPay: Your Financial Companion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677423" y="6575201"/>
            <a:ext cx="10178309" cy="268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6"/>
              </a:lnSpc>
            </a:pPr>
            <a:r>
              <a:rPr lang="en-US" sz="3577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Name:- Dobariya Krish  Narendrabhai</a:t>
            </a:r>
          </a:p>
          <a:p>
            <a:pPr algn="l">
              <a:lnSpc>
                <a:spcPts val="5366"/>
              </a:lnSpc>
            </a:pPr>
            <a:r>
              <a:rPr lang="en-US" sz="3577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Roll</a:t>
            </a:r>
            <a:r>
              <a:rPr lang="en-US" sz="3577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No:- 5</a:t>
            </a:r>
          </a:p>
          <a:p>
            <a:pPr algn="l">
              <a:lnSpc>
                <a:spcPts val="5366"/>
              </a:lnSpc>
            </a:pPr>
            <a:r>
              <a:rPr lang="en-US" sz="3577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Enrollment No:- 23002</a:t>
            </a:r>
            <a:r>
              <a:rPr lang="en-US" sz="3577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170</a:t>
            </a:r>
            <a:r>
              <a:rPr lang="en-US" sz="3577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210023</a:t>
            </a:r>
          </a:p>
          <a:p>
            <a:pPr algn="l">
              <a:lnSpc>
                <a:spcPts val="5366"/>
              </a:lnSpc>
            </a:pPr>
            <a:r>
              <a:rPr lang="en-US" sz="3577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Division:- C1       Branch:-IT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79261" y="8595761"/>
            <a:ext cx="1608739" cy="1691239"/>
          </a:xfrm>
          <a:custGeom>
            <a:avLst/>
            <a:gdLst/>
            <a:ahLst/>
            <a:cxnLst/>
            <a:rect r="r" b="b" t="t" l="l"/>
            <a:pathLst>
              <a:path h="1691239" w="1608739">
                <a:moveTo>
                  <a:pt x="0" y="0"/>
                </a:moveTo>
                <a:lnTo>
                  <a:pt x="1608739" y="0"/>
                </a:lnTo>
                <a:lnTo>
                  <a:pt x="1608739" y="1691239"/>
                </a:lnTo>
                <a:lnTo>
                  <a:pt x="0" y="169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33820" y="0"/>
            <a:ext cx="6054180" cy="1156416"/>
          </a:xfrm>
          <a:custGeom>
            <a:avLst/>
            <a:gdLst/>
            <a:ahLst/>
            <a:cxnLst/>
            <a:rect r="r" b="b" t="t" l="l"/>
            <a:pathLst>
              <a:path h="1156416" w="6054180">
                <a:moveTo>
                  <a:pt x="0" y="0"/>
                </a:moveTo>
                <a:lnTo>
                  <a:pt x="6054180" y="0"/>
                </a:lnTo>
                <a:lnTo>
                  <a:pt x="6054180" y="1156416"/>
                </a:lnTo>
                <a:lnTo>
                  <a:pt x="0" y="1156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79261" y="8595761"/>
            <a:ext cx="1608739" cy="1691239"/>
          </a:xfrm>
          <a:custGeom>
            <a:avLst/>
            <a:gdLst/>
            <a:ahLst/>
            <a:cxnLst/>
            <a:rect r="r" b="b" t="t" l="l"/>
            <a:pathLst>
              <a:path h="1691239" w="1608739">
                <a:moveTo>
                  <a:pt x="0" y="0"/>
                </a:moveTo>
                <a:lnTo>
                  <a:pt x="1608739" y="0"/>
                </a:lnTo>
                <a:lnTo>
                  <a:pt x="1608739" y="1691239"/>
                </a:lnTo>
                <a:lnTo>
                  <a:pt x="0" y="169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33820" y="0"/>
            <a:ext cx="6054180" cy="1156416"/>
          </a:xfrm>
          <a:custGeom>
            <a:avLst/>
            <a:gdLst/>
            <a:ahLst/>
            <a:cxnLst/>
            <a:rect r="r" b="b" t="t" l="l"/>
            <a:pathLst>
              <a:path h="1156416" w="6054180">
                <a:moveTo>
                  <a:pt x="0" y="0"/>
                </a:moveTo>
                <a:lnTo>
                  <a:pt x="6054180" y="0"/>
                </a:lnTo>
                <a:lnTo>
                  <a:pt x="6054180" y="1156416"/>
                </a:lnTo>
                <a:lnTo>
                  <a:pt x="0" y="1156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23" y="1358549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AGENDA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723" y="205581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11" y="2807113"/>
            <a:ext cx="13325385" cy="4358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2631" indent="-511316" lvl="1">
              <a:lnSpc>
                <a:spcPts val="8857"/>
              </a:lnSpc>
              <a:buFont typeface="Arial"/>
              <a:buChar char="•"/>
            </a:pPr>
            <a:r>
              <a:rPr lang="en-US" sz="47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  <a:p>
            <a:pPr algn="l" marL="1022631" indent="-511316" lvl="1">
              <a:lnSpc>
                <a:spcPts val="8857"/>
              </a:lnSpc>
              <a:buFont typeface="Arial"/>
              <a:buChar char="•"/>
            </a:pPr>
            <a:r>
              <a:rPr lang="en-US" sz="47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Build With</a:t>
            </a:r>
          </a:p>
          <a:p>
            <a:pPr algn="l" marL="1022631" indent="-511316" lvl="1">
              <a:lnSpc>
                <a:spcPts val="8857"/>
              </a:lnSpc>
              <a:buFont typeface="Arial"/>
              <a:buChar char="•"/>
            </a:pPr>
            <a:r>
              <a:rPr lang="en-US" sz="47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Made With Reason</a:t>
            </a:r>
          </a:p>
          <a:p>
            <a:pPr algn="l" marL="1022631" indent="-511316" lvl="1">
              <a:lnSpc>
                <a:spcPts val="8857"/>
              </a:lnSpc>
              <a:buFont typeface="Arial"/>
              <a:buChar char="•"/>
            </a:pPr>
            <a:r>
              <a:rPr lang="en-US" sz="47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Tech Stack</a:t>
            </a:r>
            <a:r>
              <a:rPr lang="en-US" sz="47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20713" y="1695323"/>
            <a:ext cx="13325385" cy="658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7"/>
              </a:lnSpc>
            </a:pPr>
          </a:p>
          <a:p>
            <a:pPr algn="l" marL="1022631" indent="-511316" lvl="1">
              <a:lnSpc>
                <a:spcPts val="8857"/>
              </a:lnSpc>
              <a:buFont typeface="Arial"/>
              <a:buChar char="•"/>
            </a:pPr>
            <a:r>
              <a:rPr lang="en-US" sz="47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Calculators</a:t>
            </a:r>
          </a:p>
          <a:p>
            <a:pPr algn="l" marL="1022631" indent="-511316" lvl="1">
              <a:lnSpc>
                <a:spcPts val="8857"/>
              </a:lnSpc>
              <a:buFont typeface="Arial"/>
              <a:buChar char="•"/>
            </a:pPr>
            <a:r>
              <a:rPr lang="en-US" sz="47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Ai-Assista</a:t>
            </a:r>
            <a:r>
              <a:rPr lang="en-US" sz="47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nt</a:t>
            </a:r>
          </a:p>
          <a:p>
            <a:pPr algn="l" marL="1022631" indent="-511316" lvl="1">
              <a:lnSpc>
                <a:spcPts val="8857"/>
              </a:lnSpc>
              <a:buFont typeface="Arial"/>
              <a:buChar char="•"/>
            </a:pPr>
            <a:r>
              <a:rPr lang="en-US" sz="47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Functionalities</a:t>
            </a:r>
          </a:p>
          <a:p>
            <a:pPr algn="l" marL="1022631" indent="-511316" lvl="1">
              <a:lnSpc>
                <a:spcPts val="8857"/>
              </a:lnSpc>
              <a:buFont typeface="Arial"/>
              <a:buChar char="•"/>
            </a:pPr>
            <a:r>
              <a:rPr lang="en-US" sz="47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Future Scope</a:t>
            </a:r>
          </a:p>
          <a:p>
            <a:pPr algn="l">
              <a:lnSpc>
                <a:spcPts val="885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79261" y="8595761"/>
            <a:ext cx="1608739" cy="1691239"/>
          </a:xfrm>
          <a:custGeom>
            <a:avLst/>
            <a:gdLst/>
            <a:ahLst/>
            <a:cxnLst/>
            <a:rect r="r" b="b" t="t" l="l"/>
            <a:pathLst>
              <a:path h="1691239" w="1608739">
                <a:moveTo>
                  <a:pt x="0" y="0"/>
                </a:moveTo>
                <a:lnTo>
                  <a:pt x="1608739" y="0"/>
                </a:lnTo>
                <a:lnTo>
                  <a:pt x="1608739" y="1691239"/>
                </a:lnTo>
                <a:lnTo>
                  <a:pt x="0" y="169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33820" y="0"/>
            <a:ext cx="6054180" cy="1156416"/>
          </a:xfrm>
          <a:custGeom>
            <a:avLst/>
            <a:gdLst/>
            <a:ahLst/>
            <a:cxnLst/>
            <a:rect r="r" b="b" t="t" l="l"/>
            <a:pathLst>
              <a:path h="1156416" w="6054180">
                <a:moveTo>
                  <a:pt x="0" y="0"/>
                </a:moveTo>
                <a:lnTo>
                  <a:pt x="6054180" y="0"/>
                </a:lnTo>
                <a:lnTo>
                  <a:pt x="6054180" y="1156416"/>
                </a:lnTo>
                <a:lnTo>
                  <a:pt x="0" y="1156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</a:t>
            </a: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69915"/>
            <a:ext cx="13961991" cy="738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1486" indent="-535743" lvl="1">
              <a:lnSpc>
                <a:spcPts val="7444"/>
              </a:lnSpc>
              <a:buFont typeface="Arial"/>
              <a:buChar char="•"/>
            </a:pPr>
            <a:r>
              <a:rPr lang="en-US" sz="496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 digital wallet &amp; payment app inspired by PhonePe.</a:t>
            </a:r>
          </a:p>
          <a:p>
            <a:pPr algn="l" marL="1071486" indent="-535743" lvl="1">
              <a:lnSpc>
                <a:spcPts val="7444"/>
              </a:lnSpc>
              <a:buFont typeface="Arial"/>
              <a:buChar char="•"/>
            </a:pPr>
            <a:r>
              <a:rPr lang="en-US" sz="496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Designed to provide secure, fast, and easy transactions.</a:t>
            </a:r>
          </a:p>
          <a:p>
            <a:pPr algn="l" marL="1071486" indent="-535743" lvl="1">
              <a:lnSpc>
                <a:spcPts val="7444"/>
              </a:lnSpc>
              <a:buFont typeface="Arial"/>
              <a:buChar char="•"/>
            </a:pPr>
            <a:r>
              <a:rPr lang="en-US" sz="496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Helps users with money transfers, bill payments, and recharges.</a:t>
            </a:r>
          </a:p>
          <a:p>
            <a:pPr algn="l" marL="1071486" indent="-535743" lvl="1">
              <a:lnSpc>
                <a:spcPts val="7444"/>
              </a:lnSpc>
              <a:buFont typeface="Arial"/>
              <a:buChar char="•"/>
            </a:pPr>
            <a:r>
              <a:rPr lang="en-US" sz="496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Built as a real-world scalable project.</a:t>
            </a:r>
          </a:p>
          <a:p>
            <a:pPr algn="l">
              <a:lnSpc>
                <a:spcPts val="7444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679261" y="8595761"/>
            <a:ext cx="1608739" cy="1691239"/>
          </a:xfrm>
          <a:custGeom>
            <a:avLst/>
            <a:gdLst/>
            <a:ahLst/>
            <a:cxnLst/>
            <a:rect r="r" b="b" t="t" l="l"/>
            <a:pathLst>
              <a:path h="1691239" w="1608739">
                <a:moveTo>
                  <a:pt x="0" y="0"/>
                </a:moveTo>
                <a:lnTo>
                  <a:pt x="1608739" y="0"/>
                </a:lnTo>
                <a:lnTo>
                  <a:pt x="1608739" y="1691239"/>
                </a:lnTo>
                <a:lnTo>
                  <a:pt x="0" y="169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3820" y="0"/>
            <a:ext cx="6054180" cy="1156416"/>
          </a:xfrm>
          <a:custGeom>
            <a:avLst/>
            <a:gdLst/>
            <a:ahLst/>
            <a:cxnLst/>
            <a:rect r="r" b="b" t="t" l="l"/>
            <a:pathLst>
              <a:path h="1156416" w="6054180">
                <a:moveTo>
                  <a:pt x="0" y="0"/>
                </a:moveTo>
                <a:lnTo>
                  <a:pt x="6054180" y="0"/>
                </a:lnTo>
                <a:lnTo>
                  <a:pt x="6054180" y="1156416"/>
                </a:lnTo>
                <a:lnTo>
                  <a:pt x="0" y="1156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MADE WITH REASON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69915"/>
            <a:ext cx="14014141" cy="7409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5489" indent="-537744" lvl="1">
              <a:lnSpc>
                <a:spcPts val="7472"/>
              </a:lnSpc>
              <a:buFont typeface="Arial"/>
              <a:buChar char="•"/>
            </a:pPr>
            <a:r>
              <a:rPr lang="en-US" sz="498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Existing apps are often complex or region-specific.</a:t>
            </a:r>
          </a:p>
          <a:p>
            <a:pPr algn="l" marL="1075489" indent="-537744" lvl="1">
              <a:lnSpc>
                <a:spcPts val="7472"/>
              </a:lnSpc>
              <a:buFont typeface="Arial"/>
              <a:buChar char="•"/>
            </a:pPr>
            <a:r>
              <a:rPr lang="en-US" sz="498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Users face security concerns in digital transactions.</a:t>
            </a:r>
          </a:p>
          <a:p>
            <a:pPr algn="l" marL="1075489" indent="-537744" lvl="1">
              <a:lnSpc>
                <a:spcPts val="7472"/>
              </a:lnSpc>
              <a:buFont typeface="Arial"/>
              <a:buChar char="•"/>
            </a:pPr>
            <a:r>
              <a:rPr lang="en-US" sz="498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Lack of personalized financial insights.</a:t>
            </a:r>
          </a:p>
          <a:p>
            <a:pPr algn="l" marL="1075489" indent="-537744" lvl="1">
              <a:lnSpc>
                <a:spcPts val="7472"/>
              </a:lnSpc>
              <a:buFont typeface="Arial"/>
              <a:buChar char="•"/>
            </a:pPr>
            <a:r>
              <a:rPr lang="en-US" sz="498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Need for a simple, unified, and reliable payment app.</a:t>
            </a:r>
          </a:p>
          <a:p>
            <a:pPr algn="l">
              <a:lnSpc>
                <a:spcPts val="747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679261" y="8595761"/>
            <a:ext cx="1608739" cy="1691239"/>
          </a:xfrm>
          <a:custGeom>
            <a:avLst/>
            <a:gdLst/>
            <a:ahLst/>
            <a:cxnLst/>
            <a:rect r="r" b="b" t="t" l="l"/>
            <a:pathLst>
              <a:path h="1691239" w="1608739">
                <a:moveTo>
                  <a:pt x="0" y="0"/>
                </a:moveTo>
                <a:lnTo>
                  <a:pt x="1608739" y="0"/>
                </a:lnTo>
                <a:lnTo>
                  <a:pt x="1608739" y="1691239"/>
                </a:lnTo>
                <a:lnTo>
                  <a:pt x="0" y="169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3820" y="0"/>
            <a:ext cx="6054180" cy="1156416"/>
          </a:xfrm>
          <a:custGeom>
            <a:avLst/>
            <a:gdLst/>
            <a:ahLst/>
            <a:cxnLst/>
            <a:rect r="r" b="b" t="t" l="l"/>
            <a:pathLst>
              <a:path h="1156416" w="6054180">
                <a:moveTo>
                  <a:pt x="0" y="0"/>
                </a:moveTo>
                <a:lnTo>
                  <a:pt x="6054180" y="0"/>
                </a:lnTo>
                <a:lnTo>
                  <a:pt x="6054180" y="1156416"/>
                </a:lnTo>
                <a:lnTo>
                  <a:pt x="0" y="1156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33450"/>
            <a:ext cx="16230600" cy="76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0"/>
              </a:lnSpc>
              <a:spcBef>
                <a:spcPct val="0"/>
              </a:spcBef>
            </a:pPr>
            <a:r>
              <a:rPr lang="en-US" b="true" sz="4414" spc="100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 STACK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1014" y="2641452"/>
            <a:ext cx="14985972" cy="9477741"/>
            <a:chOff x="0" y="0"/>
            <a:chExt cx="19981297" cy="1263698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61925"/>
              <a:ext cx="19855858" cy="10457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142850" indent="-571425" lvl="1">
                <a:lnSpc>
                  <a:spcPts val="7940"/>
                </a:lnSpc>
                <a:buFont typeface="Arial"/>
                <a:buChar char="•"/>
              </a:pPr>
              <a:r>
                <a:rPr lang="en-US" sz="5293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Frontend: React.js, Tailwind CSS</a:t>
              </a:r>
            </a:p>
            <a:p>
              <a:pPr algn="l">
                <a:lnSpc>
                  <a:spcPts val="7940"/>
                </a:lnSpc>
              </a:pPr>
            </a:p>
            <a:p>
              <a:pPr algn="l" marL="1142850" indent="-571425" lvl="1">
                <a:lnSpc>
                  <a:spcPts val="7940"/>
                </a:lnSpc>
                <a:buFont typeface="Arial"/>
                <a:buChar char="•"/>
              </a:pPr>
              <a:r>
                <a:rPr lang="en-US" sz="5293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Backend: Django (Python APIs)</a:t>
              </a:r>
            </a:p>
            <a:p>
              <a:pPr algn="l">
                <a:lnSpc>
                  <a:spcPts val="7940"/>
                </a:lnSpc>
              </a:pPr>
            </a:p>
            <a:p>
              <a:pPr algn="l" marL="1142850" indent="-571425" lvl="1">
                <a:lnSpc>
                  <a:spcPts val="7940"/>
                </a:lnSpc>
                <a:buFont typeface="Arial"/>
                <a:buChar char="•"/>
              </a:pPr>
              <a:r>
                <a:rPr lang="en-US" sz="5293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Database: SQLite</a:t>
              </a:r>
            </a:p>
            <a:p>
              <a:pPr algn="l">
                <a:lnSpc>
                  <a:spcPts val="7940"/>
                </a:lnSpc>
              </a:pPr>
            </a:p>
            <a:p>
              <a:pPr algn="l" marL="1142850" indent="-571425" lvl="1">
                <a:lnSpc>
                  <a:spcPts val="7940"/>
                </a:lnSpc>
                <a:buFont typeface="Arial"/>
                <a:buChar char="•"/>
              </a:pPr>
              <a:r>
                <a:rPr lang="en-US" sz="5293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Security: CSRF Auth</a:t>
              </a:r>
            </a:p>
            <a:p>
              <a:pPr algn="l">
                <a:lnSpc>
                  <a:spcPts val="794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453465"/>
              <a:ext cx="19981297" cy="1183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1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679261" y="8595761"/>
            <a:ext cx="1608739" cy="1691239"/>
          </a:xfrm>
          <a:custGeom>
            <a:avLst/>
            <a:gdLst/>
            <a:ahLst/>
            <a:cxnLst/>
            <a:rect r="r" b="b" t="t" l="l"/>
            <a:pathLst>
              <a:path h="1691239" w="1608739">
                <a:moveTo>
                  <a:pt x="0" y="0"/>
                </a:moveTo>
                <a:lnTo>
                  <a:pt x="1608739" y="0"/>
                </a:lnTo>
                <a:lnTo>
                  <a:pt x="1608739" y="1691239"/>
                </a:lnTo>
                <a:lnTo>
                  <a:pt x="0" y="169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33820" y="0"/>
            <a:ext cx="6054180" cy="1156416"/>
          </a:xfrm>
          <a:custGeom>
            <a:avLst/>
            <a:gdLst/>
            <a:ahLst/>
            <a:cxnLst/>
            <a:rect r="r" b="b" t="t" l="l"/>
            <a:pathLst>
              <a:path h="1156416" w="6054180">
                <a:moveTo>
                  <a:pt x="0" y="0"/>
                </a:moveTo>
                <a:lnTo>
                  <a:pt x="6054180" y="0"/>
                </a:lnTo>
                <a:lnTo>
                  <a:pt x="6054180" y="1156416"/>
                </a:lnTo>
                <a:lnTo>
                  <a:pt x="0" y="1156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33450"/>
            <a:ext cx="16230600" cy="76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0"/>
              </a:lnSpc>
              <a:spcBef>
                <a:spcPct val="0"/>
              </a:spcBef>
            </a:pPr>
            <a:r>
              <a:rPr lang="en-US" b="true" sz="4414" spc="100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CALCULATORS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51014" y="2312790"/>
            <a:ext cx="14985972" cy="10468132"/>
            <a:chOff x="0" y="0"/>
            <a:chExt cx="19981297" cy="1395750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61925"/>
              <a:ext cx="19855858" cy="11777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142850" indent="-571425" lvl="1">
                <a:lnSpc>
                  <a:spcPts val="7940"/>
                </a:lnSpc>
                <a:buFont typeface="Arial"/>
                <a:buChar char="•"/>
              </a:pPr>
              <a:r>
                <a:rPr lang="en-US" sz="5293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Loan Calculator : Which helps you to get calculations about your loan idea</a:t>
              </a:r>
            </a:p>
            <a:p>
              <a:pPr algn="l">
                <a:lnSpc>
                  <a:spcPts val="7940"/>
                </a:lnSpc>
              </a:pPr>
            </a:p>
            <a:p>
              <a:pPr algn="l" marL="1142850" indent="-571425" lvl="1">
                <a:lnSpc>
                  <a:spcPts val="7940"/>
                </a:lnSpc>
                <a:buFont typeface="Arial"/>
                <a:buChar char="•"/>
              </a:pPr>
              <a:r>
                <a:rPr lang="en-US" sz="5293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Margin Calculator : Which calculates profit-loss margin in your bussiness</a:t>
              </a:r>
            </a:p>
            <a:p>
              <a:pPr algn="l">
                <a:lnSpc>
                  <a:spcPts val="7940"/>
                </a:lnSpc>
              </a:pPr>
            </a:p>
            <a:p>
              <a:pPr algn="l" marL="1142850" indent="-571425" lvl="1">
                <a:lnSpc>
                  <a:spcPts val="7940"/>
                </a:lnSpc>
                <a:buFont typeface="Arial"/>
                <a:buChar char="•"/>
              </a:pPr>
              <a:r>
                <a:rPr lang="en-US" sz="5293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Retirement Calculator : It helps you to build your retirement plan</a:t>
              </a:r>
            </a:p>
            <a:p>
              <a:pPr algn="l">
                <a:lnSpc>
                  <a:spcPts val="794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773987"/>
              <a:ext cx="19981297" cy="1183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1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679261" y="8595761"/>
            <a:ext cx="1608739" cy="1691239"/>
          </a:xfrm>
          <a:custGeom>
            <a:avLst/>
            <a:gdLst/>
            <a:ahLst/>
            <a:cxnLst/>
            <a:rect r="r" b="b" t="t" l="l"/>
            <a:pathLst>
              <a:path h="1691239" w="1608739">
                <a:moveTo>
                  <a:pt x="0" y="0"/>
                </a:moveTo>
                <a:lnTo>
                  <a:pt x="1608739" y="0"/>
                </a:lnTo>
                <a:lnTo>
                  <a:pt x="1608739" y="1691239"/>
                </a:lnTo>
                <a:lnTo>
                  <a:pt x="0" y="169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33820" y="0"/>
            <a:ext cx="6054180" cy="1156416"/>
          </a:xfrm>
          <a:custGeom>
            <a:avLst/>
            <a:gdLst/>
            <a:ahLst/>
            <a:cxnLst/>
            <a:rect r="r" b="b" t="t" l="l"/>
            <a:pathLst>
              <a:path h="1156416" w="6054180">
                <a:moveTo>
                  <a:pt x="0" y="0"/>
                </a:moveTo>
                <a:lnTo>
                  <a:pt x="6054180" y="0"/>
                </a:lnTo>
                <a:lnTo>
                  <a:pt x="6054180" y="1156416"/>
                </a:lnTo>
                <a:lnTo>
                  <a:pt x="0" y="1156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52500"/>
            <a:ext cx="16230600" cy="695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114" spc="93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AI-ASSISTANT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0548" y="2353403"/>
            <a:ext cx="17797452" cy="690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8701" indent="-529351" lvl="1">
              <a:lnSpc>
                <a:spcPts val="6865"/>
              </a:lnSpc>
              <a:buFont typeface="Arial"/>
              <a:buChar char="•"/>
            </a:pP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Technology: Google Generative AI (Gemini 1.5 Pro)</a:t>
            </a:r>
          </a:p>
          <a:p>
            <a:pPr algn="l">
              <a:lnSpc>
                <a:spcPts val="6865"/>
              </a:lnSpc>
            </a:pPr>
          </a:p>
          <a:p>
            <a:pPr algn="l" marL="1058701" indent="-529351" lvl="1">
              <a:lnSpc>
                <a:spcPts val="6865"/>
              </a:lnSpc>
              <a:buFont typeface="Arial"/>
              <a:buChar char="•"/>
            </a:pPr>
            <a:r>
              <a:rPr lang="en-US" b="true" sz="4903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Investment Specialization</a:t>
            </a: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Expert advice on stocks, mutual funds, retirement planning</a:t>
            </a:r>
          </a:p>
          <a:p>
            <a:pPr algn="l">
              <a:lnSpc>
                <a:spcPts val="6865"/>
              </a:lnSpc>
            </a:pPr>
          </a:p>
          <a:p>
            <a:pPr algn="l" marL="1058701" indent="-529351" lvl="1">
              <a:lnSpc>
                <a:spcPts val="6865"/>
              </a:lnSpc>
              <a:buFont typeface="Arial"/>
              <a:buChar char="•"/>
            </a:pPr>
            <a:r>
              <a:rPr lang="en-US" b="true" sz="4903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Smart Response System</a:t>
            </a: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Handles API rate limits with pre-defined fallback responses</a:t>
            </a:r>
          </a:p>
          <a:p>
            <a:pPr algn="l">
              <a:lnSpc>
                <a:spcPts val="686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679261" y="8595761"/>
            <a:ext cx="1608739" cy="1691239"/>
          </a:xfrm>
          <a:custGeom>
            <a:avLst/>
            <a:gdLst/>
            <a:ahLst/>
            <a:cxnLst/>
            <a:rect r="r" b="b" t="t" l="l"/>
            <a:pathLst>
              <a:path h="1691239" w="1608739">
                <a:moveTo>
                  <a:pt x="0" y="0"/>
                </a:moveTo>
                <a:lnTo>
                  <a:pt x="1608739" y="0"/>
                </a:lnTo>
                <a:lnTo>
                  <a:pt x="1608739" y="1691239"/>
                </a:lnTo>
                <a:lnTo>
                  <a:pt x="0" y="169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3820" y="0"/>
            <a:ext cx="6054180" cy="1156416"/>
          </a:xfrm>
          <a:custGeom>
            <a:avLst/>
            <a:gdLst/>
            <a:ahLst/>
            <a:cxnLst/>
            <a:rect r="r" b="b" t="t" l="l"/>
            <a:pathLst>
              <a:path h="1156416" w="6054180">
                <a:moveTo>
                  <a:pt x="0" y="0"/>
                </a:moveTo>
                <a:lnTo>
                  <a:pt x="6054180" y="0"/>
                </a:lnTo>
                <a:lnTo>
                  <a:pt x="6054180" y="1156416"/>
                </a:lnTo>
                <a:lnTo>
                  <a:pt x="0" y="1156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2941759"/>
            <a:ext cx="15953207" cy="691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Login &amp; Registration</a:t>
            </a:r>
          </a:p>
          <a:p>
            <a:pPr algn="l"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Dashboard</a:t>
            </a:r>
          </a:p>
          <a:p>
            <a:pPr algn="l"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Send Money Page</a:t>
            </a:r>
          </a:p>
          <a:p>
            <a:pPr algn="l"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Transaction History</a:t>
            </a:r>
          </a:p>
          <a:p>
            <a:pPr algn="l"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Multiple Calculator</a:t>
            </a:r>
          </a:p>
          <a:p>
            <a:pPr algn="l" marL="1306273" indent="-653137" lvl="1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AI Assistant</a:t>
            </a:r>
          </a:p>
          <a:p>
            <a:pPr algn="l">
              <a:lnSpc>
                <a:spcPts val="786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FUNCTIONALITIES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79261" y="8595761"/>
            <a:ext cx="1608739" cy="1691239"/>
          </a:xfrm>
          <a:custGeom>
            <a:avLst/>
            <a:gdLst/>
            <a:ahLst/>
            <a:cxnLst/>
            <a:rect r="r" b="b" t="t" l="l"/>
            <a:pathLst>
              <a:path h="1691239" w="1608739">
                <a:moveTo>
                  <a:pt x="0" y="0"/>
                </a:moveTo>
                <a:lnTo>
                  <a:pt x="1608739" y="0"/>
                </a:lnTo>
                <a:lnTo>
                  <a:pt x="1608739" y="1691239"/>
                </a:lnTo>
                <a:lnTo>
                  <a:pt x="0" y="169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3820" y="0"/>
            <a:ext cx="6054180" cy="1156416"/>
          </a:xfrm>
          <a:custGeom>
            <a:avLst/>
            <a:gdLst/>
            <a:ahLst/>
            <a:cxnLst/>
            <a:rect r="r" b="b" t="t" l="l"/>
            <a:pathLst>
              <a:path h="1156416" w="6054180">
                <a:moveTo>
                  <a:pt x="0" y="0"/>
                </a:moveTo>
                <a:lnTo>
                  <a:pt x="6054180" y="0"/>
                </a:lnTo>
                <a:lnTo>
                  <a:pt x="6054180" y="1156416"/>
                </a:lnTo>
                <a:lnTo>
                  <a:pt x="0" y="1156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52500"/>
            <a:ext cx="16230600" cy="695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114" spc="93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0548" y="3373674"/>
            <a:ext cx="22835391" cy="5171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8701" indent="-529351" lvl="1">
              <a:lnSpc>
                <a:spcPts val="6865"/>
              </a:lnSpc>
              <a:buFont typeface="Arial"/>
              <a:buChar char="•"/>
            </a:pP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Integration with stocks, insurance, and mutual funds</a:t>
            </a:r>
          </a:p>
          <a:p>
            <a:pPr algn="l" marL="1058701" indent="-529351" lvl="1">
              <a:lnSpc>
                <a:spcPts val="6865"/>
              </a:lnSpc>
              <a:buFont typeface="Arial"/>
              <a:buChar char="•"/>
            </a:pP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International transactions &amp; multi-currency support</a:t>
            </a:r>
          </a:p>
          <a:p>
            <a:pPr algn="l" marL="1058701" indent="-529351" lvl="1">
              <a:lnSpc>
                <a:spcPts val="6865"/>
              </a:lnSpc>
              <a:buFont typeface="Arial"/>
              <a:buChar char="•"/>
            </a:pP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AI-powered sav</a:t>
            </a: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ings recommendations</a:t>
            </a:r>
          </a:p>
          <a:p>
            <a:pPr algn="l" marL="1058701" indent="-529351" lvl="1">
              <a:lnSpc>
                <a:spcPts val="6865"/>
              </a:lnSpc>
              <a:buFont typeface="Arial"/>
              <a:buChar char="•"/>
            </a:pP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Vo</a:t>
            </a: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ice-enabled transactions</a:t>
            </a:r>
          </a:p>
          <a:p>
            <a:pPr algn="l" marL="1058701" indent="-529351" lvl="1">
              <a:lnSpc>
                <a:spcPts val="6865"/>
              </a:lnSpc>
              <a:buFont typeface="Arial"/>
              <a:buChar char="•"/>
            </a:pP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Blockcha</a:t>
            </a:r>
            <a:r>
              <a:rPr lang="en-US" sz="490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in-based payment system</a:t>
            </a:r>
          </a:p>
          <a:p>
            <a:pPr algn="l">
              <a:lnSpc>
                <a:spcPts val="686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679261" y="8595761"/>
            <a:ext cx="1608739" cy="1691239"/>
          </a:xfrm>
          <a:custGeom>
            <a:avLst/>
            <a:gdLst/>
            <a:ahLst/>
            <a:cxnLst/>
            <a:rect r="r" b="b" t="t" l="l"/>
            <a:pathLst>
              <a:path h="1691239" w="1608739">
                <a:moveTo>
                  <a:pt x="0" y="0"/>
                </a:moveTo>
                <a:lnTo>
                  <a:pt x="1608739" y="0"/>
                </a:lnTo>
                <a:lnTo>
                  <a:pt x="1608739" y="1691239"/>
                </a:lnTo>
                <a:lnTo>
                  <a:pt x="0" y="169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3820" y="0"/>
            <a:ext cx="6054180" cy="1156416"/>
          </a:xfrm>
          <a:custGeom>
            <a:avLst/>
            <a:gdLst/>
            <a:ahLst/>
            <a:cxnLst/>
            <a:rect r="r" b="b" t="t" l="l"/>
            <a:pathLst>
              <a:path h="1156416" w="6054180">
                <a:moveTo>
                  <a:pt x="0" y="0"/>
                </a:moveTo>
                <a:lnTo>
                  <a:pt x="6054180" y="0"/>
                </a:lnTo>
                <a:lnTo>
                  <a:pt x="6054180" y="1156416"/>
                </a:lnTo>
                <a:lnTo>
                  <a:pt x="0" y="1156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DAGwgxpkpN4</dc:identifier>
  <dcterms:modified xsi:type="dcterms:W3CDTF">2011-08-01T06:04:30Z</dcterms:modified>
  <cp:revision>1</cp:revision>
  <dc:title>WealthPay: Your Financial Companion</dc:title>
</cp:coreProperties>
</file>