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Lst>
  <p:sldIdLst>
    <p:sldId id="256" r:id="rId5"/>
    <p:sldId id="264" r:id="rId6"/>
    <p:sldId id="263" r:id="rId7"/>
    <p:sldId id="265" r:id="rId8"/>
    <p:sldId id="266" r:id="rId9"/>
    <p:sldId id="262" r:id="rId10"/>
    <p:sldId id="261"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FEA57E-7C1A-457B-A4CD-5DCEB057B502}" type="datetime1">
              <a:rPr lang="en-US" smtClean="0"/>
              <a:t>6/2/2021</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65289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6/2/2021</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5160492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6/2/2021</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973179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6/2/2021</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14112298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6/2/2021</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7120261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6/2/2021</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19050764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t>6/2/2021</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92668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t>6/2/2021</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85018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t>6/2/2021</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50832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6/2/2021</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59828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t>6/2/2021</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52287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t>6/2/2021</a:t>
            </a:fld>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283031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761515-4A26-4F31-9F61-5A10B1FABBFC}" type="datetime1">
              <a:rPr lang="en-US" smtClean="0"/>
              <a:t>6/2/2021</a:t>
            </a:fld>
            <a:endParaRPr lang="en-US"/>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93810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5DC65-7D1F-4BAB-9695-F7E734143E14}" type="datetime1">
              <a:rPr lang="en-US" smtClean="0"/>
              <a:t>6/2/2021</a:t>
            </a:fld>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38700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624077-BD55-4036-8E92-6558FDF3B653}" type="datetime1">
              <a:rPr lang="en-US" smtClean="0"/>
              <a:t>6/2/2021</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6627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4225F2-7107-4609-BCC2-77C63064A5E8}" type="datetime1">
              <a:rPr lang="en-US" smtClean="0"/>
              <a:t>6/2/2021</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5615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FE42E8-8B57-452D-A122-4DCE9AC771EF}" type="datetime1">
              <a:rPr lang="en-US" smtClean="0"/>
              <a:t>6/2/2021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Sample Footer Text</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4285490766"/>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F0D9CA-2AF4-4E29-8210-334FD2056BB9}"/>
              </a:ext>
            </a:extLst>
          </p:cNvPr>
          <p:cNvSpPr>
            <a:spLocks noGrp="1"/>
          </p:cNvSpPr>
          <p:nvPr>
            <p:ph type="ctrTitle"/>
          </p:nvPr>
        </p:nvSpPr>
        <p:spPr>
          <a:xfrm>
            <a:off x="1624989" y="2557633"/>
            <a:ext cx="7766936" cy="1646302"/>
          </a:xfrm>
        </p:spPr>
        <p:txBody>
          <a:bodyPr>
            <a:noAutofit/>
          </a:bodyPr>
          <a:lstStyle/>
          <a:p>
            <a:pPr marL="168910" marR="566420" algn="ctr">
              <a:lnSpc>
                <a:spcPct val="101000"/>
              </a:lnSpc>
              <a:spcBef>
                <a:spcPts val="275"/>
              </a:spcBef>
            </a:pPr>
            <a:r>
              <a:rPr lang="en-US" sz="4900" b="1" dirty="0">
                <a:effectLst/>
                <a:ea typeface="Times New Roman" panose="02020603050405020304" pitchFamily="18" charset="0"/>
              </a:rPr>
              <a:t>	</a:t>
            </a:r>
            <a:br>
              <a:rPr lang="en-US" sz="4900" b="1" dirty="0">
                <a:effectLst/>
                <a:ea typeface="Times New Roman" panose="02020603050405020304" pitchFamily="18" charset="0"/>
              </a:rPr>
            </a:br>
            <a:r>
              <a:rPr lang="en-US" sz="4900" b="1" dirty="0">
                <a:effectLst/>
                <a:ea typeface="Times New Roman" panose="02020603050405020304" pitchFamily="18" charset="0"/>
              </a:rPr>
              <a:t/>
            </a:r>
            <a:br>
              <a:rPr lang="en-US" sz="4900" b="1" dirty="0">
                <a:effectLst/>
                <a:ea typeface="Times New Roman" panose="02020603050405020304" pitchFamily="18" charset="0"/>
              </a:rPr>
            </a:br>
            <a:r>
              <a:rPr lang="en-US" sz="4900" b="1" dirty="0">
                <a:effectLst/>
                <a:ea typeface="Times New Roman" panose="02020603050405020304" pitchFamily="18" charset="0"/>
              </a:rPr>
              <a:t/>
            </a:r>
            <a:br>
              <a:rPr lang="en-US" sz="4900" b="1" dirty="0">
                <a:effectLst/>
                <a:ea typeface="Times New Roman" panose="02020603050405020304" pitchFamily="18" charset="0"/>
              </a:rPr>
            </a:br>
            <a:r>
              <a:rPr lang="en-US" sz="4900" b="1" dirty="0">
                <a:effectLst/>
                <a:ea typeface="Times New Roman" panose="02020603050405020304" pitchFamily="18" charset="0"/>
              </a:rPr>
              <a:t/>
            </a:r>
            <a:br>
              <a:rPr lang="en-US" sz="4900" b="1" dirty="0">
                <a:effectLst/>
                <a:ea typeface="Times New Roman" panose="02020603050405020304" pitchFamily="18" charset="0"/>
              </a:rPr>
            </a:br>
            <a:r>
              <a:rPr lang="en-US" sz="4900" b="1" dirty="0">
                <a:effectLst/>
                <a:ea typeface="Times New Roman" panose="02020603050405020304" pitchFamily="18" charset="0"/>
              </a:rPr>
              <a:t/>
            </a:r>
            <a:br>
              <a:rPr lang="en-US" sz="4900" b="1" dirty="0">
                <a:effectLst/>
                <a:ea typeface="Times New Roman" panose="02020603050405020304" pitchFamily="18" charset="0"/>
              </a:rPr>
            </a:br>
            <a:r>
              <a:rPr lang="en-US" sz="4900" b="1" dirty="0">
                <a:effectLst/>
                <a:ea typeface="Times New Roman" panose="02020603050405020304" pitchFamily="18" charset="0"/>
              </a:rPr>
              <a:t/>
            </a:r>
            <a:br>
              <a:rPr lang="en-US" sz="4900" b="1" dirty="0">
                <a:effectLst/>
                <a:ea typeface="Times New Roman" panose="02020603050405020304" pitchFamily="18" charset="0"/>
              </a:rPr>
            </a:br>
            <a:r>
              <a:rPr lang="en-US" sz="4900" b="1" dirty="0" smtClean="0">
                <a:effectLst/>
                <a:ea typeface="Times New Roman" panose="02020603050405020304" pitchFamily="18" charset="0"/>
              </a:rPr>
              <a:t>“</a:t>
            </a:r>
            <a:r>
              <a:rPr lang="en-GB" sz="3600" b="1" dirty="0">
                <a:ea typeface="Times New Roman" panose="02020603050405020304" pitchFamily="18" charset="0"/>
              </a:rPr>
              <a:t>Anti-ARP system to detect, prevent and recover from Man-in-the-Middle attacks.</a:t>
            </a:r>
            <a:r>
              <a:rPr lang="en-US" sz="3600" b="1" dirty="0" smtClean="0">
                <a:effectLst/>
                <a:ea typeface="Times New Roman" panose="02020603050405020304" pitchFamily="18" charset="0"/>
              </a:rPr>
              <a:t>”</a:t>
            </a:r>
            <a:r>
              <a:rPr lang="en-US" sz="3600" b="1" dirty="0" smtClean="0">
                <a:effectLst/>
                <a:ea typeface="Times New Roman" panose="02020603050405020304" pitchFamily="18" charset="0"/>
              </a:rPr>
              <a:t/>
            </a:r>
            <a:br>
              <a:rPr lang="en-US" sz="3600" b="1" dirty="0" smtClean="0">
                <a:effectLst/>
                <a:ea typeface="Times New Roman" panose="02020603050405020304" pitchFamily="18" charset="0"/>
              </a:rPr>
            </a:br>
            <a:r>
              <a:rPr lang="en-US" sz="3200" b="1" dirty="0">
                <a:ea typeface="Times New Roman" panose="02020603050405020304" pitchFamily="18" charset="0"/>
              </a:rPr>
              <a:t/>
            </a:r>
            <a:br>
              <a:rPr lang="en-US" sz="3200" b="1" dirty="0">
                <a:ea typeface="Times New Roman" panose="02020603050405020304" pitchFamily="18" charset="0"/>
              </a:rPr>
            </a:br>
            <a:r>
              <a:rPr lang="en-US" sz="2400" b="1" dirty="0" smtClean="0">
                <a:ea typeface="Times New Roman" panose="02020603050405020304" pitchFamily="18" charset="0"/>
              </a:rPr>
              <a:t>Review-1</a:t>
            </a:r>
            <a:endParaRPr lang="en-IN" sz="2400" b="1" dirty="0">
              <a:effectLst/>
              <a:ea typeface="Times New Roman" panose="02020603050405020304" pitchFamily="18" charset="0"/>
            </a:endParaRPr>
          </a:p>
        </p:txBody>
      </p:sp>
      <p:sp>
        <p:nvSpPr>
          <p:cNvPr id="3" name="Subtitle 2">
            <a:extLst>
              <a:ext uri="{FF2B5EF4-FFF2-40B4-BE49-F238E27FC236}">
                <a16:creationId xmlns:a16="http://schemas.microsoft.com/office/drawing/2014/main" xmlns="" id="{B930C963-ED76-4032-90EA-1F8517C3816B}"/>
              </a:ext>
            </a:extLst>
          </p:cNvPr>
          <p:cNvSpPr>
            <a:spLocks noGrp="1"/>
          </p:cNvSpPr>
          <p:nvPr>
            <p:ph type="subTitle" idx="1"/>
          </p:nvPr>
        </p:nvSpPr>
        <p:spPr>
          <a:xfrm>
            <a:off x="1375983" y="4583497"/>
            <a:ext cx="9440034" cy="1302397"/>
          </a:xfrm>
        </p:spPr>
        <p:txBody>
          <a:bodyPr>
            <a:normAutofit/>
          </a:bodyPr>
          <a:lstStyle/>
          <a:p>
            <a:endParaRPr lang="en-IN" b="1" dirty="0">
              <a:solidFill>
                <a:schemeClr val="tx1"/>
              </a:solidFill>
            </a:endParaRPr>
          </a:p>
          <a:p>
            <a:r>
              <a:rPr lang="en-IN" b="1" dirty="0">
                <a:solidFill>
                  <a:schemeClr val="tx1"/>
                </a:solidFill>
              </a:rPr>
              <a:t>	</a:t>
            </a:r>
            <a:endParaRPr lang="en-IN" sz="4500" b="1" dirty="0">
              <a:solidFill>
                <a:schemeClr val="tx1"/>
              </a:solidFill>
            </a:endParaRPr>
          </a:p>
        </p:txBody>
      </p:sp>
    </p:spTree>
    <p:extLst>
      <p:ext uri="{BB962C8B-B14F-4D97-AF65-F5344CB8AC3E}">
        <p14:creationId xmlns:p14="http://schemas.microsoft.com/office/powerpoint/2010/main" val="375717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586BA-D023-43A4-A249-7906A9DB56D0}"/>
              </a:ext>
            </a:extLst>
          </p:cNvPr>
          <p:cNvSpPr>
            <a:spLocks noGrp="1"/>
          </p:cNvSpPr>
          <p:nvPr>
            <p:ph type="title"/>
          </p:nvPr>
        </p:nvSpPr>
        <p:spPr>
          <a:xfrm>
            <a:off x="677334" y="609600"/>
            <a:ext cx="8596668" cy="1583184"/>
          </a:xfrm>
        </p:spPr>
        <p:txBody>
          <a:bodyPr>
            <a:normAutofit/>
          </a:bodyPr>
          <a:lstStyle/>
          <a:p>
            <a:r>
              <a:rPr lang="en-IN" sz="5000" dirty="0"/>
              <a:t>Team Members Details</a:t>
            </a:r>
          </a:p>
        </p:txBody>
      </p:sp>
      <p:sp>
        <p:nvSpPr>
          <p:cNvPr id="3" name="Content Placeholder 2">
            <a:extLst>
              <a:ext uri="{FF2B5EF4-FFF2-40B4-BE49-F238E27FC236}">
                <a16:creationId xmlns:a16="http://schemas.microsoft.com/office/drawing/2014/main" xmlns="" id="{A7E80464-3F76-4B21-935E-EC4C5B7C2266}"/>
              </a:ext>
            </a:extLst>
          </p:cNvPr>
          <p:cNvSpPr>
            <a:spLocks noGrp="1"/>
          </p:cNvSpPr>
          <p:nvPr>
            <p:ph idx="1"/>
          </p:nvPr>
        </p:nvSpPr>
        <p:spPr>
          <a:xfrm>
            <a:off x="677334" y="3219160"/>
            <a:ext cx="8596668" cy="3244896"/>
          </a:xfrm>
        </p:spPr>
        <p:txBody>
          <a:bodyPr/>
          <a:lstStyle/>
          <a:p>
            <a:r>
              <a:rPr lang="en-IN" dirty="0" smtClean="0"/>
              <a:t>Krish Jani– 18BEC1010</a:t>
            </a:r>
            <a:endParaRPr lang="en-IN" dirty="0"/>
          </a:p>
          <a:p>
            <a:r>
              <a:rPr lang="en-IN" dirty="0" smtClean="0"/>
              <a:t>Madhav Chaturvedi– 18BLC1036</a:t>
            </a:r>
            <a:endParaRPr lang="en-IN" dirty="0"/>
          </a:p>
          <a:p>
            <a:r>
              <a:rPr lang="en-IN" dirty="0" err="1" smtClean="0"/>
              <a:t>Nitesh</a:t>
            </a:r>
            <a:r>
              <a:rPr lang="en-IN" dirty="0" smtClean="0"/>
              <a:t>- 17MIS1098</a:t>
            </a:r>
          </a:p>
          <a:p>
            <a:r>
              <a:rPr lang="en-IN" dirty="0" err="1" smtClean="0"/>
              <a:t>Devadathan</a:t>
            </a:r>
            <a:r>
              <a:rPr lang="en-IN" smtClean="0"/>
              <a:t>- 17MIS1105</a:t>
            </a:r>
            <a:endParaRPr lang="en-IN" dirty="0"/>
          </a:p>
        </p:txBody>
      </p:sp>
    </p:spTree>
    <p:extLst>
      <p:ext uri="{BB962C8B-B14F-4D97-AF65-F5344CB8AC3E}">
        <p14:creationId xmlns:p14="http://schemas.microsoft.com/office/powerpoint/2010/main" val="2483315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BBA847-D991-496F-A926-35EBB4C9F763}"/>
              </a:ext>
            </a:extLst>
          </p:cNvPr>
          <p:cNvSpPr>
            <a:spLocks noGrp="1"/>
          </p:cNvSpPr>
          <p:nvPr>
            <p:ph type="title"/>
          </p:nvPr>
        </p:nvSpPr>
        <p:spPr/>
        <p:txBody>
          <a:bodyPr>
            <a:normAutofit/>
          </a:bodyPr>
          <a:lstStyle/>
          <a:p>
            <a:r>
              <a:rPr lang="en-IN" sz="4500" dirty="0"/>
              <a:t>Problem Statement</a:t>
            </a:r>
          </a:p>
        </p:txBody>
      </p:sp>
      <p:sp>
        <p:nvSpPr>
          <p:cNvPr id="3" name="Content Placeholder 2">
            <a:extLst>
              <a:ext uri="{FF2B5EF4-FFF2-40B4-BE49-F238E27FC236}">
                <a16:creationId xmlns:a16="http://schemas.microsoft.com/office/drawing/2014/main" xmlns="" id="{37860835-F6C8-4B20-A5A6-6CEFD4B9EFF2}"/>
              </a:ext>
            </a:extLst>
          </p:cNvPr>
          <p:cNvSpPr>
            <a:spLocks noGrp="1"/>
          </p:cNvSpPr>
          <p:nvPr>
            <p:ph idx="1"/>
          </p:nvPr>
        </p:nvSpPr>
        <p:spPr>
          <a:xfrm>
            <a:off x="677334" y="2367627"/>
            <a:ext cx="8596668" cy="3880773"/>
          </a:xfrm>
        </p:spPr>
        <p:txBody>
          <a:bodyPr>
            <a:normAutofit/>
          </a:bodyPr>
          <a:lstStyle/>
          <a:p>
            <a:pPr marL="0" indent="0">
              <a:buNone/>
            </a:pPr>
            <a:r>
              <a:rPr lang="en-US" sz="2500" dirty="0">
                <a:effectLst/>
                <a:latin typeface="+mj-lt"/>
                <a:ea typeface="Times New Roman" panose="02020603050405020304" pitchFamily="18" charset="0"/>
              </a:rPr>
              <a:t>Even though these attacks have a limitation of only working on LAN, these are very common</a:t>
            </a:r>
            <a:r>
              <a:rPr lang="en-US" sz="2500" spc="-285" dirty="0">
                <a:effectLst/>
                <a:latin typeface="+mj-lt"/>
                <a:ea typeface="Times New Roman" panose="02020603050405020304" pitchFamily="18" charset="0"/>
              </a:rPr>
              <a:t> </a:t>
            </a:r>
            <a:r>
              <a:rPr lang="en-US" sz="2500" dirty="0">
                <a:effectLst/>
                <a:latin typeface="+mj-lt"/>
                <a:ea typeface="Times New Roman" panose="02020603050405020304" pitchFamily="18" charset="0"/>
              </a:rPr>
              <a:t>and easily performed and virtually undetectable by a novice. As a result, this is a threat that</a:t>
            </a:r>
            <a:r>
              <a:rPr lang="en-US" sz="2500" spc="5" dirty="0">
                <a:effectLst/>
                <a:latin typeface="+mj-lt"/>
                <a:ea typeface="Times New Roman" panose="02020603050405020304" pitchFamily="18" charset="0"/>
              </a:rPr>
              <a:t> </a:t>
            </a:r>
            <a:r>
              <a:rPr lang="en-US" sz="2500" dirty="0">
                <a:effectLst/>
                <a:latin typeface="+mj-lt"/>
                <a:ea typeface="Times New Roman" panose="02020603050405020304" pitchFamily="18" charset="0"/>
              </a:rPr>
              <a:t>has</a:t>
            </a:r>
            <a:r>
              <a:rPr lang="en-US" sz="2500" spc="5" dirty="0">
                <a:effectLst/>
                <a:latin typeface="+mj-lt"/>
                <a:ea typeface="Times New Roman" panose="02020603050405020304" pitchFamily="18" charset="0"/>
              </a:rPr>
              <a:t> </a:t>
            </a:r>
            <a:r>
              <a:rPr lang="en-US" sz="2500" dirty="0">
                <a:effectLst/>
                <a:latin typeface="+mj-lt"/>
                <a:ea typeface="Times New Roman" panose="02020603050405020304" pitchFamily="18" charset="0"/>
              </a:rPr>
              <a:t>to</a:t>
            </a:r>
            <a:r>
              <a:rPr lang="en-US" sz="2500" spc="5" dirty="0">
                <a:effectLst/>
                <a:latin typeface="+mj-lt"/>
                <a:ea typeface="Times New Roman" panose="02020603050405020304" pitchFamily="18" charset="0"/>
              </a:rPr>
              <a:t> </a:t>
            </a:r>
            <a:r>
              <a:rPr lang="en-US" sz="2500" dirty="0">
                <a:effectLst/>
                <a:latin typeface="+mj-lt"/>
                <a:ea typeface="Times New Roman" panose="02020603050405020304" pitchFamily="18" charset="0"/>
              </a:rPr>
              <a:t>be</a:t>
            </a:r>
            <a:r>
              <a:rPr lang="en-US" sz="2500" spc="5" dirty="0">
                <a:effectLst/>
                <a:latin typeface="+mj-lt"/>
                <a:ea typeface="Times New Roman" panose="02020603050405020304" pitchFamily="18" charset="0"/>
              </a:rPr>
              <a:t> </a:t>
            </a:r>
            <a:r>
              <a:rPr lang="en-US" sz="2500" dirty="0">
                <a:effectLst/>
                <a:latin typeface="+mj-lt"/>
                <a:ea typeface="Times New Roman" panose="02020603050405020304" pitchFamily="18" charset="0"/>
              </a:rPr>
              <a:t>addressed.</a:t>
            </a:r>
            <a:r>
              <a:rPr lang="en-US" sz="2500" spc="5" dirty="0">
                <a:effectLst/>
                <a:latin typeface="+mj-lt"/>
                <a:ea typeface="Times New Roman" panose="02020603050405020304" pitchFamily="18" charset="0"/>
              </a:rPr>
              <a:t> </a:t>
            </a:r>
            <a:r>
              <a:rPr lang="en-US" sz="2500" dirty="0">
                <a:effectLst/>
                <a:latin typeface="+mj-lt"/>
                <a:ea typeface="Times New Roman" panose="02020603050405020304" pitchFamily="18" charset="0"/>
              </a:rPr>
              <a:t>So,</a:t>
            </a:r>
            <a:r>
              <a:rPr lang="en-US" sz="2500" spc="5" dirty="0">
                <a:effectLst/>
                <a:latin typeface="+mj-lt"/>
                <a:ea typeface="Times New Roman" panose="02020603050405020304" pitchFamily="18" charset="0"/>
              </a:rPr>
              <a:t> </a:t>
            </a:r>
            <a:r>
              <a:rPr lang="en-US" sz="2500" dirty="0">
                <a:effectLst/>
                <a:latin typeface="+mj-lt"/>
                <a:ea typeface="Times New Roman" panose="02020603050405020304" pitchFamily="18" charset="0"/>
              </a:rPr>
              <a:t>we</a:t>
            </a:r>
            <a:r>
              <a:rPr lang="en-US" sz="2500" spc="5" dirty="0">
                <a:effectLst/>
                <a:latin typeface="+mj-lt"/>
                <a:ea typeface="Times New Roman" panose="02020603050405020304" pitchFamily="18" charset="0"/>
              </a:rPr>
              <a:t> </a:t>
            </a:r>
            <a:r>
              <a:rPr lang="en-US" sz="2500" spc="5" dirty="0">
                <a:latin typeface="+mj-lt"/>
                <a:ea typeface="Times New Roman" panose="02020603050405020304" pitchFamily="18" charset="0"/>
              </a:rPr>
              <a:t>will try to</a:t>
            </a:r>
            <a:r>
              <a:rPr lang="en-US" sz="2500" spc="5" dirty="0">
                <a:effectLst/>
                <a:latin typeface="+mj-lt"/>
                <a:ea typeface="Times New Roman" panose="02020603050405020304" pitchFamily="18" charset="0"/>
              </a:rPr>
              <a:t> </a:t>
            </a:r>
            <a:r>
              <a:rPr lang="en-US" sz="2500" dirty="0">
                <a:effectLst/>
                <a:latin typeface="+mj-lt"/>
                <a:ea typeface="Times New Roman" panose="02020603050405020304" pitchFamily="18" charset="0"/>
              </a:rPr>
              <a:t>come</a:t>
            </a:r>
            <a:r>
              <a:rPr lang="en-US" sz="2500" spc="5" dirty="0">
                <a:effectLst/>
                <a:latin typeface="+mj-lt"/>
                <a:ea typeface="Times New Roman" panose="02020603050405020304" pitchFamily="18" charset="0"/>
              </a:rPr>
              <a:t> </a:t>
            </a:r>
            <a:r>
              <a:rPr lang="en-US" sz="2500" dirty="0">
                <a:effectLst/>
                <a:latin typeface="+mj-lt"/>
                <a:ea typeface="Times New Roman" panose="02020603050405020304" pitchFamily="18" charset="0"/>
              </a:rPr>
              <a:t>up</a:t>
            </a:r>
            <a:r>
              <a:rPr lang="en-US" sz="2500" spc="5" dirty="0">
                <a:effectLst/>
                <a:latin typeface="+mj-lt"/>
                <a:ea typeface="Times New Roman" panose="02020603050405020304" pitchFamily="18" charset="0"/>
              </a:rPr>
              <a:t> </a:t>
            </a:r>
            <a:r>
              <a:rPr lang="en-US" sz="2500" dirty="0">
                <a:effectLst/>
                <a:latin typeface="+mj-lt"/>
                <a:ea typeface="Times New Roman" panose="02020603050405020304" pitchFamily="18" charset="0"/>
              </a:rPr>
              <a:t>with</a:t>
            </a:r>
            <a:r>
              <a:rPr lang="en-US" sz="2500" spc="5" dirty="0">
                <a:effectLst/>
                <a:latin typeface="+mj-lt"/>
                <a:ea typeface="Times New Roman" panose="02020603050405020304" pitchFamily="18" charset="0"/>
              </a:rPr>
              <a:t> </a:t>
            </a:r>
            <a:r>
              <a:rPr lang="en-US" sz="2500" dirty="0">
                <a:effectLst/>
                <a:latin typeface="+mj-lt"/>
                <a:ea typeface="Times New Roman" panose="02020603050405020304" pitchFamily="18" charset="0"/>
              </a:rPr>
              <a:t>an app “anti-</a:t>
            </a:r>
            <a:r>
              <a:rPr lang="en-US" sz="2500" dirty="0" err="1">
                <a:effectLst/>
                <a:latin typeface="+mj-lt"/>
                <a:ea typeface="Times New Roman" panose="02020603050405020304" pitchFamily="18" charset="0"/>
              </a:rPr>
              <a:t>arp</a:t>
            </a:r>
            <a:r>
              <a:rPr lang="en-US" sz="2500" dirty="0">
                <a:effectLst/>
                <a:latin typeface="+mj-lt"/>
                <a:ea typeface="Times New Roman" panose="02020603050405020304" pitchFamily="18" charset="0"/>
              </a:rPr>
              <a:t>” which is capable of</a:t>
            </a:r>
            <a:r>
              <a:rPr lang="en-US" sz="2500" spc="5" dirty="0">
                <a:effectLst/>
                <a:latin typeface="+mj-lt"/>
                <a:ea typeface="Times New Roman" panose="02020603050405020304" pitchFamily="18" charset="0"/>
              </a:rPr>
              <a:t> </a:t>
            </a:r>
            <a:r>
              <a:rPr lang="en-US" sz="2500" dirty="0">
                <a:effectLst/>
                <a:latin typeface="+mj-lt"/>
                <a:ea typeface="Times New Roman" panose="02020603050405020304" pitchFamily="18" charset="0"/>
              </a:rPr>
              <a:t>detecting, preventing and recovering from an ARP poisoning attack on the victim’s </a:t>
            </a:r>
            <a:r>
              <a:rPr lang="en-US" sz="2500" dirty="0" err="1">
                <a:effectLst/>
                <a:latin typeface="+mj-lt"/>
                <a:ea typeface="Times New Roman" panose="02020603050405020304" pitchFamily="18" charset="0"/>
              </a:rPr>
              <a:t>linux</a:t>
            </a:r>
            <a:r>
              <a:rPr lang="en-US" sz="2500" spc="5" dirty="0">
                <a:effectLst/>
                <a:latin typeface="+mj-lt"/>
                <a:ea typeface="Times New Roman" panose="02020603050405020304" pitchFamily="18" charset="0"/>
              </a:rPr>
              <a:t> </a:t>
            </a:r>
            <a:r>
              <a:rPr lang="en-US" sz="2500" dirty="0">
                <a:effectLst/>
                <a:latin typeface="+mj-lt"/>
                <a:ea typeface="Times New Roman" panose="02020603050405020304" pitchFamily="18" charset="0"/>
              </a:rPr>
              <a:t>system.</a:t>
            </a:r>
            <a:endParaRPr lang="en-IN" sz="2500" dirty="0">
              <a:latin typeface="+mj-lt"/>
            </a:endParaRPr>
          </a:p>
        </p:txBody>
      </p:sp>
    </p:spTree>
    <p:extLst>
      <p:ext uri="{BB962C8B-B14F-4D97-AF65-F5344CB8AC3E}">
        <p14:creationId xmlns:p14="http://schemas.microsoft.com/office/powerpoint/2010/main" val="3590540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Overview</a:t>
            </a:r>
            <a:endParaRPr lang="en-IN" dirty="0"/>
          </a:p>
        </p:txBody>
      </p:sp>
      <p:sp>
        <p:nvSpPr>
          <p:cNvPr id="3" name="Content Placeholder 2"/>
          <p:cNvSpPr>
            <a:spLocks noGrp="1"/>
          </p:cNvSpPr>
          <p:nvPr>
            <p:ph idx="1"/>
          </p:nvPr>
        </p:nvSpPr>
        <p:spPr/>
        <p:txBody>
          <a:bodyPr/>
          <a:lstStyle/>
          <a:p>
            <a:r>
              <a:rPr lang="en-IN" dirty="0" smtClean="0"/>
              <a:t>So we’ll try to create a system or a tool, probably using python that will give us few options every time we execute it.</a:t>
            </a:r>
          </a:p>
          <a:p>
            <a:pPr marL="0" indent="0">
              <a:buNone/>
            </a:pPr>
            <a:endParaRPr lang="en-IN" dirty="0" smtClean="0"/>
          </a:p>
          <a:p>
            <a:r>
              <a:rPr lang="en-IN" dirty="0" smtClean="0"/>
              <a:t>For example…</a:t>
            </a:r>
          </a:p>
          <a:p>
            <a:r>
              <a:rPr lang="en-IN" dirty="0" smtClean="0"/>
              <a:t>One option will be for performing the attack.</a:t>
            </a:r>
          </a:p>
          <a:p>
            <a:r>
              <a:rPr lang="en-IN" dirty="0" smtClean="0"/>
              <a:t>One option will be for detecting the attack.</a:t>
            </a:r>
          </a:p>
          <a:p>
            <a:r>
              <a:rPr lang="en-IN" dirty="0" smtClean="0"/>
              <a:t>Other will be for preventing the attack.</a:t>
            </a:r>
          </a:p>
          <a:p>
            <a:r>
              <a:rPr lang="en-IN" dirty="0" smtClean="0"/>
              <a:t>And another would be for recovery from the attack.</a:t>
            </a:r>
          </a:p>
          <a:p>
            <a:endParaRPr lang="en-IN" dirty="0"/>
          </a:p>
          <a:p>
            <a:r>
              <a:rPr lang="en-IN" dirty="0" smtClean="0"/>
              <a:t>We have to select an option and the tool will function accordingly.</a:t>
            </a:r>
            <a:endParaRPr lang="en-IN" dirty="0"/>
          </a:p>
        </p:txBody>
      </p:sp>
    </p:spTree>
    <p:extLst>
      <p:ext uri="{BB962C8B-B14F-4D97-AF65-F5344CB8AC3E}">
        <p14:creationId xmlns:p14="http://schemas.microsoft.com/office/powerpoint/2010/main" val="2829732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on ARP Poisoning Attack..</a:t>
            </a:r>
            <a:endParaRPr lang="en-IN" dirty="0"/>
          </a:p>
        </p:txBody>
      </p:sp>
      <p:sp>
        <p:nvSpPr>
          <p:cNvPr id="3" name="Content Placeholder 2"/>
          <p:cNvSpPr>
            <a:spLocks noGrp="1"/>
          </p:cNvSpPr>
          <p:nvPr>
            <p:ph idx="1"/>
          </p:nvPr>
        </p:nvSpPr>
        <p:spPr/>
        <p:txBody>
          <a:bodyPr>
            <a:normAutofit/>
          </a:bodyPr>
          <a:lstStyle/>
          <a:p>
            <a:r>
              <a:rPr lang="en-GB" sz="2000" dirty="0">
                <a:solidFill>
                  <a:schemeClr val="accent1"/>
                </a:solidFill>
              </a:rPr>
              <a:t>Among these security issues, this paper addresses the ARP Poisoning attack to exploit SFC vulnerability, and proposes a method to defend the attack. The proposed method recognizes the repetitive ARP reply which is a feature of ARP Poisoning attack, and detects ARP Poisoning attack. The proposed method overcomes the limitations of the existing detection methods. The proposed method also detects the presence of an attack more accurately.</a:t>
            </a:r>
            <a:endParaRPr lang="en-IN" sz="2000" dirty="0">
              <a:solidFill>
                <a:schemeClr val="accent1"/>
              </a:solidFill>
            </a:endParaRPr>
          </a:p>
        </p:txBody>
      </p:sp>
    </p:spTree>
    <p:extLst>
      <p:ext uri="{BB962C8B-B14F-4D97-AF65-F5344CB8AC3E}">
        <p14:creationId xmlns:p14="http://schemas.microsoft.com/office/powerpoint/2010/main" val="3472118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7E359F-2DE2-4901-B432-AD002B98593C}"/>
              </a:ext>
            </a:extLst>
          </p:cNvPr>
          <p:cNvSpPr>
            <a:spLocks noGrp="1"/>
          </p:cNvSpPr>
          <p:nvPr>
            <p:ph type="title"/>
          </p:nvPr>
        </p:nvSpPr>
        <p:spPr/>
        <p:txBody>
          <a:bodyPr/>
          <a:lstStyle/>
          <a:p>
            <a:r>
              <a:rPr lang="en-IN" dirty="0"/>
              <a:t>Software Required</a:t>
            </a:r>
          </a:p>
        </p:txBody>
      </p:sp>
      <p:sp>
        <p:nvSpPr>
          <p:cNvPr id="3" name="Content Placeholder 2">
            <a:extLst>
              <a:ext uri="{FF2B5EF4-FFF2-40B4-BE49-F238E27FC236}">
                <a16:creationId xmlns:a16="http://schemas.microsoft.com/office/drawing/2014/main" xmlns="" id="{F8564E20-7DE3-4266-82B2-4EFD3174B4D6}"/>
              </a:ext>
            </a:extLst>
          </p:cNvPr>
          <p:cNvSpPr>
            <a:spLocks noGrp="1"/>
          </p:cNvSpPr>
          <p:nvPr>
            <p:ph idx="1"/>
          </p:nvPr>
        </p:nvSpPr>
        <p:spPr>
          <a:xfrm>
            <a:off x="677334" y="2041864"/>
            <a:ext cx="8596668" cy="2885737"/>
          </a:xfrm>
        </p:spPr>
        <p:txBody>
          <a:bodyPr/>
          <a:lstStyle/>
          <a:p>
            <a:r>
              <a:rPr lang="en-US" sz="3000" dirty="0">
                <a:effectLst/>
                <a:latin typeface="+mj-lt"/>
                <a:ea typeface="Arial" panose="020B0604020202020204" pitchFamily="34" charset="0"/>
              </a:rPr>
              <a:t>VMware workstation</a:t>
            </a:r>
            <a:r>
              <a:rPr lang="en-US" sz="3000" spc="5" dirty="0">
                <a:effectLst/>
                <a:latin typeface="+mj-lt"/>
                <a:ea typeface="Arial" panose="020B0604020202020204" pitchFamily="34" charset="0"/>
              </a:rPr>
              <a:t> </a:t>
            </a:r>
            <a:r>
              <a:rPr lang="en-US" sz="3000" dirty="0">
                <a:effectLst/>
                <a:latin typeface="+mj-lt"/>
                <a:ea typeface="Arial" panose="020B0604020202020204" pitchFamily="34" charset="0"/>
              </a:rPr>
              <a:t>15</a:t>
            </a:r>
            <a:endParaRPr lang="en-IN" sz="3000" dirty="0">
              <a:effectLst/>
              <a:latin typeface="+mj-lt"/>
              <a:ea typeface="Arial" panose="020B0604020202020204" pitchFamily="34" charset="0"/>
            </a:endParaRPr>
          </a:p>
          <a:p>
            <a:r>
              <a:rPr lang="en-US" sz="3000" dirty="0">
                <a:effectLst/>
                <a:latin typeface="+mj-lt"/>
                <a:ea typeface="Arial" panose="020B0604020202020204" pitchFamily="34" charset="0"/>
              </a:rPr>
              <a:t>ISO file of</a:t>
            </a:r>
            <a:r>
              <a:rPr lang="en-US" sz="3000" spc="5" dirty="0">
                <a:effectLst/>
                <a:latin typeface="+mj-lt"/>
                <a:ea typeface="Arial" panose="020B0604020202020204" pitchFamily="34" charset="0"/>
              </a:rPr>
              <a:t> </a:t>
            </a:r>
            <a:r>
              <a:rPr lang="en-US" sz="3000" dirty="0">
                <a:effectLst/>
                <a:latin typeface="+mj-lt"/>
                <a:ea typeface="Arial" panose="020B0604020202020204" pitchFamily="34" charset="0"/>
              </a:rPr>
              <a:t>kali, ubuntu and</a:t>
            </a:r>
            <a:r>
              <a:rPr lang="en-US" sz="3000" spc="5" dirty="0">
                <a:effectLst/>
                <a:latin typeface="+mj-lt"/>
                <a:ea typeface="Arial" panose="020B0604020202020204" pitchFamily="34" charset="0"/>
              </a:rPr>
              <a:t> </a:t>
            </a:r>
            <a:r>
              <a:rPr lang="en-US" sz="3000" dirty="0">
                <a:effectLst/>
                <a:latin typeface="+mj-lt"/>
                <a:ea typeface="Arial" panose="020B0604020202020204" pitchFamily="34" charset="0"/>
              </a:rPr>
              <a:t>windows 7</a:t>
            </a:r>
            <a:endParaRPr lang="en-IN" sz="3000" dirty="0">
              <a:effectLst/>
              <a:latin typeface="+mj-lt"/>
              <a:ea typeface="Arial" panose="020B0604020202020204" pitchFamily="34" charset="0"/>
            </a:endParaRPr>
          </a:p>
          <a:p>
            <a:r>
              <a:rPr lang="en-US" sz="3000" dirty="0">
                <a:effectLst/>
                <a:latin typeface="+mj-lt"/>
                <a:ea typeface="Arial" panose="020B0604020202020204" pitchFamily="34" charset="0"/>
              </a:rPr>
              <a:t>Ettercap, </a:t>
            </a:r>
            <a:r>
              <a:rPr lang="en-US" sz="3000" dirty="0" err="1">
                <a:effectLst/>
                <a:latin typeface="+mj-lt"/>
                <a:ea typeface="Arial" panose="020B0604020202020204" pitchFamily="34" charset="0"/>
              </a:rPr>
              <a:t>arpspoof</a:t>
            </a:r>
            <a:r>
              <a:rPr lang="en-US" sz="3000" dirty="0">
                <a:effectLst/>
                <a:latin typeface="+mj-lt"/>
                <a:ea typeface="Arial" panose="020B0604020202020204" pitchFamily="34" charset="0"/>
              </a:rPr>
              <a:t>,</a:t>
            </a:r>
            <a:r>
              <a:rPr lang="en-US" sz="3000" spc="5" dirty="0">
                <a:effectLst/>
                <a:latin typeface="+mj-lt"/>
                <a:ea typeface="Arial" panose="020B0604020202020204" pitchFamily="34" charset="0"/>
              </a:rPr>
              <a:t> </a:t>
            </a:r>
            <a:r>
              <a:rPr lang="en-US" sz="3000" dirty="0" err="1">
                <a:effectLst/>
                <a:latin typeface="+mj-lt"/>
                <a:ea typeface="Arial" panose="020B0604020202020204" pitchFamily="34" charset="0"/>
              </a:rPr>
              <a:t>setoolkit</a:t>
            </a:r>
            <a:r>
              <a:rPr lang="en-US" sz="3000" dirty="0">
                <a:effectLst/>
                <a:latin typeface="+mj-lt"/>
                <a:ea typeface="Arial" panose="020B0604020202020204" pitchFamily="34" charset="0"/>
              </a:rPr>
              <a:t> and</a:t>
            </a:r>
            <a:r>
              <a:rPr lang="en-US" sz="3000" spc="5" dirty="0">
                <a:effectLst/>
                <a:latin typeface="+mj-lt"/>
                <a:ea typeface="Arial" panose="020B0604020202020204" pitchFamily="34" charset="0"/>
              </a:rPr>
              <a:t> </a:t>
            </a:r>
            <a:r>
              <a:rPr lang="en-US" sz="3000" dirty="0">
                <a:effectLst/>
                <a:latin typeface="+mj-lt"/>
                <a:ea typeface="Arial" panose="020B0604020202020204" pitchFamily="34" charset="0"/>
              </a:rPr>
              <a:t>browser (included</a:t>
            </a:r>
            <a:r>
              <a:rPr lang="en-US" sz="3000" spc="5" dirty="0">
                <a:effectLst/>
                <a:latin typeface="+mj-lt"/>
                <a:ea typeface="Arial" panose="020B0604020202020204" pitchFamily="34" charset="0"/>
              </a:rPr>
              <a:t> </a:t>
            </a:r>
            <a:r>
              <a:rPr lang="en-US" sz="3000" dirty="0">
                <a:effectLst/>
                <a:latin typeface="+mj-lt"/>
                <a:ea typeface="Arial" panose="020B0604020202020204" pitchFamily="34" charset="0"/>
              </a:rPr>
              <a:t>with kali)</a:t>
            </a:r>
            <a:endParaRPr lang="en-IN" sz="3000" dirty="0">
              <a:effectLst/>
              <a:latin typeface="+mj-lt"/>
              <a:ea typeface="Arial" panose="020B0604020202020204" pitchFamily="34" charset="0"/>
            </a:endParaRPr>
          </a:p>
          <a:p>
            <a:r>
              <a:rPr lang="en-US" sz="3000" dirty="0">
                <a:effectLst/>
                <a:latin typeface="+mj-lt"/>
                <a:ea typeface="Arial" panose="020B0604020202020204" pitchFamily="34" charset="0"/>
              </a:rPr>
              <a:t>Python 3.7</a:t>
            </a:r>
            <a:endParaRPr lang="en-IN" sz="3000" dirty="0">
              <a:effectLst/>
              <a:latin typeface="+mj-lt"/>
              <a:ea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640384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AC25A5-61B8-4184-9196-64BD217DF010}"/>
              </a:ext>
            </a:extLst>
          </p:cNvPr>
          <p:cNvSpPr>
            <a:spLocks noGrp="1"/>
          </p:cNvSpPr>
          <p:nvPr>
            <p:ph type="title"/>
          </p:nvPr>
        </p:nvSpPr>
        <p:spPr/>
        <p:txBody>
          <a:bodyPr/>
          <a:lstStyle/>
          <a:p>
            <a:r>
              <a:rPr lang="en-US" dirty="0"/>
              <a:t>Gantt Chart</a:t>
            </a:r>
            <a:endParaRPr lang="en-IN" dirty="0"/>
          </a:p>
        </p:txBody>
      </p:sp>
      <p:graphicFrame>
        <p:nvGraphicFramePr>
          <p:cNvPr id="4" name="Table 4">
            <a:extLst>
              <a:ext uri="{FF2B5EF4-FFF2-40B4-BE49-F238E27FC236}">
                <a16:creationId xmlns:a16="http://schemas.microsoft.com/office/drawing/2014/main" xmlns="" id="{7B79F5B3-C28D-4ECF-9142-70FE1D3ABBB8}"/>
              </a:ext>
            </a:extLst>
          </p:cNvPr>
          <p:cNvGraphicFramePr>
            <a:graphicFrameLocks noGrp="1"/>
          </p:cNvGraphicFramePr>
          <p:nvPr>
            <p:ph idx="1"/>
            <p:extLst>
              <p:ext uri="{D42A27DB-BD31-4B8C-83A1-F6EECF244321}">
                <p14:modId xmlns:p14="http://schemas.microsoft.com/office/powerpoint/2010/main" val="1287359574"/>
              </p:ext>
            </p:extLst>
          </p:nvPr>
        </p:nvGraphicFramePr>
        <p:xfrm>
          <a:off x="304999" y="1575293"/>
          <a:ext cx="9824124" cy="3977778"/>
        </p:xfrm>
        <a:graphic>
          <a:graphicData uri="http://schemas.openxmlformats.org/drawingml/2006/table">
            <a:tbl>
              <a:tblPr firstRow="1" bandRow="1">
                <a:tableStyleId>{5C22544A-7EE6-4342-B048-85BDC9FD1C3A}</a:tableStyleId>
              </a:tblPr>
              <a:tblGrid>
                <a:gridCol w="1116000">
                  <a:extLst>
                    <a:ext uri="{9D8B030D-6E8A-4147-A177-3AD203B41FA5}">
                      <a16:colId xmlns:a16="http://schemas.microsoft.com/office/drawing/2014/main" xmlns="" val="1406975983"/>
                    </a:ext>
                  </a:extLst>
                </a:gridCol>
                <a:gridCol w="725677">
                  <a:extLst>
                    <a:ext uri="{9D8B030D-6E8A-4147-A177-3AD203B41FA5}">
                      <a16:colId xmlns:a16="http://schemas.microsoft.com/office/drawing/2014/main" xmlns="" val="905962183"/>
                    </a:ext>
                  </a:extLst>
                </a:gridCol>
                <a:gridCol w="725677">
                  <a:extLst>
                    <a:ext uri="{9D8B030D-6E8A-4147-A177-3AD203B41FA5}">
                      <a16:colId xmlns:a16="http://schemas.microsoft.com/office/drawing/2014/main" xmlns="" val="2288797293"/>
                    </a:ext>
                  </a:extLst>
                </a:gridCol>
                <a:gridCol w="725677">
                  <a:extLst>
                    <a:ext uri="{9D8B030D-6E8A-4147-A177-3AD203B41FA5}">
                      <a16:colId xmlns:a16="http://schemas.microsoft.com/office/drawing/2014/main" xmlns="" val="2638960671"/>
                    </a:ext>
                  </a:extLst>
                </a:gridCol>
                <a:gridCol w="725677">
                  <a:extLst>
                    <a:ext uri="{9D8B030D-6E8A-4147-A177-3AD203B41FA5}">
                      <a16:colId xmlns:a16="http://schemas.microsoft.com/office/drawing/2014/main" xmlns="" val="3939136038"/>
                    </a:ext>
                  </a:extLst>
                </a:gridCol>
                <a:gridCol w="725677">
                  <a:extLst>
                    <a:ext uri="{9D8B030D-6E8A-4147-A177-3AD203B41FA5}">
                      <a16:colId xmlns:a16="http://schemas.microsoft.com/office/drawing/2014/main" xmlns="" val="1097518127"/>
                    </a:ext>
                  </a:extLst>
                </a:gridCol>
                <a:gridCol w="725677">
                  <a:extLst>
                    <a:ext uri="{9D8B030D-6E8A-4147-A177-3AD203B41FA5}">
                      <a16:colId xmlns:a16="http://schemas.microsoft.com/office/drawing/2014/main" xmlns="" val="2357254860"/>
                    </a:ext>
                  </a:extLst>
                </a:gridCol>
                <a:gridCol w="725677">
                  <a:extLst>
                    <a:ext uri="{9D8B030D-6E8A-4147-A177-3AD203B41FA5}">
                      <a16:colId xmlns:a16="http://schemas.microsoft.com/office/drawing/2014/main" xmlns="" val="2282604518"/>
                    </a:ext>
                  </a:extLst>
                </a:gridCol>
                <a:gridCol w="725677">
                  <a:extLst>
                    <a:ext uri="{9D8B030D-6E8A-4147-A177-3AD203B41FA5}">
                      <a16:colId xmlns:a16="http://schemas.microsoft.com/office/drawing/2014/main" xmlns="" val="2851456580"/>
                    </a:ext>
                  </a:extLst>
                </a:gridCol>
                <a:gridCol w="725677">
                  <a:extLst>
                    <a:ext uri="{9D8B030D-6E8A-4147-A177-3AD203B41FA5}">
                      <a16:colId xmlns:a16="http://schemas.microsoft.com/office/drawing/2014/main" xmlns="" val="2609659166"/>
                    </a:ext>
                  </a:extLst>
                </a:gridCol>
                <a:gridCol w="725677">
                  <a:extLst>
                    <a:ext uri="{9D8B030D-6E8A-4147-A177-3AD203B41FA5}">
                      <a16:colId xmlns:a16="http://schemas.microsoft.com/office/drawing/2014/main" xmlns="" val="2786307635"/>
                    </a:ext>
                  </a:extLst>
                </a:gridCol>
                <a:gridCol w="725677">
                  <a:extLst>
                    <a:ext uri="{9D8B030D-6E8A-4147-A177-3AD203B41FA5}">
                      <a16:colId xmlns:a16="http://schemas.microsoft.com/office/drawing/2014/main" xmlns="" val="1318004262"/>
                    </a:ext>
                  </a:extLst>
                </a:gridCol>
                <a:gridCol w="725677">
                  <a:extLst>
                    <a:ext uri="{9D8B030D-6E8A-4147-A177-3AD203B41FA5}">
                      <a16:colId xmlns:a16="http://schemas.microsoft.com/office/drawing/2014/main" xmlns="" val="1688907506"/>
                    </a:ext>
                  </a:extLst>
                </a:gridCol>
              </a:tblGrid>
              <a:tr h="556283">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4">
                  <a:txBody>
                    <a:bodyPr/>
                    <a:lstStyle/>
                    <a:p>
                      <a:pPr algn="ctr"/>
                      <a:r>
                        <a:rPr lang="en-IN" dirty="0">
                          <a:solidFill>
                            <a:schemeClr val="tx1"/>
                          </a:solidFill>
                        </a:rPr>
                        <a:t>MARCH</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IN" dirty="0">
                          <a:solidFill>
                            <a:schemeClr val="tx1"/>
                          </a:solidFill>
                        </a:rPr>
                        <a:t>APRIL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IN" dirty="0">
                          <a:solidFill>
                            <a:schemeClr val="tx1"/>
                          </a:solidFill>
                        </a:rPr>
                        <a:t>MAY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3471023"/>
                  </a:ext>
                </a:extLst>
              </a:tr>
              <a:tr h="556283">
                <a:tc>
                  <a:txBody>
                    <a:bodyPr/>
                    <a:lstStyle/>
                    <a:p>
                      <a:endParaRPr lang="en-IN"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IN" sz="1200" dirty="0"/>
                        <a:t>Week 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t>Week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t>Week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t>Week 4</a:t>
                      </a:r>
                    </a:p>
                    <a:p>
                      <a:pPr algn="ct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t>Week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t>Week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t>Week 3</a:t>
                      </a:r>
                    </a:p>
                    <a:p>
                      <a:pPr algn="ct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t>Week 4</a:t>
                      </a:r>
                    </a:p>
                    <a:p>
                      <a:pPr algn="ct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t>Week 1</a:t>
                      </a:r>
                    </a:p>
                    <a:p>
                      <a:pPr algn="ct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t>Week 2</a:t>
                      </a:r>
                    </a:p>
                    <a:p>
                      <a:pPr algn="ct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t>Week 3</a:t>
                      </a:r>
                    </a:p>
                    <a:p>
                      <a:pPr algn="ct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IN" sz="12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dirty="0"/>
                        <a:t>Week 4</a:t>
                      </a:r>
                    </a:p>
                    <a:p>
                      <a:pPr algn="ct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17019498"/>
                  </a:ext>
                </a:extLst>
              </a:tr>
              <a:tr h="556283">
                <a:tc>
                  <a:txBody>
                    <a:bodyPr/>
                    <a:lstStyle/>
                    <a:p>
                      <a:pPr algn="l"/>
                      <a:r>
                        <a:rPr lang="en-IN" sz="1400" dirty="0"/>
                        <a:t>DETECTION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61211877"/>
                  </a:ext>
                </a:extLst>
              </a:tr>
              <a:tr h="556283">
                <a:tc>
                  <a:txBody>
                    <a:bodyPr/>
                    <a:lstStyle/>
                    <a:p>
                      <a:pPr algn="l"/>
                      <a:r>
                        <a:rPr lang="en-IN" sz="1200" dirty="0"/>
                        <a:t>PREVENTION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21747911"/>
                  </a:ext>
                </a:extLst>
              </a:tr>
              <a:tr h="556283">
                <a:tc>
                  <a:txBody>
                    <a:bodyPr/>
                    <a:lstStyle/>
                    <a:p>
                      <a:pPr algn="l"/>
                      <a:r>
                        <a:rPr lang="en-IN" sz="1400" dirty="0"/>
                        <a:t>RECOVERY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24212362"/>
                  </a:ext>
                </a:extLst>
              </a:tr>
              <a:tr h="556283">
                <a:tc>
                  <a:txBody>
                    <a:bodyPr/>
                    <a:lstStyle/>
                    <a:p>
                      <a:pPr algn="l"/>
                      <a:r>
                        <a:rPr lang="en-IN" sz="1400" dirty="0"/>
                        <a:t>DOCUMENTATION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15397779"/>
                  </a:ext>
                </a:extLst>
              </a:tr>
              <a:tr h="556283">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92079539"/>
                  </a:ext>
                </a:extLst>
              </a:tr>
            </a:tbl>
          </a:graphicData>
        </a:graphic>
      </p:graphicFrame>
      <p:sp>
        <p:nvSpPr>
          <p:cNvPr id="8" name="Arrow: Pentagon 7">
            <a:extLst>
              <a:ext uri="{FF2B5EF4-FFF2-40B4-BE49-F238E27FC236}">
                <a16:creationId xmlns:a16="http://schemas.microsoft.com/office/drawing/2014/main" xmlns="" id="{449D2895-5B24-4395-A6A0-14D98DB7D27E}"/>
              </a:ext>
            </a:extLst>
          </p:cNvPr>
          <p:cNvSpPr/>
          <p:nvPr/>
        </p:nvSpPr>
        <p:spPr>
          <a:xfrm>
            <a:off x="1464816" y="2823099"/>
            <a:ext cx="2432481" cy="452761"/>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Pentagon 10">
            <a:extLst>
              <a:ext uri="{FF2B5EF4-FFF2-40B4-BE49-F238E27FC236}">
                <a16:creationId xmlns:a16="http://schemas.microsoft.com/office/drawing/2014/main" xmlns="" id="{1BF60D12-F92F-40B7-B2EA-0C94542A4362}"/>
              </a:ext>
            </a:extLst>
          </p:cNvPr>
          <p:cNvSpPr/>
          <p:nvPr/>
        </p:nvSpPr>
        <p:spPr>
          <a:xfrm>
            <a:off x="2917998" y="3364637"/>
            <a:ext cx="2843610" cy="452761"/>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Pentagon 12">
            <a:extLst>
              <a:ext uri="{FF2B5EF4-FFF2-40B4-BE49-F238E27FC236}">
                <a16:creationId xmlns:a16="http://schemas.microsoft.com/office/drawing/2014/main" xmlns="" id="{A15AD4E2-F4DE-4A37-A008-8595A98D1777}"/>
              </a:ext>
            </a:extLst>
          </p:cNvPr>
          <p:cNvSpPr/>
          <p:nvPr/>
        </p:nvSpPr>
        <p:spPr>
          <a:xfrm>
            <a:off x="5761608" y="3895122"/>
            <a:ext cx="2263806" cy="523782"/>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Pentagon 13">
            <a:extLst>
              <a:ext uri="{FF2B5EF4-FFF2-40B4-BE49-F238E27FC236}">
                <a16:creationId xmlns:a16="http://schemas.microsoft.com/office/drawing/2014/main" xmlns="" id="{8356EC71-7931-49C7-A6A4-13A8C8CF4A98}"/>
              </a:ext>
            </a:extLst>
          </p:cNvPr>
          <p:cNvSpPr/>
          <p:nvPr/>
        </p:nvSpPr>
        <p:spPr>
          <a:xfrm>
            <a:off x="8007658" y="4467732"/>
            <a:ext cx="1083076" cy="523782"/>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66891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89765B-AC6D-4176-BC5D-BE96888BF779}"/>
              </a:ext>
            </a:extLst>
          </p:cNvPr>
          <p:cNvSpPr>
            <a:spLocks noGrp="1"/>
          </p:cNvSpPr>
          <p:nvPr>
            <p:ph type="title"/>
          </p:nvPr>
        </p:nvSpPr>
        <p:spPr/>
        <p:txBody>
          <a:bodyPr/>
          <a:lstStyle/>
          <a:p>
            <a:r>
              <a:rPr lang="en-US" dirty="0"/>
              <a:t>References from Base Journals</a:t>
            </a:r>
            <a:endParaRPr lang="en-IN" dirty="0"/>
          </a:p>
        </p:txBody>
      </p:sp>
      <p:sp>
        <p:nvSpPr>
          <p:cNvPr id="3" name="Content Placeholder 2">
            <a:extLst>
              <a:ext uri="{FF2B5EF4-FFF2-40B4-BE49-F238E27FC236}">
                <a16:creationId xmlns:a16="http://schemas.microsoft.com/office/drawing/2014/main" xmlns="" id="{2B2F6295-9313-47B1-9116-0BEDF4EEDC05}"/>
              </a:ext>
            </a:extLst>
          </p:cNvPr>
          <p:cNvSpPr>
            <a:spLocks noGrp="1"/>
          </p:cNvSpPr>
          <p:nvPr>
            <p:ph idx="1"/>
          </p:nvPr>
        </p:nvSpPr>
        <p:spPr>
          <a:xfrm>
            <a:off x="972979" y="1998779"/>
            <a:ext cx="10353762" cy="3931504"/>
          </a:xfrm>
        </p:spPr>
        <p:txBody>
          <a:bodyPr>
            <a:noAutofit/>
          </a:bodyPr>
          <a:lstStyle/>
          <a:p>
            <a:pPr marR="447675" lvl="0" algn="just">
              <a:lnSpc>
                <a:spcPct val="101000"/>
              </a:lnSpc>
              <a:spcBef>
                <a:spcPts val="975"/>
              </a:spcBef>
              <a:spcAft>
                <a:spcPts val="0"/>
              </a:spcAft>
              <a:buFont typeface="Wingdings" panose="05000000000000000000" pitchFamily="2" charset="2"/>
              <a:buChar char="v"/>
              <a:tabLst>
                <a:tab pos="299720" algn="l"/>
              </a:tabLst>
            </a:pPr>
            <a:r>
              <a:rPr lang="en-US" sz="1600" dirty="0">
                <a:effectLst/>
                <a:latin typeface="+mj-lt"/>
                <a:ea typeface="Times New Roman" panose="02020603050405020304" pitchFamily="18" charset="0"/>
              </a:rPr>
              <a:t>Y. Kim, S. </a:t>
            </a:r>
            <a:r>
              <a:rPr lang="en-US" sz="1600" dirty="0" err="1">
                <a:effectLst/>
                <a:latin typeface="+mj-lt"/>
                <a:ea typeface="Times New Roman" panose="02020603050405020304" pitchFamily="18" charset="0"/>
              </a:rPr>
              <a:t>Ahn</a:t>
            </a:r>
            <a:r>
              <a:rPr lang="en-US" sz="1600" dirty="0">
                <a:effectLst/>
                <a:latin typeface="+mj-lt"/>
                <a:ea typeface="Times New Roman" panose="02020603050405020304" pitchFamily="18" charset="0"/>
              </a:rPr>
              <a:t>, N. C. Thang, D. Choi and M. Park, "ARP Poisoning Attack Detection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Based on ARP Update State in Software-Defined Networks," 2019 International Conference</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on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Information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Networking</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(ICOIN),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Kuala</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Lumpur,</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Malaysia,</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2019,</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pp.</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366-371, </a:t>
            </a:r>
            <a:r>
              <a:rPr lang="en-US" sz="1600" dirty="0" err="1">
                <a:effectLst/>
                <a:latin typeface="+mj-lt"/>
                <a:ea typeface="Times New Roman" panose="02020603050405020304" pitchFamily="18" charset="0"/>
              </a:rPr>
              <a:t>doi</a:t>
            </a:r>
            <a:r>
              <a:rPr lang="en-US" sz="1600" dirty="0">
                <a:effectLst/>
                <a:latin typeface="+mj-lt"/>
                <a:ea typeface="Times New Roman" panose="02020603050405020304" pitchFamily="18" charset="0"/>
              </a:rPr>
              <a:t>:</a:t>
            </a:r>
            <a:r>
              <a:rPr lang="en-US" sz="1600" spc="-285" dirty="0">
                <a:effectLst/>
                <a:latin typeface="+mj-lt"/>
                <a:ea typeface="Times New Roman" panose="02020603050405020304" pitchFamily="18" charset="0"/>
              </a:rPr>
              <a:t> </a:t>
            </a:r>
            <a:r>
              <a:rPr lang="en-US" sz="1600" dirty="0">
                <a:effectLst/>
                <a:latin typeface="+mj-lt"/>
                <a:ea typeface="Times New Roman" panose="02020603050405020304" pitchFamily="18" charset="0"/>
              </a:rPr>
              <a:t>10.1109/ICOIN.2019.8718158. (Base Research Paper)</a:t>
            </a:r>
          </a:p>
          <a:p>
            <a:pPr marR="447675" algn="just">
              <a:lnSpc>
                <a:spcPct val="101000"/>
              </a:lnSpc>
              <a:spcBef>
                <a:spcPts val="975"/>
              </a:spcBef>
              <a:buFont typeface="Wingdings" panose="05000000000000000000" pitchFamily="2" charset="2"/>
              <a:buChar char="v"/>
              <a:tabLst>
                <a:tab pos="299720" algn="l"/>
              </a:tabLst>
            </a:pPr>
            <a:r>
              <a:rPr lang="en-US" sz="1600" dirty="0">
                <a:effectLst/>
                <a:latin typeface="+mj-lt"/>
                <a:ea typeface="Times New Roman" panose="02020603050405020304" pitchFamily="18" charset="0"/>
              </a:rPr>
              <a:t>D. R. </a:t>
            </a:r>
            <a:r>
              <a:rPr lang="en-US" sz="1600" dirty="0" err="1">
                <a:effectLst/>
                <a:latin typeface="+mj-lt"/>
                <a:ea typeface="Times New Roman" panose="02020603050405020304" pitchFamily="18" charset="0"/>
              </a:rPr>
              <a:t>Rupal</a:t>
            </a:r>
            <a:r>
              <a:rPr lang="en-US" sz="1600" dirty="0">
                <a:effectLst/>
                <a:latin typeface="+mj-lt"/>
                <a:ea typeface="Times New Roman" panose="02020603050405020304" pitchFamily="18" charset="0"/>
              </a:rPr>
              <a:t>, D. </a:t>
            </a:r>
            <a:r>
              <a:rPr lang="en-US" sz="1600" dirty="0" err="1">
                <a:effectLst/>
                <a:latin typeface="+mj-lt"/>
                <a:ea typeface="Times New Roman" panose="02020603050405020304" pitchFamily="18" charset="0"/>
              </a:rPr>
              <a:t>Satasiya</a:t>
            </a:r>
            <a:r>
              <a:rPr lang="en-US" sz="1600" dirty="0">
                <a:effectLst/>
                <a:latin typeface="+mj-lt"/>
                <a:ea typeface="Times New Roman" panose="02020603050405020304" pitchFamily="18" charset="0"/>
              </a:rPr>
              <a:t>, H. Kumar and A. Agrawal, "Detection and prevention of ARP</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poisoning</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dynamic</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IP</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configuration,"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2016</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IEEE</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International Conference on Recent</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Trends</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Electronics,</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Information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&amp; Communication Technology (RTEICT), Bangalore,</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2016, pp. 1240-1244, </a:t>
            </a:r>
            <a:r>
              <a:rPr lang="en-US" sz="1600" dirty="0" err="1">
                <a:effectLst/>
                <a:latin typeface="+mj-lt"/>
                <a:ea typeface="Times New Roman" panose="02020603050405020304" pitchFamily="18" charset="0"/>
              </a:rPr>
              <a:t>doi</a:t>
            </a:r>
            <a:r>
              <a:rPr lang="en-US" sz="1600" dirty="0">
                <a:effectLst/>
                <a:latin typeface="+mj-lt"/>
                <a:ea typeface="Times New Roman" panose="02020603050405020304" pitchFamily="18" charset="0"/>
              </a:rPr>
              <a:t>: 10.1109/RTEICT.2016.7808030.</a:t>
            </a:r>
          </a:p>
          <a:p>
            <a:pPr marR="447675" algn="just">
              <a:lnSpc>
                <a:spcPct val="101000"/>
              </a:lnSpc>
              <a:spcBef>
                <a:spcPts val="975"/>
              </a:spcBef>
              <a:buFont typeface="Wingdings" panose="05000000000000000000" pitchFamily="2" charset="2"/>
              <a:buChar char="v"/>
              <a:tabLst>
                <a:tab pos="299720" algn="l"/>
              </a:tabLst>
            </a:pPr>
            <a:r>
              <a:rPr lang="en-US" sz="1600" dirty="0">
                <a:effectLst/>
                <a:latin typeface="+mj-lt"/>
                <a:ea typeface="Times New Roman" panose="02020603050405020304" pitchFamily="18" charset="0"/>
              </a:rPr>
              <a:t>A. A. </a:t>
            </a:r>
            <a:r>
              <a:rPr lang="en-US" sz="1600" dirty="0" err="1">
                <a:effectLst/>
                <a:latin typeface="+mj-lt"/>
                <a:ea typeface="Times New Roman" panose="02020603050405020304" pitchFamily="18" charset="0"/>
              </a:rPr>
              <a:t>Maksutov</a:t>
            </a:r>
            <a:r>
              <a:rPr lang="en-US" sz="1600" dirty="0">
                <a:effectLst/>
                <a:latin typeface="+mj-lt"/>
                <a:ea typeface="Times New Roman" panose="02020603050405020304" pitchFamily="18" charset="0"/>
              </a:rPr>
              <a:t>, I. A. </a:t>
            </a:r>
            <a:r>
              <a:rPr lang="en-US" sz="1600" dirty="0" err="1">
                <a:effectLst/>
                <a:latin typeface="+mj-lt"/>
                <a:ea typeface="Times New Roman" panose="02020603050405020304" pitchFamily="18" charset="0"/>
              </a:rPr>
              <a:t>Cherepanov</a:t>
            </a:r>
            <a:r>
              <a:rPr lang="en-US" sz="1600" dirty="0">
                <a:effectLst/>
                <a:latin typeface="+mj-lt"/>
                <a:ea typeface="Times New Roman" panose="02020603050405020304" pitchFamily="18" charset="0"/>
              </a:rPr>
              <a:t> and M. S. Alekseev, "Detection and prevention of</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DNS</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spoofing</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attacks,"</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2017</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Siberian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Symposium</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on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Data</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Science</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and</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Engineering</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(SSDSE), Novosibirsk, 2017, pp. 84-87, </a:t>
            </a:r>
            <a:r>
              <a:rPr lang="en-US" sz="1600" dirty="0" err="1">
                <a:effectLst/>
                <a:latin typeface="+mj-lt"/>
                <a:ea typeface="Times New Roman" panose="02020603050405020304" pitchFamily="18" charset="0"/>
              </a:rPr>
              <a:t>doi</a:t>
            </a:r>
            <a:r>
              <a:rPr lang="en-US" sz="1600" dirty="0">
                <a:effectLst/>
                <a:latin typeface="+mj-lt"/>
                <a:ea typeface="Times New Roman" panose="02020603050405020304" pitchFamily="18" charset="0"/>
              </a:rPr>
              <a:t>:</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10.1109/SSDSE.2017.8071970.</a:t>
            </a:r>
            <a:endParaRPr lang="en-IN" sz="1600" dirty="0">
              <a:effectLst/>
              <a:latin typeface="+mj-lt"/>
              <a:ea typeface="Times New Roman" panose="02020603050405020304" pitchFamily="18" charset="0"/>
            </a:endParaRPr>
          </a:p>
          <a:p>
            <a:pPr marR="447675" algn="just">
              <a:lnSpc>
                <a:spcPct val="101000"/>
              </a:lnSpc>
              <a:spcBef>
                <a:spcPts val="975"/>
              </a:spcBef>
              <a:buFont typeface="Wingdings" panose="05000000000000000000" pitchFamily="2" charset="2"/>
              <a:buChar char="v"/>
              <a:tabLst>
                <a:tab pos="299720" algn="l"/>
              </a:tabLst>
            </a:pPr>
            <a:r>
              <a:rPr lang="en-US" sz="1600" dirty="0">
                <a:effectLst/>
                <a:latin typeface="+mj-lt"/>
                <a:ea typeface="Times New Roman" panose="02020603050405020304" pitchFamily="18" charset="0"/>
              </a:rPr>
              <a:t>D. S. N. Mary and A. T. Begum, "An Algorithm for Moderating DoS Attack in Web</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Based</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Application,"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2017</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International</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Conference</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on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Technical</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Advancements</a:t>
            </a:r>
            <a:r>
              <a:rPr lang="en-US" sz="1600" spc="30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in</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Computers</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and</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Communications</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(ICTACC),</a:t>
            </a:r>
            <a:r>
              <a:rPr lang="en-US" sz="1600" spc="5"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Melmaurvathur</a:t>
            </a:r>
            <a:r>
              <a:rPr lang="en-US" sz="1600" dirty="0">
                <a:effectLst/>
                <a:latin typeface="+mj-lt"/>
                <a:ea typeface="Times New Roman" panose="02020603050405020304" pitchFamily="18" charset="0"/>
              </a:rPr>
              <a:t>,</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2017,</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pp.</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26-31,</a:t>
            </a:r>
            <a:r>
              <a:rPr lang="en-US" sz="1600" spc="5"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doi</a:t>
            </a:r>
            <a:r>
              <a:rPr lang="en-US" sz="1600" dirty="0">
                <a:effectLst/>
                <a:latin typeface="+mj-lt"/>
                <a:ea typeface="Times New Roman" panose="02020603050405020304" pitchFamily="18" charset="0"/>
              </a:rPr>
              <a:t>:</a:t>
            </a:r>
            <a:r>
              <a:rPr lang="en-US" sz="1600" spc="5" dirty="0">
                <a:effectLst/>
                <a:latin typeface="+mj-lt"/>
                <a:ea typeface="Times New Roman" panose="02020603050405020304" pitchFamily="18" charset="0"/>
              </a:rPr>
              <a:t> </a:t>
            </a:r>
            <a:r>
              <a:rPr lang="en-US" sz="1600" dirty="0">
                <a:effectLst/>
                <a:latin typeface="+mj-lt"/>
                <a:ea typeface="Times New Roman" panose="02020603050405020304" pitchFamily="18" charset="0"/>
              </a:rPr>
              <a:t>10.1109/ICTACC.2017.17.</a:t>
            </a:r>
            <a:endParaRPr lang="en-IN" sz="1600" dirty="0">
              <a:effectLst/>
              <a:latin typeface="+mj-lt"/>
              <a:ea typeface="Times New Roman" panose="02020603050405020304" pitchFamily="18" charset="0"/>
            </a:endParaRPr>
          </a:p>
          <a:p>
            <a:pPr marR="447675" algn="just">
              <a:lnSpc>
                <a:spcPct val="101000"/>
              </a:lnSpc>
              <a:spcBef>
                <a:spcPts val="975"/>
              </a:spcBef>
              <a:buFont typeface="Wingdings" panose="05000000000000000000" pitchFamily="2" charset="2"/>
              <a:buChar char="v"/>
              <a:tabLst>
                <a:tab pos="299720" algn="l"/>
              </a:tabLst>
            </a:pPr>
            <a:endParaRPr lang="en-IN" sz="1600" dirty="0">
              <a:effectLst/>
              <a:latin typeface="+mj-lt"/>
              <a:ea typeface="Times New Roman" panose="02020603050405020304" pitchFamily="18" charset="0"/>
            </a:endParaRPr>
          </a:p>
          <a:p>
            <a:pPr marR="447675" lvl="0" algn="just">
              <a:lnSpc>
                <a:spcPct val="101000"/>
              </a:lnSpc>
              <a:spcBef>
                <a:spcPts val="975"/>
              </a:spcBef>
              <a:spcAft>
                <a:spcPts val="0"/>
              </a:spcAft>
              <a:buFont typeface="Wingdings" panose="05000000000000000000" pitchFamily="2" charset="2"/>
              <a:buChar char="v"/>
              <a:tabLst>
                <a:tab pos="299720" algn="l"/>
              </a:tabLst>
            </a:pPr>
            <a:endParaRPr lang="en-IN" sz="1600" dirty="0">
              <a:effectLst/>
              <a:latin typeface="+mj-lt"/>
              <a:ea typeface="Times New Roman" panose="02020603050405020304" pitchFamily="18" charset="0"/>
            </a:endParaRPr>
          </a:p>
          <a:p>
            <a:pPr marL="0" indent="0">
              <a:buNone/>
            </a:pPr>
            <a:r>
              <a:rPr lang="en-IN" sz="1600" i="1" dirty="0">
                <a:latin typeface="+mj-lt"/>
              </a:rPr>
              <a:t/>
            </a:r>
            <a:br>
              <a:rPr lang="en-IN" sz="1600" i="1" dirty="0">
                <a:latin typeface="+mj-lt"/>
              </a:rPr>
            </a:br>
            <a:r>
              <a:rPr lang="en-US" sz="1600" i="1" dirty="0">
                <a:solidFill>
                  <a:schemeClr val="tx1"/>
                </a:solidFill>
                <a:latin typeface="+mj-lt"/>
              </a:rPr>
              <a:t/>
            </a:r>
            <a:br>
              <a:rPr lang="en-US" sz="1600" i="1" dirty="0">
                <a:solidFill>
                  <a:schemeClr val="tx1"/>
                </a:solidFill>
                <a:latin typeface="+mj-lt"/>
              </a:rPr>
            </a:br>
            <a:r>
              <a:rPr lang="da-DK" sz="1600" i="1" dirty="0">
                <a:latin typeface="+mj-lt"/>
              </a:rPr>
              <a:t/>
            </a:r>
            <a:br>
              <a:rPr lang="da-DK" sz="1600" i="1" dirty="0">
                <a:latin typeface="+mj-lt"/>
              </a:rPr>
            </a:br>
            <a:r>
              <a:rPr lang="en-US" sz="1600" i="1" dirty="0">
                <a:latin typeface="+mj-lt"/>
              </a:rPr>
              <a:t/>
            </a:r>
            <a:br>
              <a:rPr lang="en-US" sz="1600" i="1" dirty="0">
                <a:latin typeface="+mj-lt"/>
              </a:rPr>
            </a:br>
            <a:r>
              <a:rPr lang="en-IN" sz="1600" i="1" dirty="0">
                <a:latin typeface="+mj-lt"/>
              </a:rPr>
              <a:t/>
            </a:r>
            <a:br>
              <a:rPr lang="en-IN" sz="1600" i="1" dirty="0">
                <a:latin typeface="+mj-lt"/>
              </a:rPr>
            </a:br>
            <a:r>
              <a:rPr lang="en-IN" sz="1600" i="1" dirty="0">
                <a:latin typeface="+mj-lt"/>
              </a:rPr>
              <a:t/>
            </a:r>
            <a:br>
              <a:rPr lang="en-IN" sz="1600" i="1" dirty="0">
                <a:latin typeface="+mj-lt"/>
              </a:rPr>
            </a:br>
            <a:endParaRPr lang="en-IN" sz="1600" i="1" dirty="0">
              <a:latin typeface="+mj-lt"/>
            </a:endParaRPr>
          </a:p>
        </p:txBody>
      </p:sp>
    </p:spTree>
    <p:extLst>
      <p:ext uri="{BB962C8B-B14F-4D97-AF65-F5344CB8AC3E}">
        <p14:creationId xmlns:p14="http://schemas.microsoft.com/office/powerpoint/2010/main" val="30366623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015E6C767AC143B73709DB97D09C37" ma:contentTypeVersion="2" ma:contentTypeDescription="Create a new document." ma:contentTypeScope="" ma:versionID="9acd017661f0c2fd1203dae46d64d997">
  <xsd:schema xmlns:xsd="http://www.w3.org/2001/XMLSchema" xmlns:xs="http://www.w3.org/2001/XMLSchema" xmlns:p="http://schemas.microsoft.com/office/2006/metadata/properties" xmlns:ns2="45f5d823-4269-4082-b2be-02f968d29188" targetNamespace="http://schemas.microsoft.com/office/2006/metadata/properties" ma:root="true" ma:fieldsID="e34abb73f2c4182a0f6e1d90a8914de9" ns2:_="">
    <xsd:import namespace="45f5d823-4269-4082-b2be-02f968d2918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f5d823-4269-4082-b2be-02f968d291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3CC7FA-59CB-4A8D-96E0-434C53BEC2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f5d823-4269-4082-b2be-02f968d291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8315EA-61B8-4615-BF5C-35DB76022A87}">
  <ds:schemaRefs>
    <ds:schemaRef ds:uri="http://schemas.microsoft.com/sharepoint/v3/contenttype/forms"/>
  </ds:schemaRefs>
</ds:datastoreItem>
</file>

<file path=customXml/itemProps3.xml><?xml version="1.0" encoding="utf-8"?>
<ds:datastoreItem xmlns:ds="http://schemas.openxmlformats.org/officeDocument/2006/customXml" ds:itemID="{85DD9EFF-2D4C-4DD9-8526-5C827E51844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460</TotalTime>
  <Words>542</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Times New Roman</vt:lpstr>
      <vt:lpstr>Trebuchet MS</vt:lpstr>
      <vt:lpstr>Wingdings</vt:lpstr>
      <vt:lpstr>Wingdings 3</vt:lpstr>
      <vt:lpstr>Facet</vt:lpstr>
      <vt:lpstr>       “Anti-ARP system to detect, prevent and recover from Man-in-the-Middle attacks.”  Review-1</vt:lpstr>
      <vt:lpstr>Team Members Details</vt:lpstr>
      <vt:lpstr>Problem Statement</vt:lpstr>
      <vt:lpstr>Basic Overview</vt:lpstr>
      <vt:lpstr>More on ARP Poisoning Attack..</vt:lpstr>
      <vt:lpstr>Software Required</vt:lpstr>
      <vt:lpstr>Gantt Chart</vt:lpstr>
      <vt:lpstr>References from Base Journals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Massive MIMO Base Station antenna design to support Spatial modulation</dc:title>
  <dc:creator>SOUMADITYA CHAUDHURI</dc:creator>
  <cp:lastModifiedBy>Krish Jani</cp:lastModifiedBy>
  <cp:revision>59</cp:revision>
  <dcterms:created xsi:type="dcterms:W3CDTF">2021-02-14T12:21:16Z</dcterms:created>
  <dcterms:modified xsi:type="dcterms:W3CDTF">2021-06-02T17:36:48Z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0x01010031015E6C767AC143B73709DB97D09C37</vt:lpwstr>
  </property>
</Properties>
</file>