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0" r:id="rId4"/>
  </p:sldMasterIdLst>
  <p:sldIdLst>
    <p:sldId id="256" r:id="rId5"/>
    <p:sldId id="264"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58"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9E18CB-3CC4-7932-DA82-3F63A270804D}" v="428" dt="2021-06-02T17:42:11.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3FEA57E-7C1A-457B-A4CD-5DCEB057B502}" type="datetime1">
              <a:rPr lang="en-US" smtClean="0"/>
              <a:t>6/2/2021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5683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6/2/2021</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7459154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6/2/2021</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5288453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6/2/2021</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22543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6/2/2021</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2492968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FE42E8-8B57-452D-A122-4DCE9AC771EF}" type="datetime1">
              <a:rPr lang="en-US" smtClean="0"/>
              <a:t>6/2/2021</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9634700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FE42E8-8B57-452D-A122-4DCE9AC771EF}" type="datetime1">
              <a:rPr lang="en-US" smtClean="0"/>
              <a:t>6/2/2021</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155816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6/2/2021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9598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6/2/2021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2135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6/2/2021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3876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6/2/2021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2657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6/2/2021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3448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6/2/2021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1181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6/2/2021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417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6/2/2021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4281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6/2/2021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95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6/2/2021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9485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6/2/2021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670634933"/>
      </p:ext>
    </p:extLst>
  </p:cSld>
  <p:clrMap bg1="dk1" tx1="lt1" bg2="dk2" tx2="lt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 id="214748404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0D9CA-2AF4-4E29-8210-334FD2056BB9}"/>
              </a:ext>
            </a:extLst>
          </p:cNvPr>
          <p:cNvSpPr>
            <a:spLocks noGrp="1"/>
          </p:cNvSpPr>
          <p:nvPr>
            <p:ph type="ctrTitle"/>
          </p:nvPr>
        </p:nvSpPr>
        <p:spPr>
          <a:xfrm>
            <a:off x="1999121" y="3479062"/>
            <a:ext cx="7766936" cy="1646302"/>
          </a:xfrm>
        </p:spPr>
        <p:txBody>
          <a:bodyPr>
            <a:noAutofit/>
          </a:bodyPr>
          <a:lstStyle/>
          <a:p>
            <a:pPr marL="168910" marR="566420" algn="ctr">
              <a:lnSpc>
                <a:spcPct val="101000"/>
              </a:lnSpc>
              <a:spcBef>
                <a:spcPts val="275"/>
              </a:spcBef>
            </a:pPr>
            <a:r>
              <a:rPr lang="en-US" sz="4900" b="1" dirty="0">
                <a:effectLst/>
                <a:ea typeface="Times New Roman" panose="02020603050405020304" pitchFamily="18" charset="0"/>
              </a:rPr>
              <a:t>	</a:t>
            </a:r>
            <a:br>
              <a:rPr lang="en-US" sz="4900" b="1" dirty="0">
                <a:effectLst/>
                <a:ea typeface="Times New Roman" panose="02020603050405020304" pitchFamily="18" charset="0"/>
              </a:rPr>
            </a:br>
            <a:r>
              <a:rPr lang="en-US" sz="4900" b="1" dirty="0">
                <a:effectLst/>
                <a:ea typeface="Times New Roman" panose="02020603050405020304" pitchFamily="18" charset="0"/>
              </a:rPr>
              <a:t/>
            </a:r>
            <a:br>
              <a:rPr lang="en-US" sz="4900" b="1" dirty="0">
                <a:effectLst/>
                <a:ea typeface="Times New Roman" panose="02020603050405020304" pitchFamily="18" charset="0"/>
              </a:rPr>
            </a:br>
            <a:r>
              <a:rPr lang="en-US" sz="4900" b="1" dirty="0">
                <a:effectLst/>
                <a:ea typeface="Times New Roman" panose="02020603050405020304" pitchFamily="18" charset="0"/>
              </a:rPr>
              <a:t/>
            </a:r>
            <a:br>
              <a:rPr lang="en-US" sz="4900" b="1" dirty="0">
                <a:effectLst/>
                <a:ea typeface="Times New Roman" panose="02020603050405020304" pitchFamily="18" charset="0"/>
              </a:rPr>
            </a:br>
            <a:r>
              <a:rPr lang="en-US" sz="4900" b="1" dirty="0">
                <a:effectLst/>
                <a:ea typeface="Times New Roman" panose="02020603050405020304" pitchFamily="18" charset="0"/>
              </a:rPr>
              <a:t/>
            </a:r>
            <a:br>
              <a:rPr lang="en-US" sz="4900" b="1" dirty="0">
                <a:effectLst/>
                <a:ea typeface="Times New Roman" panose="02020603050405020304" pitchFamily="18" charset="0"/>
              </a:rPr>
            </a:br>
            <a:r>
              <a:rPr lang="en-US" sz="4900" b="1" dirty="0">
                <a:effectLst/>
                <a:ea typeface="Times New Roman" panose="02020603050405020304" pitchFamily="18" charset="0"/>
              </a:rPr>
              <a:t/>
            </a:r>
            <a:br>
              <a:rPr lang="en-US" sz="4900" b="1" dirty="0">
                <a:effectLst/>
                <a:ea typeface="Times New Roman" panose="02020603050405020304" pitchFamily="18" charset="0"/>
              </a:rPr>
            </a:br>
            <a:r>
              <a:rPr lang="en-US" sz="4900" b="1" dirty="0">
                <a:effectLst/>
                <a:ea typeface="Times New Roman" panose="02020603050405020304" pitchFamily="18" charset="0"/>
              </a:rPr>
              <a:t/>
            </a:r>
            <a:br>
              <a:rPr lang="en-US" sz="4900" b="1" dirty="0">
                <a:effectLst/>
                <a:ea typeface="Times New Roman" panose="02020603050405020304" pitchFamily="18" charset="0"/>
              </a:rPr>
            </a:br>
            <a:r>
              <a:rPr lang="en-US" sz="4900" dirty="0">
                <a:ea typeface="+mj-lt"/>
                <a:cs typeface="+mj-lt"/>
              </a:rPr>
              <a:t>Anti-ARP system to detect, prevent </a:t>
            </a:r>
            <a:r>
              <a:rPr lang="en-US" sz="4900" dirty="0">
                <a:effectLst/>
                <a:ea typeface="+mj-lt"/>
                <a:cs typeface="+mj-lt"/>
              </a:rPr>
              <a:t>and </a:t>
            </a:r>
            <a:r>
              <a:rPr lang="en-US" sz="4900" dirty="0">
                <a:ea typeface="+mj-lt"/>
                <a:cs typeface="+mj-lt"/>
              </a:rPr>
              <a:t>recover from Man-in-the-Middle attacks</a:t>
            </a:r>
            <a:r>
              <a:rPr lang="en-US" sz="4900" dirty="0" smtClean="0">
                <a:ea typeface="+mj-lt"/>
                <a:cs typeface="+mj-lt"/>
              </a:rPr>
              <a:t>.</a:t>
            </a:r>
            <a:br>
              <a:rPr lang="en-US" sz="4900" dirty="0" smtClean="0">
                <a:ea typeface="+mj-lt"/>
                <a:cs typeface="+mj-lt"/>
              </a:rPr>
            </a:br>
            <a:r>
              <a:rPr lang="en-US" sz="4900" dirty="0" smtClean="0">
                <a:ea typeface="+mj-lt"/>
                <a:cs typeface="+mj-lt"/>
              </a:rPr>
              <a:t/>
            </a:r>
            <a:br>
              <a:rPr lang="en-US" sz="4900" dirty="0" smtClean="0">
                <a:ea typeface="+mj-lt"/>
                <a:cs typeface="+mj-lt"/>
              </a:rPr>
            </a:br>
            <a:r>
              <a:rPr lang="en-US" sz="2400" dirty="0" smtClean="0">
                <a:ea typeface="+mj-lt"/>
                <a:cs typeface="+mj-lt"/>
              </a:rPr>
              <a:t>Review - 2</a:t>
            </a:r>
            <a:endParaRPr lang="en-IN" sz="2400" b="1" dirty="0">
              <a:effectLst/>
              <a:ea typeface="Times New Roman" panose="02020603050405020304" pitchFamily="18" charset="0"/>
            </a:endParaRPr>
          </a:p>
        </p:txBody>
      </p:sp>
      <p:sp>
        <p:nvSpPr>
          <p:cNvPr id="3" name="Subtitle 2">
            <a:extLst>
              <a:ext uri="{FF2B5EF4-FFF2-40B4-BE49-F238E27FC236}">
                <a16:creationId xmlns:a16="http://schemas.microsoft.com/office/drawing/2014/main" xmlns="" id="{B930C963-ED76-4032-90EA-1F8517C3816B}"/>
              </a:ext>
            </a:extLst>
          </p:cNvPr>
          <p:cNvSpPr>
            <a:spLocks noGrp="1"/>
          </p:cNvSpPr>
          <p:nvPr>
            <p:ph type="subTitle" idx="1"/>
          </p:nvPr>
        </p:nvSpPr>
        <p:spPr>
          <a:xfrm>
            <a:off x="1375983" y="4583497"/>
            <a:ext cx="9440034" cy="1302397"/>
          </a:xfrm>
        </p:spPr>
        <p:txBody>
          <a:bodyPr>
            <a:normAutofit/>
          </a:bodyPr>
          <a:lstStyle/>
          <a:p>
            <a:endParaRPr lang="en-IN" b="1" dirty="0">
              <a:solidFill>
                <a:schemeClr val="tx1"/>
              </a:solidFill>
            </a:endParaRPr>
          </a:p>
          <a:p>
            <a:r>
              <a:rPr lang="en-IN" b="1" dirty="0">
                <a:solidFill>
                  <a:schemeClr val="tx1"/>
                </a:solidFill>
              </a:rPr>
              <a:t>	</a:t>
            </a:r>
            <a:endParaRPr lang="en-IN" sz="4500" b="1" dirty="0">
              <a:solidFill>
                <a:schemeClr val="tx1"/>
              </a:solidFill>
            </a:endParaRPr>
          </a:p>
        </p:txBody>
      </p:sp>
    </p:spTree>
    <p:extLst>
      <p:ext uri="{BB962C8B-B14F-4D97-AF65-F5344CB8AC3E}">
        <p14:creationId xmlns:p14="http://schemas.microsoft.com/office/powerpoint/2010/main" val="37571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6F2AC-E984-4D54-909A-9D848D0F8EF1}"/>
              </a:ext>
            </a:extLst>
          </p:cNvPr>
          <p:cNvSpPr>
            <a:spLocks noGrp="1"/>
          </p:cNvSpPr>
          <p:nvPr>
            <p:ph type="title"/>
          </p:nvPr>
        </p:nvSpPr>
        <p:spPr>
          <a:xfrm>
            <a:off x="1141413" y="618518"/>
            <a:ext cx="9905998" cy="801909"/>
          </a:xfrm>
        </p:spPr>
        <p:txBody>
          <a:bodyPr/>
          <a:lstStyle/>
          <a:p>
            <a:r>
              <a:rPr lang="en-IN" dirty="0"/>
              <a:t>Output Screenshots</a:t>
            </a:r>
          </a:p>
        </p:txBody>
      </p:sp>
      <p:pic>
        <p:nvPicPr>
          <p:cNvPr id="3" name="Picture 4" descr="Graphical user interface, text, application&#10;&#10;Description automatically generated">
            <a:extLst>
              <a:ext uri="{FF2B5EF4-FFF2-40B4-BE49-F238E27FC236}">
                <a16:creationId xmlns:a16="http://schemas.microsoft.com/office/drawing/2014/main" xmlns="" id="{3653C846-8A74-4259-ADBD-D837110878D6}"/>
              </a:ext>
            </a:extLst>
          </p:cNvPr>
          <p:cNvPicPr>
            <a:picLocks noChangeAspect="1"/>
          </p:cNvPicPr>
          <p:nvPr/>
        </p:nvPicPr>
        <p:blipFill>
          <a:blip r:embed="rId2"/>
          <a:stretch>
            <a:fillRect/>
          </a:stretch>
        </p:blipFill>
        <p:spPr>
          <a:xfrm>
            <a:off x="779929" y="1715047"/>
            <a:ext cx="4424081" cy="3797700"/>
          </a:xfrm>
          <a:prstGeom prst="rect">
            <a:avLst/>
          </a:prstGeom>
        </p:spPr>
      </p:pic>
      <p:pic>
        <p:nvPicPr>
          <p:cNvPr id="5" name="Picture 5" descr="A screenshot of a computer&#10;&#10;Description automatically generated">
            <a:extLst>
              <a:ext uri="{FF2B5EF4-FFF2-40B4-BE49-F238E27FC236}">
                <a16:creationId xmlns:a16="http://schemas.microsoft.com/office/drawing/2014/main" xmlns="" id="{AA67B036-83B1-43C1-A669-DC6FF29E5AA5}"/>
              </a:ext>
            </a:extLst>
          </p:cNvPr>
          <p:cNvPicPr>
            <a:picLocks noChangeAspect="1"/>
          </p:cNvPicPr>
          <p:nvPr/>
        </p:nvPicPr>
        <p:blipFill>
          <a:blip r:embed="rId3"/>
          <a:stretch>
            <a:fillRect/>
          </a:stretch>
        </p:blipFill>
        <p:spPr>
          <a:xfrm>
            <a:off x="5520018" y="1795318"/>
            <a:ext cx="6160994" cy="3625953"/>
          </a:xfrm>
          <a:prstGeom prst="rect">
            <a:avLst/>
          </a:prstGeom>
        </p:spPr>
      </p:pic>
    </p:spTree>
    <p:extLst>
      <p:ext uri="{BB962C8B-B14F-4D97-AF65-F5344CB8AC3E}">
        <p14:creationId xmlns:p14="http://schemas.microsoft.com/office/powerpoint/2010/main" val="128484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6F2AC-E984-4D54-909A-9D848D0F8EF1}"/>
              </a:ext>
            </a:extLst>
          </p:cNvPr>
          <p:cNvSpPr>
            <a:spLocks noGrp="1"/>
          </p:cNvSpPr>
          <p:nvPr>
            <p:ph type="title"/>
          </p:nvPr>
        </p:nvSpPr>
        <p:spPr>
          <a:xfrm>
            <a:off x="1141413" y="618518"/>
            <a:ext cx="9905998" cy="801909"/>
          </a:xfrm>
        </p:spPr>
        <p:txBody>
          <a:bodyPr/>
          <a:lstStyle/>
          <a:p>
            <a:r>
              <a:rPr lang="en-IN" dirty="0"/>
              <a:t>Output </a:t>
            </a:r>
            <a:r>
              <a:rPr lang="en-IN" dirty="0" smtClean="0"/>
              <a:t>Screenshots (DNS Attack)</a:t>
            </a:r>
            <a:endParaRPr lang="en-IN" dirty="0"/>
          </a:p>
        </p:txBody>
      </p:sp>
      <p:pic>
        <p:nvPicPr>
          <p:cNvPr id="3" name="Picture 3" descr="Text&#10;&#10;Description automatically generated">
            <a:extLst>
              <a:ext uri="{FF2B5EF4-FFF2-40B4-BE49-F238E27FC236}">
                <a16:creationId xmlns:a16="http://schemas.microsoft.com/office/drawing/2014/main" xmlns="" id="{39E9BA87-C869-4CB5-949D-FCB4E5A61BD6}"/>
              </a:ext>
            </a:extLst>
          </p:cNvPr>
          <p:cNvPicPr>
            <a:picLocks noChangeAspect="1"/>
          </p:cNvPicPr>
          <p:nvPr/>
        </p:nvPicPr>
        <p:blipFill>
          <a:blip r:embed="rId2"/>
          <a:stretch>
            <a:fillRect/>
          </a:stretch>
        </p:blipFill>
        <p:spPr>
          <a:xfrm>
            <a:off x="1138518" y="1425624"/>
            <a:ext cx="7561729" cy="2718077"/>
          </a:xfrm>
          <a:prstGeom prst="rect">
            <a:avLst/>
          </a:prstGeom>
        </p:spPr>
      </p:pic>
      <p:pic>
        <p:nvPicPr>
          <p:cNvPr id="4" name="Picture 5" descr="A picture containing text&#10;&#10;Description automatically generated">
            <a:extLst>
              <a:ext uri="{FF2B5EF4-FFF2-40B4-BE49-F238E27FC236}">
                <a16:creationId xmlns:a16="http://schemas.microsoft.com/office/drawing/2014/main" xmlns="" id="{9B0B21DB-4B7A-43D6-BADF-FC5EF8F66E5E}"/>
              </a:ext>
            </a:extLst>
          </p:cNvPr>
          <p:cNvPicPr>
            <a:picLocks noChangeAspect="1"/>
          </p:cNvPicPr>
          <p:nvPr/>
        </p:nvPicPr>
        <p:blipFill>
          <a:blip r:embed="rId3"/>
          <a:stretch>
            <a:fillRect/>
          </a:stretch>
        </p:blipFill>
        <p:spPr>
          <a:xfrm>
            <a:off x="1138518" y="4534497"/>
            <a:ext cx="7561729" cy="1991211"/>
          </a:xfrm>
          <a:prstGeom prst="rect">
            <a:avLst/>
          </a:prstGeom>
        </p:spPr>
      </p:pic>
    </p:spTree>
    <p:extLst>
      <p:ext uri="{BB962C8B-B14F-4D97-AF65-F5344CB8AC3E}">
        <p14:creationId xmlns:p14="http://schemas.microsoft.com/office/powerpoint/2010/main" val="211164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6F2AC-E984-4D54-909A-9D848D0F8EF1}"/>
              </a:ext>
            </a:extLst>
          </p:cNvPr>
          <p:cNvSpPr>
            <a:spLocks noGrp="1"/>
          </p:cNvSpPr>
          <p:nvPr>
            <p:ph type="title"/>
          </p:nvPr>
        </p:nvSpPr>
        <p:spPr>
          <a:xfrm>
            <a:off x="1141413" y="618518"/>
            <a:ext cx="9905998" cy="801909"/>
          </a:xfrm>
        </p:spPr>
        <p:txBody>
          <a:bodyPr/>
          <a:lstStyle/>
          <a:p>
            <a:r>
              <a:rPr lang="en-IN" dirty="0"/>
              <a:t>Output Screenshots</a:t>
            </a:r>
          </a:p>
        </p:txBody>
      </p:sp>
      <p:pic>
        <p:nvPicPr>
          <p:cNvPr id="3" name="Picture 3" descr="Graphical user interface&#10;&#10;Description automatically generated">
            <a:extLst>
              <a:ext uri="{FF2B5EF4-FFF2-40B4-BE49-F238E27FC236}">
                <a16:creationId xmlns:a16="http://schemas.microsoft.com/office/drawing/2014/main" xmlns="" id="{CC2F5508-1314-4B18-8266-C5C1F7EEC0B6}"/>
              </a:ext>
            </a:extLst>
          </p:cNvPr>
          <p:cNvPicPr>
            <a:picLocks noChangeAspect="1"/>
          </p:cNvPicPr>
          <p:nvPr/>
        </p:nvPicPr>
        <p:blipFill>
          <a:blip r:embed="rId2"/>
          <a:stretch>
            <a:fillRect/>
          </a:stretch>
        </p:blipFill>
        <p:spPr>
          <a:xfrm>
            <a:off x="611842" y="1426268"/>
            <a:ext cx="9130552" cy="1416905"/>
          </a:xfrm>
          <a:prstGeom prst="rect">
            <a:avLst/>
          </a:prstGeom>
        </p:spPr>
      </p:pic>
      <p:pic>
        <p:nvPicPr>
          <p:cNvPr id="4" name="Picture 5">
            <a:extLst>
              <a:ext uri="{FF2B5EF4-FFF2-40B4-BE49-F238E27FC236}">
                <a16:creationId xmlns:a16="http://schemas.microsoft.com/office/drawing/2014/main" xmlns="" id="{9073711C-5311-4032-91C2-FD96DDEE9D16}"/>
              </a:ext>
            </a:extLst>
          </p:cNvPr>
          <p:cNvPicPr>
            <a:picLocks noChangeAspect="1"/>
          </p:cNvPicPr>
          <p:nvPr/>
        </p:nvPicPr>
        <p:blipFill>
          <a:blip r:embed="rId3"/>
          <a:stretch>
            <a:fillRect/>
          </a:stretch>
        </p:blipFill>
        <p:spPr>
          <a:xfrm>
            <a:off x="611841" y="2887995"/>
            <a:ext cx="9309847" cy="1429391"/>
          </a:xfrm>
          <a:prstGeom prst="rect">
            <a:avLst/>
          </a:prstGeom>
        </p:spPr>
      </p:pic>
    </p:spTree>
    <p:extLst>
      <p:ext uri="{BB962C8B-B14F-4D97-AF65-F5344CB8AC3E}">
        <p14:creationId xmlns:p14="http://schemas.microsoft.com/office/powerpoint/2010/main" val="18216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6F2AC-E984-4D54-909A-9D848D0F8EF1}"/>
              </a:ext>
            </a:extLst>
          </p:cNvPr>
          <p:cNvSpPr>
            <a:spLocks noGrp="1"/>
          </p:cNvSpPr>
          <p:nvPr>
            <p:ph type="title"/>
          </p:nvPr>
        </p:nvSpPr>
        <p:spPr>
          <a:xfrm>
            <a:off x="1141413" y="618518"/>
            <a:ext cx="9905998" cy="801909"/>
          </a:xfrm>
        </p:spPr>
        <p:txBody>
          <a:bodyPr/>
          <a:lstStyle/>
          <a:p>
            <a:r>
              <a:rPr lang="en-IN" dirty="0"/>
              <a:t>Output Screenshots</a:t>
            </a:r>
          </a:p>
        </p:txBody>
      </p:sp>
      <p:pic>
        <p:nvPicPr>
          <p:cNvPr id="3" name="Picture 3" descr="Graphical user interface&#10;&#10;Description automatically generated">
            <a:extLst>
              <a:ext uri="{FF2B5EF4-FFF2-40B4-BE49-F238E27FC236}">
                <a16:creationId xmlns:a16="http://schemas.microsoft.com/office/drawing/2014/main" xmlns="" id="{4A167432-223C-4A7B-BD0B-043871E34A90}"/>
              </a:ext>
            </a:extLst>
          </p:cNvPr>
          <p:cNvPicPr>
            <a:picLocks noChangeAspect="1"/>
          </p:cNvPicPr>
          <p:nvPr/>
        </p:nvPicPr>
        <p:blipFill>
          <a:blip r:embed="rId2"/>
          <a:stretch>
            <a:fillRect/>
          </a:stretch>
        </p:blipFill>
        <p:spPr>
          <a:xfrm>
            <a:off x="174812" y="1296853"/>
            <a:ext cx="5286935" cy="5284029"/>
          </a:xfrm>
          <a:prstGeom prst="rect">
            <a:avLst/>
          </a:prstGeom>
        </p:spPr>
      </p:pic>
      <p:pic>
        <p:nvPicPr>
          <p:cNvPr id="4" name="Picture 4" descr="A screenshot of a computer&#10;&#10;Description automatically generated">
            <a:extLst>
              <a:ext uri="{FF2B5EF4-FFF2-40B4-BE49-F238E27FC236}">
                <a16:creationId xmlns:a16="http://schemas.microsoft.com/office/drawing/2014/main" xmlns="" id="{BF626234-8C41-4159-9360-F5B5A68D1D95}"/>
              </a:ext>
            </a:extLst>
          </p:cNvPr>
          <p:cNvPicPr>
            <a:picLocks noChangeAspect="1"/>
          </p:cNvPicPr>
          <p:nvPr/>
        </p:nvPicPr>
        <p:blipFill>
          <a:blip r:embed="rId3"/>
          <a:stretch>
            <a:fillRect/>
          </a:stretch>
        </p:blipFill>
        <p:spPr>
          <a:xfrm>
            <a:off x="5587254" y="1933325"/>
            <a:ext cx="6429934" cy="4526556"/>
          </a:xfrm>
          <a:prstGeom prst="rect">
            <a:avLst/>
          </a:prstGeom>
        </p:spPr>
      </p:pic>
    </p:spTree>
    <p:extLst>
      <p:ext uri="{BB962C8B-B14F-4D97-AF65-F5344CB8AC3E}">
        <p14:creationId xmlns:p14="http://schemas.microsoft.com/office/powerpoint/2010/main" val="4138009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6F2AC-E984-4D54-909A-9D848D0F8EF1}"/>
              </a:ext>
            </a:extLst>
          </p:cNvPr>
          <p:cNvSpPr>
            <a:spLocks noGrp="1"/>
          </p:cNvSpPr>
          <p:nvPr>
            <p:ph type="title"/>
          </p:nvPr>
        </p:nvSpPr>
        <p:spPr>
          <a:xfrm>
            <a:off x="1143001" y="156879"/>
            <a:ext cx="9905998" cy="801909"/>
          </a:xfrm>
        </p:spPr>
        <p:txBody>
          <a:bodyPr/>
          <a:lstStyle/>
          <a:p>
            <a:r>
              <a:rPr lang="en-IN" dirty="0"/>
              <a:t>Output </a:t>
            </a:r>
            <a:r>
              <a:rPr lang="en-IN" dirty="0" smtClean="0"/>
              <a:t>Screenshots (DoS Attack)</a:t>
            </a:r>
            <a:endParaRPr lang="en-IN" dirty="0"/>
          </a:p>
        </p:txBody>
      </p:sp>
      <p:pic>
        <p:nvPicPr>
          <p:cNvPr id="3" name="Picture 4" descr="A picture containing text&#10;&#10;Description automatically generated">
            <a:extLst>
              <a:ext uri="{FF2B5EF4-FFF2-40B4-BE49-F238E27FC236}">
                <a16:creationId xmlns:a16="http://schemas.microsoft.com/office/drawing/2014/main" xmlns="" id="{7D28FB5F-13D0-46B5-9C0B-B9CD5AD908FF}"/>
              </a:ext>
            </a:extLst>
          </p:cNvPr>
          <p:cNvPicPr>
            <a:picLocks noChangeAspect="1"/>
          </p:cNvPicPr>
          <p:nvPr/>
        </p:nvPicPr>
        <p:blipFill>
          <a:blip r:embed="rId2"/>
          <a:stretch>
            <a:fillRect/>
          </a:stretch>
        </p:blipFill>
        <p:spPr>
          <a:xfrm>
            <a:off x="572620" y="1139227"/>
            <a:ext cx="7640170" cy="1882333"/>
          </a:xfrm>
          <a:prstGeom prst="rect">
            <a:avLst/>
          </a:prstGeom>
        </p:spPr>
      </p:pic>
      <p:pic>
        <p:nvPicPr>
          <p:cNvPr id="5" name="Picture 6" descr="Graphical user interface, text, application&#10;&#10;Description automatically generated">
            <a:extLst>
              <a:ext uri="{FF2B5EF4-FFF2-40B4-BE49-F238E27FC236}">
                <a16:creationId xmlns:a16="http://schemas.microsoft.com/office/drawing/2014/main" xmlns="" id="{E302C852-2AED-48BF-A3BB-7066322B5A8C}"/>
              </a:ext>
            </a:extLst>
          </p:cNvPr>
          <p:cNvPicPr>
            <a:picLocks noChangeAspect="1"/>
          </p:cNvPicPr>
          <p:nvPr/>
        </p:nvPicPr>
        <p:blipFill>
          <a:blip r:embed="rId3"/>
          <a:stretch>
            <a:fillRect/>
          </a:stretch>
        </p:blipFill>
        <p:spPr>
          <a:xfrm>
            <a:off x="623047" y="3201999"/>
            <a:ext cx="7404847" cy="1574839"/>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xmlns="" id="{1CC03F85-EFEE-4360-A6E9-276EFFD60BB0}"/>
              </a:ext>
            </a:extLst>
          </p:cNvPr>
          <p:cNvPicPr>
            <a:picLocks noChangeAspect="1"/>
          </p:cNvPicPr>
          <p:nvPr/>
        </p:nvPicPr>
        <p:blipFill>
          <a:blip r:embed="rId4"/>
          <a:stretch>
            <a:fillRect/>
          </a:stretch>
        </p:blipFill>
        <p:spPr>
          <a:xfrm>
            <a:off x="488576" y="4856296"/>
            <a:ext cx="7808258" cy="1784644"/>
          </a:xfrm>
          <a:prstGeom prst="rect">
            <a:avLst/>
          </a:prstGeom>
        </p:spPr>
      </p:pic>
    </p:spTree>
    <p:extLst>
      <p:ext uri="{BB962C8B-B14F-4D97-AF65-F5344CB8AC3E}">
        <p14:creationId xmlns:p14="http://schemas.microsoft.com/office/powerpoint/2010/main" val="323047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9765B-AC6D-4176-BC5D-BE96888BF779}"/>
              </a:ext>
            </a:extLst>
          </p:cNvPr>
          <p:cNvSpPr>
            <a:spLocks noGrp="1"/>
          </p:cNvSpPr>
          <p:nvPr>
            <p:ph type="title"/>
          </p:nvPr>
        </p:nvSpPr>
        <p:spPr/>
        <p:txBody>
          <a:bodyPr/>
          <a:lstStyle/>
          <a:p>
            <a:r>
              <a:rPr lang="en-US" dirty="0"/>
              <a:t>References from Base Journals</a:t>
            </a:r>
            <a:endParaRPr lang="en-IN" dirty="0"/>
          </a:p>
        </p:txBody>
      </p:sp>
      <p:sp>
        <p:nvSpPr>
          <p:cNvPr id="3" name="Content Placeholder 2">
            <a:extLst>
              <a:ext uri="{FF2B5EF4-FFF2-40B4-BE49-F238E27FC236}">
                <a16:creationId xmlns:a16="http://schemas.microsoft.com/office/drawing/2014/main" xmlns="" id="{2B2F6295-9313-47B1-9116-0BEDF4EEDC05}"/>
              </a:ext>
            </a:extLst>
          </p:cNvPr>
          <p:cNvSpPr>
            <a:spLocks noGrp="1"/>
          </p:cNvSpPr>
          <p:nvPr>
            <p:ph idx="1"/>
          </p:nvPr>
        </p:nvSpPr>
        <p:spPr>
          <a:xfrm>
            <a:off x="972979" y="1998779"/>
            <a:ext cx="10353762" cy="3931504"/>
          </a:xfrm>
        </p:spPr>
        <p:txBody>
          <a:bodyPr>
            <a:noAutofit/>
          </a:bodyPr>
          <a:lstStyle/>
          <a:p>
            <a:pPr marR="447675" lvl="0" algn="just">
              <a:lnSpc>
                <a:spcPct val="101000"/>
              </a:lnSpc>
              <a:spcBef>
                <a:spcPts val="975"/>
              </a:spcBef>
              <a:spcAft>
                <a:spcPts val="0"/>
              </a:spcAft>
              <a:buFont typeface="Wingdings" panose="05000000000000000000" pitchFamily="2" charset="2"/>
              <a:buChar char="v"/>
              <a:tabLst>
                <a:tab pos="299720" algn="l"/>
              </a:tabLst>
            </a:pPr>
            <a:r>
              <a:rPr lang="en-US" sz="1600" dirty="0">
                <a:effectLst/>
                <a:latin typeface="+mj-lt"/>
                <a:ea typeface="Times New Roman" panose="02020603050405020304" pitchFamily="18" charset="0"/>
              </a:rPr>
              <a:t>Y. Kim, S. </a:t>
            </a:r>
            <a:r>
              <a:rPr lang="en-US" sz="1600" dirty="0" err="1">
                <a:effectLst/>
                <a:latin typeface="+mj-lt"/>
                <a:ea typeface="Times New Roman" panose="02020603050405020304" pitchFamily="18" charset="0"/>
              </a:rPr>
              <a:t>Ahn</a:t>
            </a:r>
            <a:r>
              <a:rPr lang="en-US" sz="1600" dirty="0">
                <a:effectLst/>
                <a:latin typeface="+mj-lt"/>
                <a:ea typeface="Times New Roman" panose="02020603050405020304" pitchFamily="18" charset="0"/>
              </a:rPr>
              <a:t>, N. C. Thang, D. Choi and M. Park, "ARP Poisoning Attack Detection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Based on ARP Update State in Software-Defined Networks," 2019 International Conference</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Information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Networking</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(ICOIN),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Kuala</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Lumpur,</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Malaysia,</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2019,</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pp.</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366-371, </a:t>
            </a:r>
            <a:r>
              <a:rPr lang="en-US" sz="1600" dirty="0" err="1">
                <a:effectLst/>
                <a:latin typeface="+mj-lt"/>
                <a:ea typeface="Times New Roman" panose="02020603050405020304" pitchFamily="18" charset="0"/>
              </a:rPr>
              <a:t>doi</a:t>
            </a:r>
            <a:r>
              <a:rPr lang="en-US" sz="1600" dirty="0">
                <a:effectLst/>
                <a:latin typeface="+mj-lt"/>
                <a:ea typeface="Times New Roman" panose="02020603050405020304" pitchFamily="18" charset="0"/>
              </a:rPr>
              <a:t>:</a:t>
            </a:r>
            <a:r>
              <a:rPr lang="en-US" sz="1600" spc="-285" dirty="0">
                <a:effectLst/>
                <a:latin typeface="+mj-lt"/>
                <a:ea typeface="Times New Roman" panose="02020603050405020304" pitchFamily="18" charset="0"/>
              </a:rPr>
              <a:t> </a:t>
            </a:r>
            <a:r>
              <a:rPr lang="en-US" sz="1600" dirty="0">
                <a:effectLst/>
                <a:latin typeface="+mj-lt"/>
                <a:ea typeface="Times New Roman" panose="02020603050405020304" pitchFamily="18" charset="0"/>
              </a:rPr>
              <a:t>10.1109/ICOIN.2019.8718158. (Base Research Paper)</a:t>
            </a:r>
          </a:p>
          <a:p>
            <a:pPr marR="447675" algn="just">
              <a:lnSpc>
                <a:spcPct val="101000"/>
              </a:lnSpc>
              <a:spcBef>
                <a:spcPts val="975"/>
              </a:spcBef>
              <a:buFont typeface="Wingdings" panose="05000000000000000000" pitchFamily="2" charset="2"/>
              <a:buChar char="v"/>
              <a:tabLst>
                <a:tab pos="299720" algn="l"/>
              </a:tabLst>
            </a:pPr>
            <a:r>
              <a:rPr lang="en-US" sz="1600" dirty="0">
                <a:effectLst/>
                <a:latin typeface="+mj-lt"/>
                <a:ea typeface="Times New Roman" panose="02020603050405020304" pitchFamily="18" charset="0"/>
              </a:rPr>
              <a:t>D. R. </a:t>
            </a:r>
            <a:r>
              <a:rPr lang="en-US" sz="1600" dirty="0" err="1">
                <a:effectLst/>
                <a:latin typeface="+mj-lt"/>
                <a:ea typeface="Times New Roman" panose="02020603050405020304" pitchFamily="18" charset="0"/>
              </a:rPr>
              <a:t>Rupal</a:t>
            </a:r>
            <a:r>
              <a:rPr lang="en-US" sz="1600" dirty="0">
                <a:effectLst/>
                <a:latin typeface="+mj-lt"/>
                <a:ea typeface="Times New Roman" panose="02020603050405020304" pitchFamily="18" charset="0"/>
              </a:rPr>
              <a:t>, D. </a:t>
            </a:r>
            <a:r>
              <a:rPr lang="en-US" sz="1600" dirty="0" err="1">
                <a:effectLst/>
                <a:latin typeface="+mj-lt"/>
                <a:ea typeface="Times New Roman" panose="02020603050405020304" pitchFamily="18" charset="0"/>
              </a:rPr>
              <a:t>Satasiya</a:t>
            </a:r>
            <a:r>
              <a:rPr lang="en-US" sz="1600" dirty="0">
                <a:effectLst/>
                <a:latin typeface="+mj-lt"/>
                <a:ea typeface="Times New Roman" panose="02020603050405020304" pitchFamily="18" charset="0"/>
              </a:rPr>
              <a:t>, H. Kumar and A. Agrawal, "Detection and prevention of ARP</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poisoning</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dynamic</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IP</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configuration,"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2016</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IEEE</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International Conference on Recent</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Trends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Electronics,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Information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&amp; Communication Technology (RTEICT), Bangalore,</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2016, pp. 1240-1244, </a:t>
            </a:r>
            <a:r>
              <a:rPr lang="en-US" sz="1600" dirty="0" err="1">
                <a:effectLst/>
                <a:latin typeface="+mj-lt"/>
                <a:ea typeface="Times New Roman" panose="02020603050405020304" pitchFamily="18" charset="0"/>
              </a:rPr>
              <a:t>doi</a:t>
            </a:r>
            <a:r>
              <a:rPr lang="en-US" sz="1600" dirty="0">
                <a:effectLst/>
                <a:latin typeface="+mj-lt"/>
                <a:ea typeface="Times New Roman" panose="02020603050405020304" pitchFamily="18" charset="0"/>
              </a:rPr>
              <a:t>: 10.1109/RTEICT.2016.7808030.</a:t>
            </a:r>
          </a:p>
          <a:p>
            <a:pPr marR="447675" algn="just">
              <a:lnSpc>
                <a:spcPct val="101000"/>
              </a:lnSpc>
              <a:spcBef>
                <a:spcPts val="975"/>
              </a:spcBef>
              <a:buFont typeface="Wingdings" panose="05000000000000000000" pitchFamily="2" charset="2"/>
              <a:buChar char="v"/>
              <a:tabLst>
                <a:tab pos="299720" algn="l"/>
              </a:tabLst>
            </a:pPr>
            <a:r>
              <a:rPr lang="en-US" sz="1600" dirty="0">
                <a:effectLst/>
                <a:latin typeface="+mj-lt"/>
                <a:ea typeface="Times New Roman" panose="02020603050405020304" pitchFamily="18" charset="0"/>
              </a:rPr>
              <a:t>A. A. </a:t>
            </a:r>
            <a:r>
              <a:rPr lang="en-US" sz="1600" dirty="0" err="1">
                <a:effectLst/>
                <a:latin typeface="+mj-lt"/>
                <a:ea typeface="Times New Roman" panose="02020603050405020304" pitchFamily="18" charset="0"/>
              </a:rPr>
              <a:t>Maksutov</a:t>
            </a:r>
            <a:r>
              <a:rPr lang="en-US" sz="1600" dirty="0">
                <a:effectLst/>
                <a:latin typeface="+mj-lt"/>
                <a:ea typeface="Times New Roman" panose="02020603050405020304" pitchFamily="18" charset="0"/>
              </a:rPr>
              <a:t>, I. A. </a:t>
            </a:r>
            <a:r>
              <a:rPr lang="en-US" sz="1600" dirty="0" err="1">
                <a:effectLst/>
                <a:latin typeface="+mj-lt"/>
                <a:ea typeface="Times New Roman" panose="02020603050405020304" pitchFamily="18" charset="0"/>
              </a:rPr>
              <a:t>Cherepanov</a:t>
            </a:r>
            <a:r>
              <a:rPr lang="en-US" sz="1600" dirty="0">
                <a:effectLst/>
                <a:latin typeface="+mj-lt"/>
                <a:ea typeface="Times New Roman" panose="02020603050405020304" pitchFamily="18" charset="0"/>
              </a:rPr>
              <a:t> and M. S. Alekseev, "Detection and prevention of</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DNS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spoofing</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attacks,"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2017</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Siberian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Symposium</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Data</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Science</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and</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Engineering</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(SSDSE), Novosibirsk, 2017, pp. 84-87, </a:t>
            </a:r>
            <a:r>
              <a:rPr lang="en-US" sz="1600" dirty="0" err="1">
                <a:effectLst/>
                <a:latin typeface="+mj-lt"/>
                <a:ea typeface="Times New Roman" panose="02020603050405020304" pitchFamily="18" charset="0"/>
              </a:rPr>
              <a:t>doi</a:t>
            </a:r>
            <a:r>
              <a:rPr lang="en-US" sz="1600" dirty="0">
                <a:effectLst/>
                <a:latin typeface="+mj-lt"/>
                <a:ea typeface="Times New Roman" panose="02020603050405020304" pitchFamily="18" charset="0"/>
              </a:rPr>
              <a:t>:</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10.1109/SSDSE.2017.8071970.</a:t>
            </a:r>
            <a:endParaRPr lang="en-IN" sz="1600" dirty="0">
              <a:effectLst/>
              <a:latin typeface="+mj-lt"/>
              <a:ea typeface="Times New Roman" panose="02020603050405020304" pitchFamily="18" charset="0"/>
            </a:endParaRPr>
          </a:p>
          <a:p>
            <a:pPr marR="447675" algn="just">
              <a:lnSpc>
                <a:spcPct val="101000"/>
              </a:lnSpc>
              <a:spcBef>
                <a:spcPts val="975"/>
              </a:spcBef>
              <a:buFont typeface="Wingdings" panose="05000000000000000000" pitchFamily="2" charset="2"/>
              <a:buChar char="v"/>
              <a:tabLst>
                <a:tab pos="299720" algn="l"/>
              </a:tabLst>
            </a:pPr>
            <a:r>
              <a:rPr lang="en-US" sz="1600" dirty="0">
                <a:effectLst/>
                <a:latin typeface="+mj-lt"/>
                <a:ea typeface="Times New Roman" panose="02020603050405020304" pitchFamily="18" charset="0"/>
              </a:rPr>
              <a:t>D. S. N. Mary and A. T. Begum, "An Algorithm for Moderating DoS Attack in Web</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Based</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Application,"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2017</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International</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Conference</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Technical</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Advancements</a:t>
            </a:r>
            <a:r>
              <a:rPr lang="en-US" sz="1600" spc="30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Computers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and</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Communications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(ICTACC),</a:t>
            </a:r>
            <a:r>
              <a:rPr lang="en-US" sz="1600" spc="5"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Melmaurvathur</a:t>
            </a:r>
            <a:r>
              <a:rPr lang="en-US" sz="1600" dirty="0">
                <a:effectLst/>
                <a:latin typeface="+mj-lt"/>
                <a:ea typeface="Times New Roman" panose="02020603050405020304" pitchFamily="18" charset="0"/>
              </a:rPr>
              <a:t>,</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2017,</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pp.</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26-31,</a:t>
            </a:r>
            <a:r>
              <a:rPr lang="en-US" sz="1600" spc="5"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doi</a:t>
            </a:r>
            <a:r>
              <a:rPr lang="en-US" sz="1600" dirty="0">
                <a:effectLst/>
                <a:latin typeface="+mj-lt"/>
                <a:ea typeface="Times New Roman" panose="02020603050405020304" pitchFamily="18" charset="0"/>
              </a:rPr>
              <a:t>:</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10.1109/ICTACC.2017.17.</a:t>
            </a:r>
            <a:endParaRPr lang="en-IN" sz="1600" dirty="0">
              <a:effectLst/>
              <a:latin typeface="+mj-lt"/>
              <a:ea typeface="Times New Roman" panose="02020603050405020304" pitchFamily="18" charset="0"/>
            </a:endParaRPr>
          </a:p>
          <a:p>
            <a:pPr marR="447675" algn="just">
              <a:lnSpc>
                <a:spcPct val="101000"/>
              </a:lnSpc>
              <a:spcBef>
                <a:spcPts val="975"/>
              </a:spcBef>
              <a:buFont typeface="Wingdings" panose="05000000000000000000" pitchFamily="2" charset="2"/>
              <a:buChar char="v"/>
              <a:tabLst>
                <a:tab pos="299720" algn="l"/>
              </a:tabLst>
            </a:pPr>
            <a:endParaRPr lang="en-IN" sz="1600" dirty="0">
              <a:effectLst/>
              <a:latin typeface="+mj-lt"/>
              <a:ea typeface="Times New Roman" panose="02020603050405020304" pitchFamily="18" charset="0"/>
            </a:endParaRPr>
          </a:p>
          <a:p>
            <a:pPr marR="447675" lvl="0" algn="just">
              <a:lnSpc>
                <a:spcPct val="101000"/>
              </a:lnSpc>
              <a:spcBef>
                <a:spcPts val="975"/>
              </a:spcBef>
              <a:spcAft>
                <a:spcPts val="0"/>
              </a:spcAft>
              <a:buFont typeface="Wingdings" panose="05000000000000000000" pitchFamily="2" charset="2"/>
              <a:buChar char="v"/>
              <a:tabLst>
                <a:tab pos="299720" algn="l"/>
              </a:tabLst>
            </a:pPr>
            <a:endParaRPr lang="en-IN" sz="1600" dirty="0">
              <a:effectLst/>
              <a:latin typeface="+mj-lt"/>
              <a:ea typeface="Times New Roman" panose="02020603050405020304" pitchFamily="18" charset="0"/>
            </a:endParaRPr>
          </a:p>
          <a:p>
            <a:pPr marL="0" indent="0">
              <a:buNone/>
            </a:pPr>
            <a:r>
              <a:rPr lang="en-IN" sz="1600" i="1" dirty="0">
                <a:latin typeface="+mj-lt"/>
              </a:rPr>
              <a:t/>
            </a:r>
            <a:br>
              <a:rPr lang="en-IN" sz="1600" i="1" dirty="0">
                <a:latin typeface="+mj-lt"/>
              </a:rPr>
            </a:br>
            <a:r>
              <a:rPr lang="en-US" sz="1600" i="1" dirty="0">
                <a:solidFill>
                  <a:schemeClr val="tx1"/>
                </a:solidFill>
                <a:latin typeface="+mj-lt"/>
              </a:rPr>
              <a:t/>
            </a:r>
            <a:br>
              <a:rPr lang="en-US" sz="1600" i="1" dirty="0">
                <a:solidFill>
                  <a:schemeClr val="tx1"/>
                </a:solidFill>
                <a:latin typeface="+mj-lt"/>
              </a:rPr>
            </a:br>
            <a:r>
              <a:rPr lang="da-DK" sz="1600" i="1" dirty="0">
                <a:latin typeface="+mj-lt"/>
              </a:rPr>
              <a:t/>
            </a:r>
            <a:br>
              <a:rPr lang="da-DK" sz="1600" i="1" dirty="0">
                <a:latin typeface="+mj-lt"/>
              </a:rPr>
            </a:br>
            <a:r>
              <a:rPr lang="en-US" sz="1600" i="1" dirty="0">
                <a:latin typeface="+mj-lt"/>
              </a:rPr>
              <a:t/>
            </a:r>
            <a:br>
              <a:rPr lang="en-US" sz="1600" i="1" dirty="0">
                <a:latin typeface="+mj-lt"/>
              </a:rPr>
            </a:br>
            <a:r>
              <a:rPr lang="en-IN" sz="1600" i="1" dirty="0">
                <a:latin typeface="+mj-lt"/>
              </a:rPr>
              <a:t/>
            </a:r>
            <a:br>
              <a:rPr lang="en-IN" sz="1600" i="1" dirty="0">
                <a:latin typeface="+mj-lt"/>
              </a:rPr>
            </a:br>
            <a:r>
              <a:rPr lang="en-IN" sz="1600" i="1" dirty="0">
                <a:latin typeface="+mj-lt"/>
              </a:rPr>
              <a:t/>
            </a:r>
            <a:br>
              <a:rPr lang="en-IN" sz="1600" i="1" dirty="0">
                <a:latin typeface="+mj-lt"/>
              </a:rPr>
            </a:br>
            <a:endParaRPr lang="en-IN" sz="1600" i="1" dirty="0">
              <a:latin typeface="+mj-lt"/>
            </a:endParaRPr>
          </a:p>
        </p:txBody>
      </p:sp>
    </p:spTree>
    <p:extLst>
      <p:ext uri="{BB962C8B-B14F-4D97-AF65-F5344CB8AC3E}">
        <p14:creationId xmlns:p14="http://schemas.microsoft.com/office/powerpoint/2010/main" val="3036662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74857-09AF-4792-A0F5-58FFBE3BCE0C}"/>
              </a:ext>
            </a:extLst>
          </p:cNvPr>
          <p:cNvSpPr>
            <a:spLocks noGrp="1"/>
          </p:cNvSpPr>
          <p:nvPr>
            <p:ph type="title"/>
          </p:nvPr>
        </p:nvSpPr>
        <p:spPr>
          <a:xfrm>
            <a:off x="954982" y="2314152"/>
            <a:ext cx="9905998" cy="1478570"/>
          </a:xfrm>
        </p:spPr>
        <p:txBody>
          <a:bodyPr>
            <a:normAutofit/>
          </a:bodyPr>
          <a:lstStyle/>
          <a:p>
            <a:r>
              <a:rPr lang="en-IN" sz="7200" dirty="0"/>
              <a:t>Thank you</a:t>
            </a:r>
          </a:p>
        </p:txBody>
      </p:sp>
    </p:spTree>
    <p:extLst>
      <p:ext uri="{BB962C8B-B14F-4D97-AF65-F5344CB8AC3E}">
        <p14:creationId xmlns:p14="http://schemas.microsoft.com/office/powerpoint/2010/main" val="74603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586BA-D023-43A4-A249-7906A9DB56D0}"/>
              </a:ext>
            </a:extLst>
          </p:cNvPr>
          <p:cNvSpPr>
            <a:spLocks noGrp="1"/>
          </p:cNvSpPr>
          <p:nvPr>
            <p:ph type="title"/>
          </p:nvPr>
        </p:nvSpPr>
        <p:spPr>
          <a:xfrm>
            <a:off x="677334" y="609600"/>
            <a:ext cx="8596668" cy="1583184"/>
          </a:xfrm>
        </p:spPr>
        <p:txBody>
          <a:bodyPr>
            <a:normAutofit/>
          </a:bodyPr>
          <a:lstStyle/>
          <a:p>
            <a:r>
              <a:rPr lang="en-IN" sz="5000" dirty="0"/>
              <a:t>Team Members Details</a:t>
            </a:r>
          </a:p>
        </p:txBody>
      </p:sp>
      <p:sp>
        <p:nvSpPr>
          <p:cNvPr id="3" name="Content Placeholder 2">
            <a:extLst>
              <a:ext uri="{FF2B5EF4-FFF2-40B4-BE49-F238E27FC236}">
                <a16:creationId xmlns:a16="http://schemas.microsoft.com/office/drawing/2014/main" xmlns="" id="{A7E80464-3F76-4B21-935E-EC4C5B7C2266}"/>
              </a:ext>
            </a:extLst>
          </p:cNvPr>
          <p:cNvSpPr>
            <a:spLocks noGrp="1"/>
          </p:cNvSpPr>
          <p:nvPr>
            <p:ph idx="1"/>
          </p:nvPr>
        </p:nvSpPr>
        <p:spPr>
          <a:xfrm>
            <a:off x="677334" y="2796466"/>
            <a:ext cx="8596668" cy="3244896"/>
          </a:xfrm>
        </p:spPr>
        <p:txBody>
          <a:bodyPr vert="horz" lIns="91440" tIns="45720" rIns="91440" bIns="45720" rtlCol="0" anchor="t">
            <a:normAutofit/>
          </a:bodyPr>
          <a:lstStyle/>
          <a:p>
            <a:r>
              <a:rPr lang="en-IN" dirty="0"/>
              <a:t>Madhav Chaturvedi – 18BEC1036 </a:t>
            </a:r>
            <a:endParaRPr lang="en-US" dirty="0"/>
          </a:p>
          <a:p>
            <a:r>
              <a:rPr lang="en-IN" dirty="0"/>
              <a:t>Krish Jani – 18BEC1010</a:t>
            </a:r>
          </a:p>
          <a:p>
            <a:r>
              <a:rPr lang="en-IN" dirty="0" err="1">
                <a:ea typeface="+mn-lt"/>
                <a:cs typeface="+mn-lt"/>
              </a:rPr>
              <a:t>Nithesh</a:t>
            </a:r>
            <a:r>
              <a:rPr lang="en-IN" dirty="0">
                <a:ea typeface="+mn-lt"/>
                <a:cs typeface="+mn-lt"/>
              </a:rPr>
              <a:t> Chowdary – 17MIS1098</a:t>
            </a:r>
          </a:p>
          <a:p>
            <a:r>
              <a:rPr lang="en-IN" dirty="0">
                <a:ea typeface="+mn-lt"/>
                <a:cs typeface="+mn-lt"/>
              </a:rPr>
              <a:t>Deva </a:t>
            </a:r>
            <a:r>
              <a:rPr lang="en-IN" dirty="0" err="1">
                <a:ea typeface="+mn-lt"/>
                <a:cs typeface="+mn-lt"/>
              </a:rPr>
              <a:t>Dattan</a:t>
            </a:r>
            <a:r>
              <a:rPr lang="en-IN" dirty="0">
                <a:ea typeface="+mn-lt"/>
                <a:cs typeface="+mn-lt"/>
              </a:rPr>
              <a:t> - 17MIS1105</a:t>
            </a:r>
          </a:p>
        </p:txBody>
      </p:sp>
    </p:spTree>
    <p:extLst>
      <p:ext uri="{BB962C8B-B14F-4D97-AF65-F5344CB8AC3E}">
        <p14:creationId xmlns:p14="http://schemas.microsoft.com/office/powerpoint/2010/main" val="248331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7E359F-2DE2-4901-B432-AD002B98593C}"/>
              </a:ext>
            </a:extLst>
          </p:cNvPr>
          <p:cNvSpPr>
            <a:spLocks noGrp="1"/>
          </p:cNvSpPr>
          <p:nvPr>
            <p:ph type="title"/>
          </p:nvPr>
        </p:nvSpPr>
        <p:spPr/>
        <p:txBody>
          <a:bodyPr/>
          <a:lstStyle/>
          <a:p>
            <a:r>
              <a:rPr lang="en-IN" dirty="0"/>
              <a:t>Software Required</a:t>
            </a:r>
          </a:p>
        </p:txBody>
      </p:sp>
      <p:sp>
        <p:nvSpPr>
          <p:cNvPr id="3" name="Content Placeholder 2">
            <a:extLst>
              <a:ext uri="{FF2B5EF4-FFF2-40B4-BE49-F238E27FC236}">
                <a16:creationId xmlns:a16="http://schemas.microsoft.com/office/drawing/2014/main" xmlns="" id="{F8564E20-7DE3-4266-82B2-4EFD3174B4D6}"/>
              </a:ext>
            </a:extLst>
          </p:cNvPr>
          <p:cNvSpPr>
            <a:spLocks noGrp="1"/>
          </p:cNvSpPr>
          <p:nvPr>
            <p:ph idx="1"/>
          </p:nvPr>
        </p:nvSpPr>
        <p:spPr>
          <a:xfrm>
            <a:off x="677334" y="2041864"/>
            <a:ext cx="8596668" cy="2885737"/>
          </a:xfrm>
        </p:spPr>
        <p:txBody>
          <a:bodyPr>
            <a:normAutofit fontScale="92500" lnSpcReduction="10000"/>
          </a:bodyPr>
          <a:lstStyle/>
          <a:p>
            <a:r>
              <a:rPr lang="en-US" sz="3000" dirty="0">
                <a:effectLst/>
                <a:latin typeface="+mj-lt"/>
                <a:ea typeface="Arial" panose="020B0604020202020204" pitchFamily="34" charset="0"/>
              </a:rPr>
              <a:t>VMware workstation</a:t>
            </a:r>
            <a:r>
              <a:rPr lang="en-US" sz="3000" spc="5" dirty="0">
                <a:effectLst/>
                <a:latin typeface="+mj-lt"/>
                <a:ea typeface="Arial" panose="020B0604020202020204" pitchFamily="34" charset="0"/>
              </a:rPr>
              <a:t> </a:t>
            </a:r>
            <a:r>
              <a:rPr lang="en-US" sz="3000" dirty="0">
                <a:effectLst/>
                <a:latin typeface="+mj-lt"/>
                <a:ea typeface="Arial" panose="020B0604020202020204" pitchFamily="34" charset="0"/>
              </a:rPr>
              <a:t>15</a:t>
            </a:r>
            <a:endParaRPr lang="en-IN" sz="3000" dirty="0">
              <a:effectLst/>
              <a:latin typeface="+mj-lt"/>
              <a:ea typeface="Arial" panose="020B0604020202020204" pitchFamily="34" charset="0"/>
            </a:endParaRPr>
          </a:p>
          <a:p>
            <a:r>
              <a:rPr lang="en-US" sz="3000" dirty="0">
                <a:effectLst/>
                <a:latin typeface="+mj-lt"/>
                <a:ea typeface="Arial" panose="020B0604020202020204" pitchFamily="34" charset="0"/>
              </a:rPr>
              <a:t>ISO file of</a:t>
            </a:r>
            <a:r>
              <a:rPr lang="en-US" sz="3000" spc="5" dirty="0">
                <a:effectLst/>
                <a:latin typeface="+mj-lt"/>
                <a:ea typeface="Arial" panose="020B0604020202020204" pitchFamily="34" charset="0"/>
              </a:rPr>
              <a:t> </a:t>
            </a:r>
            <a:r>
              <a:rPr lang="en-US" sz="3000" dirty="0">
                <a:effectLst/>
                <a:latin typeface="+mj-lt"/>
                <a:ea typeface="Arial" panose="020B0604020202020204" pitchFamily="34" charset="0"/>
              </a:rPr>
              <a:t>kali, ubuntu and</a:t>
            </a:r>
            <a:r>
              <a:rPr lang="en-US" sz="3000" spc="5" dirty="0">
                <a:effectLst/>
                <a:latin typeface="+mj-lt"/>
                <a:ea typeface="Arial" panose="020B0604020202020204" pitchFamily="34" charset="0"/>
              </a:rPr>
              <a:t> </a:t>
            </a:r>
            <a:r>
              <a:rPr lang="en-US" sz="3000" dirty="0">
                <a:effectLst/>
                <a:latin typeface="+mj-lt"/>
                <a:ea typeface="Arial" panose="020B0604020202020204" pitchFamily="34" charset="0"/>
              </a:rPr>
              <a:t>windows 7</a:t>
            </a:r>
            <a:endParaRPr lang="en-IN" sz="3000" dirty="0">
              <a:effectLst/>
              <a:latin typeface="+mj-lt"/>
              <a:ea typeface="Arial" panose="020B0604020202020204" pitchFamily="34" charset="0"/>
            </a:endParaRPr>
          </a:p>
          <a:p>
            <a:r>
              <a:rPr lang="en-US" sz="3000" dirty="0">
                <a:effectLst/>
                <a:latin typeface="+mj-lt"/>
                <a:ea typeface="Arial" panose="020B0604020202020204" pitchFamily="34" charset="0"/>
              </a:rPr>
              <a:t>Ettercap, </a:t>
            </a:r>
            <a:r>
              <a:rPr lang="en-US" sz="3000" dirty="0" err="1">
                <a:effectLst/>
                <a:latin typeface="+mj-lt"/>
                <a:ea typeface="Arial" panose="020B0604020202020204" pitchFamily="34" charset="0"/>
              </a:rPr>
              <a:t>arpspoof</a:t>
            </a:r>
            <a:r>
              <a:rPr lang="en-US" sz="3000" dirty="0">
                <a:effectLst/>
                <a:latin typeface="+mj-lt"/>
                <a:ea typeface="Arial" panose="020B0604020202020204" pitchFamily="34" charset="0"/>
              </a:rPr>
              <a:t>,</a:t>
            </a:r>
            <a:r>
              <a:rPr lang="en-US" sz="3000" spc="5" dirty="0">
                <a:effectLst/>
                <a:latin typeface="+mj-lt"/>
                <a:ea typeface="Arial" panose="020B0604020202020204" pitchFamily="34" charset="0"/>
              </a:rPr>
              <a:t> </a:t>
            </a:r>
            <a:r>
              <a:rPr lang="en-US" sz="3000" dirty="0" err="1">
                <a:effectLst/>
                <a:latin typeface="+mj-lt"/>
                <a:ea typeface="Arial" panose="020B0604020202020204" pitchFamily="34" charset="0"/>
              </a:rPr>
              <a:t>setoolkit</a:t>
            </a:r>
            <a:r>
              <a:rPr lang="en-US" sz="3000" dirty="0">
                <a:effectLst/>
                <a:latin typeface="+mj-lt"/>
                <a:ea typeface="Arial" panose="020B0604020202020204" pitchFamily="34" charset="0"/>
              </a:rPr>
              <a:t> and</a:t>
            </a:r>
            <a:r>
              <a:rPr lang="en-US" sz="3000" spc="5" dirty="0">
                <a:effectLst/>
                <a:latin typeface="+mj-lt"/>
                <a:ea typeface="Arial" panose="020B0604020202020204" pitchFamily="34" charset="0"/>
              </a:rPr>
              <a:t> </a:t>
            </a:r>
            <a:r>
              <a:rPr lang="en-US" sz="3000" dirty="0">
                <a:effectLst/>
                <a:latin typeface="+mj-lt"/>
                <a:ea typeface="Arial" panose="020B0604020202020204" pitchFamily="34" charset="0"/>
              </a:rPr>
              <a:t>browser (included</a:t>
            </a:r>
            <a:r>
              <a:rPr lang="en-US" sz="3000" spc="5" dirty="0">
                <a:effectLst/>
                <a:latin typeface="+mj-lt"/>
                <a:ea typeface="Arial" panose="020B0604020202020204" pitchFamily="34" charset="0"/>
              </a:rPr>
              <a:t> </a:t>
            </a:r>
            <a:r>
              <a:rPr lang="en-US" sz="3000" dirty="0">
                <a:effectLst/>
                <a:latin typeface="+mj-lt"/>
                <a:ea typeface="Arial" panose="020B0604020202020204" pitchFamily="34" charset="0"/>
              </a:rPr>
              <a:t>with kali)</a:t>
            </a:r>
            <a:endParaRPr lang="en-IN" sz="3000" dirty="0">
              <a:effectLst/>
              <a:latin typeface="+mj-lt"/>
              <a:ea typeface="Arial" panose="020B0604020202020204" pitchFamily="34" charset="0"/>
            </a:endParaRPr>
          </a:p>
          <a:p>
            <a:r>
              <a:rPr lang="en-US" sz="3000" dirty="0">
                <a:effectLst/>
                <a:latin typeface="+mj-lt"/>
                <a:ea typeface="Arial" panose="020B0604020202020204" pitchFamily="34" charset="0"/>
              </a:rPr>
              <a:t>Python 3.7</a:t>
            </a:r>
            <a:endParaRPr lang="en-IN" sz="3000" dirty="0">
              <a:effectLst/>
              <a:latin typeface="+mj-lt"/>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64038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BA847-D991-496F-A926-35EBB4C9F763}"/>
              </a:ext>
            </a:extLst>
          </p:cNvPr>
          <p:cNvSpPr>
            <a:spLocks noGrp="1"/>
          </p:cNvSpPr>
          <p:nvPr>
            <p:ph type="title"/>
          </p:nvPr>
        </p:nvSpPr>
        <p:spPr/>
        <p:txBody>
          <a:bodyPr>
            <a:normAutofit/>
          </a:bodyPr>
          <a:lstStyle/>
          <a:p>
            <a:r>
              <a:rPr lang="en-IN" sz="2800" b="1" i="0" u="none" strike="noStrike" baseline="0" dirty="0">
                <a:latin typeface="TimesNewRomanPS-BoldMT"/>
              </a:rPr>
              <a:t>ARP Poisoning/Spoofing-</a:t>
            </a:r>
            <a:endParaRPr lang="en-IN" sz="2800" dirty="0"/>
          </a:p>
        </p:txBody>
      </p:sp>
      <p:sp>
        <p:nvSpPr>
          <p:cNvPr id="3" name="Content Placeholder 2">
            <a:extLst>
              <a:ext uri="{FF2B5EF4-FFF2-40B4-BE49-F238E27FC236}">
                <a16:creationId xmlns:a16="http://schemas.microsoft.com/office/drawing/2014/main" xmlns="" id="{37860835-F6C8-4B20-A5A6-6CEFD4B9EFF2}"/>
              </a:ext>
            </a:extLst>
          </p:cNvPr>
          <p:cNvSpPr>
            <a:spLocks noGrp="1"/>
          </p:cNvSpPr>
          <p:nvPr>
            <p:ph idx="1"/>
          </p:nvPr>
        </p:nvSpPr>
        <p:spPr>
          <a:xfrm>
            <a:off x="1059074" y="1755068"/>
            <a:ext cx="8596668" cy="3880773"/>
          </a:xfrm>
        </p:spPr>
        <p:txBody>
          <a:bodyPr>
            <a:normAutofit/>
          </a:bodyPr>
          <a:lstStyle/>
          <a:p>
            <a:pPr marL="0" indent="0" algn="just">
              <a:buNone/>
            </a:pPr>
            <a:r>
              <a:rPr lang="en-IN" sz="1800" b="0" i="0" u="none" strike="noStrike" baseline="0" dirty="0">
                <a:latin typeface="TimesNewRomanPSMT"/>
              </a:rPr>
              <a:t>ARP stands for Address Resolution Protocol is a networking protocol that enables communications in a particular network by linking the network and data link layer. So, ARP spoofing is a type of attack wherein the attacker sends forged APR replies to the victim and as a result, the victim updates its ARP cache with the fake value sent by the attacker, hence the attacker places itself into the communication between the server and the client without any notice of either if the endpoint devices. Hence to demonstrate this ARP attack, we performed an attack to fetch the Username and password which the victim enters on a particular website. The tool used to perform this is ettercap. Ettercap is an open source network security tool for man-in-the-middle attack on LAN.</a:t>
            </a:r>
          </a:p>
          <a:p>
            <a:pPr marL="0" indent="0" algn="ctr">
              <a:buNone/>
            </a:pPr>
            <a:r>
              <a:rPr lang="en-IN" sz="1800" dirty="0">
                <a:latin typeface="TimesNewRomanPSMT"/>
              </a:rPr>
              <a:t>Block Diagram</a:t>
            </a:r>
            <a:endParaRPr lang="en-IN" sz="2500" dirty="0">
              <a:latin typeface="+mj-lt"/>
            </a:endParaRPr>
          </a:p>
        </p:txBody>
      </p:sp>
      <p:pic>
        <p:nvPicPr>
          <p:cNvPr id="11" name="Picture 10">
            <a:extLst>
              <a:ext uri="{FF2B5EF4-FFF2-40B4-BE49-F238E27FC236}">
                <a16:creationId xmlns:a16="http://schemas.microsoft.com/office/drawing/2014/main" xmlns="" id="{1A9C19E6-EDEC-4A14-97A6-BD59E08DF0C1}"/>
              </a:ext>
            </a:extLst>
          </p:cNvPr>
          <p:cNvPicPr>
            <a:picLocks noChangeAspect="1"/>
          </p:cNvPicPr>
          <p:nvPr/>
        </p:nvPicPr>
        <p:blipFill>
          <a:blip r:embed="rId2"/>
          <a:stretch>
            <a:fillRect/>
          </a:stretch>
        </p:blipFill>
        <p:spPr>
          <a:xfrm>
            <a:off x="2536258" y="5210693"/>
            <a:ext cx="6492803" cy="1028789"/>
          </a:xfrm>
          <a:prstGeom prst="rect">
            <a:avLst/>
          </a:prstGeom>
        </p:spPr>
      </p:pic>
    </p:spTree>
    <p:extLst>
      <p:ext uri="{BB962C8B-B14F-4D97-AF65-F5344CB8AC3E}">
        <p14:creationId xmlns:p14="http://schemas.microsoft.com/office/powerpoint/2010/main" val="359054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0C94A-815F-4F3C-B82B-88AB6DB19D47}"/>
              </a:ext>
            </a:extLst>
          </p:cNvPr>
          <p:cNvSpPr>
            <a:spLocks noGrp="1"/>
          </p:cNvSpPr>
          <p:nvPr>
            <p:ph type="title"/>
          </p:nvPr>
        </p:nvSpPr>
        <p:spPr>
          <a:xfrm>
            <a:off x="1141413" y="618518"/>
            <a:ext cx="9905998" cy="1219160"/>
          </a:xfrm>
        </p:spPr>
        <p:txBody>
          <a:bodyPr>
            <a:normAutofit/>
          </a:bodyPr>
          <a:lstStyle/>
          <a:p>
            <a:r>
              <a:rPr lang="en-IN" sz="2800" b="1" i="0" u="none" strike="noStrike" baseline="0" dirty="0">
                <a:latin typeface="TimesNewRomanPS-BoldMT"/>
              </a:rPr>
              <a:t>DoS Attack-</a:t>
            </a:r>
            <a:endParaRPr lang="en-IN" sz="2800" dirty="0"/>
          </a:p>
        </p:txBody>
      </p:sp>
      <p:sp>
        <p:nvSpPr>
          <p:cNvPr id="3" name="Content Placeholder 2">
            <a:extLst>
              <a:ext uri="{FF2B5EF4-FFF2-40B4-BE49-F238E27FC236}">
                <a16:creationId xmlns:a16="http://schemas.microsoft.com/office/drawing/2014/main" xmlns="" id="{2DF04521-1CE1-4168-9354-AAC2CAD9FAD1}"/>
              </a:ext>
            </a:extLst>
          </p:cNvPr>
          <p:cNvSpPr>
            <a:spLocks noGrp="1"/>
          </p:cNvSpPr>
          <p:nvPr>
            <p:ph idx="1"/>
          </p:nvPr>
        </p:nvSpPr>
        <p:spPr>
          <a:xfrm>
            <a:off x="1008247" y="1658143"/>
            <a:ext cx="9905999" cy="3541714"/>
          </a:xfrm>
        </p:spPr>
        <p:txBody>
          <a:bodyPr>
            <a:noAutofit/>
          </a:bodyPr>
          <a:lstStyle/>
          <a:p>
            <a:pPr marL="0" indent="0" algn="l">
              <a:buNone/>
            </a:pPr>
            <a:r>
              <a:rPr lang="en-IN" sz="1800" b="0" i="0" u="none" strike="noStrike" baseline="0" dirty="0">
                <a:latin typeface="TimesNewRomanPSMT"/>
              </a:rPr>
              <a:t>DoS stands for Denial of Service. A DoS attack is an attack that is meant to shut down a particular machine or network hence making it inaccessible to others on the network. This attack is accomplished by flooding the target with traffic or sending some sort of information that triggers a crash. We have tried a non conventional DoS attack by attacking the user’s system instead of a server. By depriving the victim to send packets, in essence we would have performed a DoS attack on the server side. As a result of this attack the whole of the internet and intranet would not be accessible by the victim. For demonstrating this we performed a simple attack by poisoning the </a:t>
            </a:r>
            <a:r>
              <a:rPr lang="en-IN" sz="1800" b="0" i="0" u="none" strike="noStrike" baseline="0" dirty="0" err="1">
                <a:latin typeface="TimesNewRomanPSMT"/>
              </a:rPr>
              <a:t>arp</a:t>
            </a:r>
            <a:r>
              <a:rPr lang="en-IN" sz="1800" b="0" i="0" u="none" strike="noStrike" baseline="0" dirty="0">
                <a:latin typeface="TimesNewRomanPSMT"/>
              </a:rPr>
              <a:t> cache of the victim with the attacker’s MAC address. Hence we can alter the packet forwarding for the victim to 0, it denies the access of the whole of internet to the victim as all the packets sent by the victim is being blocked by the attacker. If we set the packet forwarding to 1, and then the victim can access the internet as usual.</a:t>
            </a:r>
            <a:endParaRPr lang="en-IN" sz="1800" b="1" dirty="0"/>
          </a:p>
        </p:txBody>
      </p:sp>
      <p:pic>
        <p:nvPicPr>
          <p:cNvPr id="5" name="Picture 4">
            <a:extLst>
              <a:ext uri="{FF2B5EF4-FFF2-40B4-BE49-F238E27FC236}">
                <a16:creationId xmlns:a16="http://schemas.microsoft.com/office/drawing/2014/main" xmlns="" id="{EBE774DE-7C3A-4FE4-A791-03A6F3D29CDD}"/>
              </a:ext>
            </a:extLst>
          </p:cNvPr>
          <p:cNvPicPr>
            <a:picLocks noChangeAspect="1"/>
          </p:cNvPicPr>
          <p:nvPr/>
        </p:nvPicPr>
        <p:blipFill rotWithShape="1">
          <a:blip r:embed="rId2"/>
          <a:srcRect l="3773" t="3672" r="2737" b="12249"/>
          <a:stretch/>
        </p:blipFill>
        <p:spPr>
          <a:xfrm>
            <a:off x="3280190" y="5199857"/>
            <a:ext cx="5628443" cy="1473694"/>
          </a:xfrm>
          <a:prstGeom prst="rect">
            <a:avLst/>
          </a:prstGeom>
        </p:spPr>
      </p:pic>
    </p:spTree>
    <p:extLst>
      <p:ext uri="{BB962C8B-B14F-4D97-AF65-F5344CB8AC3E}">
        <p14:creationId xmlns:p14="http://schemas.microsoft.com/office/powerpoint/2010/main" val="316704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0C94A-815F-4F3C-B82B-88AB6DB19D47}"/>
              </a:ext>
            </a:extLst>
          </p:cNvPr>
          <p:cNvSpPr>
            <a:spLocks noGrp="1"/>
          </p:cNvSpPr>
          <p:nvPr>
            <p:ph type="title"/>
          </p:nvPr>
        </p:nvSpPr>
        <p:spPr>
          <a:xfrm>
            <a:off x="1141413" y="618518"/>
            <a:ext cx="9905998" cy="1219160"/>
          </a:xfrm>
        </p:spPr>
        <p:txBody>
          <a:bodyPr>
            <a:normAutofit/>
          </a:bodyPr>
          <a:lstStyle/>
          <a:p>
            <a:r>
              <a:rPr lang="en-IN" sz="2800" b="1" i="0" u="none" strike="noStrike" baseline="0" dirty="0">
                <a:latin typeface="TimesNewRomanPS-BoldMT"/>
              </a:rPr>
              <a:t>DNS Spoof-</a:t>
            </a:r>
            <a:endParaRPr lang="en-IN" sz="2800" dirty="0"/>
          </a:p>
        </p:txBody>
      </p:sp>
      <p:sp>
        <p:nvSpPr>
          <p:cNvPr id="3" name="Content Placeholder 2">
            <a:extLst>
              <a:ext uri="{FF2B5EF4-FFF2-40B4-BE49-F238E27FC236}">
                <a16:creationId xmlns:a16="http://schemas.microsoft.com/office/drawing/2014/main" xmlns="" id="{2DF04521-1CE1-4168-9354-AAC2CAD9FAD1}"/>
              </a:ext>
            </a:extLst>
          </p:cNvPr>
          <p:cNvSpPr>
            <a:spLocks noGrp="1"/>
          </p:cNvSpPr>
          <p:nvPr>
            <p:ph idx="1"/>
          </p:nvPr>
        </p:nvSpPr>
        <p:spPr>
          <a:xfrm>
            <a:off x="1008247" y="1658143"/>
            <a:ext cx="9905999" cy="3541714"/>
          </a:xfrm>
        </p:spPr>
        <p:txBody>
          <a:bodyPr>
            <a:noAutofit/>
          </a:bodyPr>
          <a:lstStyle/>
          <a:p>
            <a:pPr marL="0" indent="0" algn="l">
              <a:buNone/>
            </a:pPr>
            <a:r>
              <a:rPr lang="en-IN" sz="1600" b="0" i="0" u="none" strike="noStrike" baseline="0" dirty="0">
                <a:latin typeface="TimesNewRomanPSMT"/>
              </a:rPr>
              <a:t>DNS stands for Domain Name Server. So, DNS spoofing is an attack wherein the attacker can redirect the victim to another website which is not intended to be visited by the victim by injecting a fake DNS record in the DNS cache. As a result of these fake DNS entries, the victim can be redirected to any IP of the attacker’s choosing. This attack can be easily performed in the Kali Linux environment using various inbuilt tools. One such tool that we used is Ettercap. Using ettercap, we first poison the victim’s ARP cache with our MAC address. Then we search for available hosts in the network and add the gateway as TARGET2 and the victim as TARGET1 and start unified sniffing. Finally we add the dns_spoof plugin that is available in ettercap and wait for some time for it to start. Once we get the message that the target website’s DNS has been spoofed, we can check the victim machine and try opening the website in it. We observe that the victim is redirected to some other website even though the address bar says that it is the original website.</a:t>
            </a:r>
            <a:endParaRPr lang="en-IN" sz="1600" b="1" dirty="0"/>
          </a:p>
        </p:txBody>
      </p:sp>
    </p:spTree>
    <p:extLst>
      <p:ext uri="{BB962C8B-B14F-4D97-AF65-F5344CB8AC3E}">
        <p14:creationId xmlns:p14="http://schemas.microsoft.com/office/powerpoint/2010/main" val="204203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3E5DB4-2B6D-4319-9DBB-B3D37C67A6AF}"/>
              </a:ext>
            </a:extLst>
          </p:cNvPr>
          <p:cNvSpPr>
            <a:spLocks noGrp="1"/>
          </p:cNvSpPr>
          <p:nvPr>
            <p:ph idx="1"/>
          </p:nvPr>
        </p:nvSpPr>
        <p:spPr>
          <a:xfrm>
            <a:off x="1141412" y="798990"/>
            <a:ext cx="9905999" cy="4992211"/>
          </a:xfrm>
        </p:spPr>
        <p:txBody>
          <a:bodyPr>
            <a:normAutofit fontScale="92500" lnSpcReduction="10000"/>
          </a:bodyPr>
          <a:lstStyle/>
          <a:p>
            <a:pPr algn="l"/>
            <a:r>
              <a:rPr lang="en-IN" sz="1800" b="1" i="0" u="none" strike="noStrike" baseline="0" dirty="0">
                <a:latin typeface="TimesNewRomanPS-BoldMT"/>
              </a:rPr>
              <a:t>Detection :- </a:t>
            </a:r>
            <a:r>
              <a:rPr lang="en-IN" sz="1800" b="0" i="0" u="none" strike="noStrike" baseline="0" dirty="0">
                <a:latin typeface="TimesNewRomanPSMT"/>
              </a:rPr>
              <a:t>The detection mechanism is called anti-ARP, a simple python program that browses different IP addresses in the ARP cache and checks if any two IP addresses have the same MAC addresses or not. If they have the same MAC address, that means the ARP cache is poisoned. Once the poisoning is confirmed, the user </a:t>
            </a:r>
            <a:r>
              <a:rPr lang="en-IN" sz="1800" b="0" i="0" u="none" strike="noStrike" baseline="0" dirty="0" err="1">
                <a:latin typeface="TimesNewRomanPSMT"/>
              </a:rPr>
              <a:t>isprompted</a:t>
            </a:r>
            <a:r>
              <a:rPr lang="en-IN" sz="1800" b="0" i="0" u="none" strike="noStrike" baseline="0" dirty="0">
                <a:latin typeface="TimesNewRomanPSMT"/>
              </a:rPr>
              <a:t> with a message saying that the ARP cache has been poisoned. Along with this message, the attacker’s MAC address is also displayed.</a:t>
            </a:r>
          </a:p>
          <a:p>
            <a:pPr algn="l"/>
            <a:r>
              <a:rPr lang="en-IN" sz="1800" b="1" i="0" u="none" strike="noStrike" baseline="0" dirty="0">
                <a:latin typeface="TimesNewRomanPS-BoldMT"/>
              </a:rPr>
              <a:t>2. Prevention :- </a:t>
            </a:r>
            <a:r>
              <a:rPr lang="en-IN" sz="1800" b="0" i="0" u="none" strike="noStrike" baseline="0" dirty="0">
                <a:latin typeface="TimesNewRomanPSMT"/>
              </a:rPr>
              <a:t>For prevention, we designed an algorithm and coded it in python. This algorithm does the task of making all the entries in the ARP cache as static because of the fact that they cannot be altered by the attacker once made static. As a result, no matter how many fake ARP replies are sent to the victim, its ARP cache won't be changed.</a:t>
            </a:r>
          </a:p>
          <a:p>
            <a:pPr algn="l"/>
            <a:r>
              <a:rPr lang="en-IN" sz="1800" b="1" i="0" u="none" strike="noStrike" baseline="0" dirty="0">
                <a:latin typeface="TimesNewRomanPS-BoldMT"/>
              </a:rPr>
              <a:t>3. Recovery :- </a:t>
            </a:r>
            <a:r>
              <a:rPr lang="en-IN" sz="1800" b="0" i="0" u="none" strike="noStrike" baseline="0" dirty="0">
                <a:latin typeface="TimesNewRomanPSMT"/>
              </a:rPr>
              <a:t>Once we have detected that ARP cache is poisoned, we can execute the recovery algorithm which is also coded in python. The main idea of the recovery process is copying a clean set of entries into the cache or altering a specific entry in the cache. The clean ARP cache entries are stored when the application is started, provided that the cache is cleaned while starting it. If the user knows the MAC address of the gateway, or any other node in the network, they can enter the ARP entry using one of the features of the recovery system.</a:t>
            </a:r>
          </a:p>
          <a:p>
            <a:pPr algn="l"/>
            <a:endParaRPr lang="en-IN" dirty="0"/>
          </a:p>
        </p:txBody>
      </p:sp>
    </p:spTree>
    <p:extLst>
      <p:ext uri="{BB962C8B-B14F-4D97-AF65-F5344CB8AC3E}">
        <p14:creationId xmlns:p14="http://schemas.microsoft.com/office/powerpoint/2010/main" val="44977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6F2AC-E984-4D54-909A-9D848D0F8EF1}"/>
              </a:ext>
            </a:extLst>
          </p:cNvPr>
          <p:cNvSpPr>
            <a:spLocks noGrp="1"/>
          </p:cNvSpPr>
          <p:nvPr>
            <p:ph type="title"/>
          </p:nvPr>
        </p:nvSpPr>
        <p:spPr>
          <a:xfrm>
            <a:off x="1141413" y="618518"/>
            <a:ext cx="9905998" cy="801909"/>
          </a:xfrm>
        </p:spPr>
        <p:txBody>
          <a:bodyPr/>
          <a:lstStyle/>
          <a:p>
            <a:r>
              <a:rPr lang="en-IN" dirty="0"/>
              <a:t>Output </a:t>
            </a:r>
            <a:r>
              <a:rPr lang="en-IN" dirty="0" smtClean="0"/>
              <a:t>Screenshots (Password attack)</a:t>
            </a:r>
            <a:endParaRPr lang="en-IN" dirty="0"/>
          </a:p>
        </p:txBody>
      </p:sp>
      <p:pic>
        <p:nvPicPr>
          <p:cNvPr id="3" name="Picture 3" descr="A screenshot of a computer&#10;&#10;Description automatically generated">
            <a:extLst>
              <a:ext uri="{FF2B5EF4-FFF2-40B4-BE49-F238E27FC236}">
                <a16:creationId xmlns:a16="http://schemas.microsoft.com/office/drawing/2014/main" xmlns="" id="{901FF07B-EEBE-4A77-BAE2-8EC91C89D529}"/>
              </a:ext>
            </a:extLst>
          </p:cNvPr>
          <p:cNvPicPr>
            <a:picLocks noChangeAspect="1"/>
          </p:cNvPicPr>
          <p:nvPr/>
        </p:nvPicPr>
        <p:blipFill>
          <a:blip r:embed="rId2"/>
          <a:stretch>
            <a:fillRect/>
          </a:stretch>
        </p:blipFill>
        <p:spPr>
          <a:xfrm>
            <a:off x="835959" y="1607034"/>
            <a:ext cx="4513729" cy="4316283"/>
          </a:xfrm>
          <a:prstGeom prst="rect">
            <a:avLst/>
          </a:prstGeom>
        </p:spPr>
      </p:pic>
      <p:pic>
        <p:nvPicPr>
          <p:cNvPr id="4" name="Picture 4">
            <a:extLst>
              <a:ext uri="{FF2B5EF4-FFF2-40B4-BE49-F238E27FC236}">
                <a16:creationId xmlns:a16="http://schemas.microsoft.com/office/drawing/2014/main" xmlns="" id="{76172DBD-DEAA-4154-9EA6-473482FDF843}"/>
              </a:ext>
            </a:extLst>
          </p:cNvPr>
          <p:cNvPicPr>
            <a:picLocks noChangeAspect="1"/>
          </p:cNvPicPr>
          <p:nvPr/>
        </p:nvPicPr>
        <p:blipFill>
          <a:blip r:embed="rId3"/>
          <a:stretch>
            <a:fillRect/>
          </a:stretch>
        </p:blipFill>
        <p:spPr>
          <a:xfrm>
            <a:off x="5844988" y="1611151"/>
            <a:ext cx="5455022" cy="4330462"/>
          </a:xfrm>
          <a:prstGeom prst="rect">
            <a:avLst/>
          </a:prstGeom>
        </p:spPr>
      </p:pic>
    </p:spTree>
    <p:extLst>
      <p:ext uri="{BB962C8B-B14F-4D97-AF65-F5344CB8AC3E}">
        <p14:creationId xmlns:p14="http://schemas.microsoft.com/office/powerpoint/2010/main" val="146770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6F2AC-E984-4D54-909A-9D848D0F8EF1}"/>
              </a:ext>
            </a:extLst>
          </p:cNvPr>
          <p:cNvSpPr>
            <a:spLocks noGrp="1"/>
          </p:cNvSpPr>
          <p:nvPr>
            <p:ph type="title"/>
          </p:nvPr>
        </p:nvSpPr>
        <p:spPr>
          <a:xfrm>
            <a:off x="1141413" y="618518"/>
            <a:ext cx="9905998" cy="801909"/>
          </a:xfrm>
        </p:spPr>
        <p:txBody>
          <a:bodyPr/>
          <a:lstStyle/>
          <a:p>
            <a:r>
              <a:rPr lang="en-IN" dirty="0"/>
              <a:t>Output Screenshots</a:t>
            </a:r>
          </a:p>
        </p:txBody>
      </p:sp>
      <p:pic>
        <p:nvPicPr>
          <p:cNvPr id="3" name="Picture 3" descr="Text&#10;&#10;Description automatically generated">
            <a:extLst>
              <a:ext uri="{FF2B5EF4-FFF2-40B4-BE49-F238E27FC236}">
                <a16:creationId xmlns:a16="http://schemas.microsoft.com/office/drawing/2014/main" xmlns="" id="{5B083A1E-A46A-43A5-AED1-0C04B43573EA}"/>
              </a:ext>
            </a:extLst>
          </p:cNvPr>
          <p:cNvPicPr>
            <a:picLocks noChangeAspect="1"/>
          </p:cNvPicPr>
          <p:nvPr/>
        </p:nvPicPr>
        <p:blipFill>
          <a:blip r:embed="rId2"/>
          <a:stretch>
            <a:fillRect/>
          </a:stretch>
        </p:blipFill>
        <p:spPr>
          <a:xfrm>
            <a:off x="634253" y="1989717"/>
            <a:ext cx="5477435" cy="3270772"/>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xmlns="" id="{ACB77C95-6E96-4070-B8F1-F29A1AC9E494}"/>
              </a:ext>
            </a:extLst>
          </p:cNvPr>
          <p:cNvPicPr>
            <a:picLocks noChangeAspect="1"/>
          </p:cNvPicPr>
          <p:nvPr/>
        </p:nvPicPr>
        <p:blipFill>
          <a:blip r:embed="rId3"/>
          <a:stretch>
            <a:fillRect/>
          </a:stretch>
        </p:blipFill>
        <p:spPr>
          <a:xfrm>
            <a:off x="6192371" y="1556145"/>
            <a:ext cx="4244788" cy="3857768"/>
          </a:xfrm>
          <a:prstGeom prst="rect">
            <a:avLst/>
          </a:prstGeom>
        </p:spPr>
      </p:pic>
    </p:spTree>
    <p:extLst>
      <p:ext uri="{BB962C8B-B14F-4D97-AF65-F5344CB8AC3E}">
        <p14:creationId xmlns:p14="http://schemas.microsoft.com/office/powerpoint/2010/main" val="2880537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015E6C767AC143B73709DB97D09C37" ma:contentTypeVersion="2" ma:contentTypeDescription="Create a new document." ma:contentTypeScope="" ma:versionID="9acd017661f0c2fd1203dae46d64d997">
  <xsd:schema xmlns:xsd="http://www.w3.org/2001/XMLSchema" xmlns:xs="http://www.w3.org/2001/XMLSchema" xmlns:p="http://schemas.microsoft.com/office/2006/metadata/properties" xmlns:ns2="45f5d823-4269-4082-b2be-02f968d29188" targetNamespace="http://schemas.microsoft.com/office/2006/metadata/properties" ma:root="true" ma:fieldsID="e34abb73f2c4182a0f6e1d90a8914de9" ns2:_="">
    <xsd:import namespace="45f5d823-4269-4082-b2be-02f968d291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f5d823-4269-4082-b2be-02f968d291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8315EA-61B8-4615-BF5C-35DB76022A87}">
  <ds:schemaRefs>
    <ds:schemaRef ds:uri="http://schemas.microsoft.com/sharepoint/v3/contenttype/forms"/>
  </ds:schemaRefs>
</ds:datastoreItem>
</file>

<file path=customXml/itemProps2.xml><?xml version="1.0" encoding="utf-8"?>
<ds:datastoreItem xmlns:ds="http://schemas.openxmlformats.org/officeDocument/2006/customXml" ds:itemID="{D73CC7FA-59CB-4A8D-96E0-434C53BEC2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f5d823-4269-4082-b2be-02f968d291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D9EFF-2D4C-4DD9-8526-5C827E51844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Circuit</Template>
  <TotalTime>215</TotalTime>
  <Words>1112</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Times New Roman</vt:lpstr>
      <vt:lpstr>TimesNewRomanPS-BoldMT</vt:lpstr>
      <vt:lpstr>TimesNewRomanPSMT</vt:lpstr>
      <vt:lpstr>Trebuchet MS</vt:lpstr>
      <vt:lpstr>Tw Cen MT</vt:lpstr>
      <vt:lpstr>Wingdings</vt:lpstr>
      <vt:lpstr>Circuit</vt:lpstr>
      <vt:lpstr>       Anti-ARP system to detect, prevent and recover from Man-in-the-Middle attacks.  Review - 2</vt:lpstr>
      <vt:lpstr>Team Members Details</vt:lpstr>
      <vt:lpstr>Software Required</vt:lpstr>
      <vt:lpstr>ARP Poisoning/Spoofing-</vt:lpstr>
      <vt:lpstr>DoS Attack-</vt:lpstr>
      <vt:lpstr>DNS Spoof-</vt:lpstr>
      <vt:lpstr>PowerPoint Presentation</vt:lpstr>
      <vt:lpstr>Output Screenshots (Password attack)</vt:lpstr>
      <vt:lpstr>Output Screenshots</vt:lpstr>
      <vt:lpstr>Output Screenshots</vt:lpstr>
      <vt:lpstr>Output Screenshots (DNS Attack)</vt:lpstr>
      <vt:lpstr>Output Screenshots</vt:lpstr>
      <vt:lpstr>Output Screenshots</vt:lpstr>
      <vt:lpstr>Output Screenshots (DoS Attack)</vt:lpstr>
      <vt:lpstr>References from Base Journals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Massive MIMO Base Station antenna design to support Spatial modulation</dc:title>
  <dc:creator>DEEPANSH GUPTA</dc:creator>
  <cp:lastModifiedBy>Krish Jani</cp:lastModifiedBy>
  <cp:revision>165</cp:revision>
  <dcterms:created xsi:type="dcterms:W3CDTF">2021-02-14T12:21:16Z</dcterms:created>
  <dcterms:modified xsi:type="dcterms:W3CDTF">2021-06-02T18:06:41Z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0x01010031015E6C767AC143B73709DB97D09C37</vt:lpwstr>
  </property>
</Properties>
</file>