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96325" cy="15087600"/>
  <p:notesSz cx="6858000" cy="9144000"/>
  <p:defaultTextStyle>
    <a:defPPr>
      <a:defRPr lang="en-US"/>
    </a:defPPr>
    <a:lvl1pPr marL="0" algn="l" defTabSz="1751004" rtl="0" eaLnBrk="1" latinLnBrk="0" hangingPunct="1">
      <a:defRPr sz="3448" kern="1200">
        <a:solidFill>
          <a:schemeClr val="tx1"/>
        </a:solidFill>
        <a:latin typeface="+mn-lt"/>
        <a:ea typeface="+mn-ea"/>
        <a:cs typeface="+mn-cs"/>
      </a:defRPr>
    </a:lvl1pPr>
    <a:lvl2pPr marL="875503" algn="l" defTabSz="1751004" rtl="0" eaLnBrk="1" latinLnBrk="0" hangingPunct="1">
      <a:defRPr sz="3448" kern="1200">
        <a:solidFill>
          <a:schemeClr val="tx1"/>
        </a:solidFill>
        <a:latin typeface="+mn-lt"/>
        <a:ea typeface="+mn-ea"/>
        <a:cs typeface="+mn-cs"/>
      </a:defRPr>
    </a:lvl2pPr>
    <a:lvl3pPr marL="1751004" algn="l" defTabSz="1751004" rtl="0" eaLnBrk="1" latinLnBrk="0" hangingPunct="1">
      <a:defRPr sz="3448" kern="1200">
        <a:solidFill>
          <a:schemeClr val="tx1"/>
        </a:solidFill>
        <a:latin typeface="+mn-lt"/>
        <a:ea typeface="+mn-ea"/>
        <a:cs typeface="+mn-cs"/>
      </a:defRPr>
    </a:lvl3pPr>
    <a:lvl4pPr marL="2626508" algn="l" defTabSz="1751004" rtl="0" eaLnBrk="1" latinLnBrk="0" hangingPunct="1">
      <a:defRPr sz="3448" kern="1200">
        <a:solidFill>
          <a:schemeClr val="tx1"/>
        </a:solidFill>
        <a:latin typeface="+mn-lt"/>
        <a:ea typeface="+mn-ea"/>
        <a:cs typeface="+mn-cs"/>
      </a:defRPr>
    </a:lvl4pPr>
    <a:lvl5pPr marL="3502009" algn="l" defTabSz="1751004" rtl="0" eaLnBrk="1" latinLnBrk="0" hangingPunct="1">
      <a:defRPr sz="3448" kern="1200">
        <a:solidFill>
          <a:schemeClr val="tx1"/>
        </a:solidFill>
        <a:latin typeface="+mn-lt"/>
        <a:ea typeface="+mn-ea"/>
        <a:cs typeface="+mn-cs"/>
      </a:defRPr>
    </a:lvl5pPr>
    <a:lvl6pPr marL="4377512" algn="l" defTabSz="1751004" rtl="0" eaLnBrk="1" latinLnBrk="0" hangingPunct="1">
      <a:defRPr sz="3448" kern="1200">
        <a:solidFill>
          <a:schemeClr val="tx1"/>
        </a:solidFill>
        <a:latin typeface="+mn-lt"/>
        <a:ea typeface="+mn-ea"/>
        <a:cs typeface="+mn-cs"/>
      </a:defRPr>
    </a:lvl6pPr>
    <a:lvl7pPr marL="5253015" algn="l" defTabSz="1751004" rtl="0" eaLnBrk="1" latinLnBrk="0" hangingPunct="1">
      <a:defRPr sz="3448" kern="1200">
        <a:solidFill>
          <a:schemeClr val="tx1"/>
        </a:solidFill>
        <a:latin typeface="+mn-lt"/>
        <a:ea typeface="+mn-ea"/>
        <a:cs typeface="+mn-cs"/>
      </a:defRPr>
    </a:lvl7pPr>
    <a:lvl8pPr marL="6128518" algn="l" defTabSz="1751004" rtl="0" eaLnBrk="1" latinLnBrk="0" hangingPunct="1">
      <a:defRPr sz="3448" kern="1200">
        <a:solidFill>
          <a:schemeClr val="tx1"/>
        </a:solidFill>
        <a:latin typeface="+mn-lt"/>
        <a:ea typeface="+mn-ea"/>
        <a:cs typeface="+mn-cs"/>
      </a:defRPr>
    </a:lvl8pPr>
    <a:lvl9pPr marL="7004022" algn="l" defTabSz="1751004" rtl="0" eaLnBrk="1" latinLnBrk="0" hangingPunct="1">
      <a:defRPr sz="344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7"/>
    <p:restoredTop sz="94656"/>
  </p:normalViewPr>
  <p:slideViewPr>
    <p:cSldViewPr snapToGrid="0">
      <p:cViewPr>
        <p:scale>
          <a:sx n="33" d="100"/>
          <a:sy n="33" d="100"/>
        </p:scale>
        <p:origin x="1728"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AD544-AEFE-40D5-845C-B451B6F14F2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246A3B19-E3DA-4078-A4E2-09DD6BABA23A}">
      <dgm:prSet custT="1"/>
      <dgm:spPr/>
      <dgm:t>
        <a:bodyPr/>
        <a:lstStyle/>
        <a:p>
          <a:pPr algn="ctr" rtl="0">
            <a:lnSpc>
              <a:spcPct val="100000"/>
            </a:lnSpc>
          </a:pPr>
          <a:r>
            <a:rPr lang="en-US" sz="2800" b="1" dirty="0">
              <a:latin typeface="Times New Roman" panose="02020603050405020304" pitchFamily="18" charset="0"/>
              <a:cs typeface="Times New Roman" panose="02020603050405020304" pitchFamily="18" charset="0"/>
            </a:rPr>
            <a:t>CHAROTAR UNIVERSITY OF SCIENCE &amp; TECHNOLOGY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FACULTY OF TECHNOLOGY AND ENGINEERING</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 S PATEL INSTITUTE OF TECHNOLOGY</a:t>
          </a:r>
        </a:p>
        <a:p>
          <a:pPr algn="ctr" rtl="0">
            <a:lnSpc>
              <a:spcPct val="100000"/>
            </a:lnSpc>
          </a:pPr>
          <a:r>
            <a:rPr lang="en-US" sz="2800" b="1" dirty="0">
              <a:latin typeface="Times New Roman" panose="02020603050405020304" pitchFamily="18" charset="0"/>
              <a:cs typeface="Times New Roman" panose="02020603050405020304" pitchFamily="18" charset="0"/>
            </a:rPr>
            <a:t>DEPARTMENT OF COMPUTER SCIENCE AND ENGINEERING</a:t>
          </a:r>
          <a:endParaRPr lang="en-IN" sz="2800" b="1" dirty="0">
            <a:latin typeface="Times New Roman" panose="02020603050405020304" pitchFamily="18" charset="0"/>
            <a:cs typeface="Times New Roman" panose="02020603050405020304" pitchFamily="18" charset="0"/>
          </a:endParaRPr>
        </a:p>
      </dgm:t>
    </dgm:pt>
    <dgm:pt modelId="{36AA1CF9-2DE6-4B57-BD1C-00877FE5245F}" type="parTrans" cxnId="{8C867371-E1E4-4C19-93B0-DF68E27DE0CE}">
      <dgm:prSet/>
      <dgm:spPr/>
      <dgm:t>
        <a:bodyPr/>
        <a:lstStyle/>
        <a:p>
          <a:endParaRPr lang="en-US"/>
        </a:p>
      </dgm:t>
    </dgm:pt>
    <dgm:pt modelId="{FA359834-C03C-4310-820E-0B8192BCCA28}" type="sibTrans" cxnId="{8C867371-E1E4-4C19-93B0-DF68E27DE0CE}">
      <dgm:prSet/>
      <dgm:spPr/>
      <dgm:t>
        <a:bodyPr/>
        <a:lstStyle/>
        <a:p>
          <a:endParaRPr lang="en-US"/>
        </a:p>
      </dgm:t>
    </dgm:pt>
    <dgm:pt modelId="{DCA0B00E-9E9E-4786-B192-97A00382A6B0}" type="pres">
      <dgm:prSet presAssocID="{F97AD544-AEFE-40D5-845C-B451B6F14F28}" presName="linear" presStyleCnt="0">
        <dgm:presLayoutVars>
          <dgm:animLvl val="lvl"/>
          <dgm:resizeHandles val="exact"/>
        </dgm:presLayoutVars>
      </dgm:prSet>
      <dgm:spPr/>
    </dgm:pt>
    <dgm:pt modelId="{92979C06-A8AB-46E8-91A3-BE77AA45DD8E}" type="pres">
      <dgm:prSet presAssocID="{246A3B19-E3DA-4078-A4E2-09DD6BABA23A}" presName="parentText" presStyleLbl="node1" presStyleIdx="0" presStyleCnt="1">
        <dgm:presLayoutVars>
          <dgm:chMax val="0"/>
          <dgm:bulletEnabled val="1"/>
        </dgm:presLayoutVars>
      </dgm:prSet>
      <dgm:spPr/>
    </dgm:pt>
  </dgm:ptLst>
  <dgm:cxnLst>
    <dgm:cxn modelId="{8C867371-E1E4-4C19-93B0-DF68E27DE0CE}" srcId="{F97AD544-AEFE-40D5-845C-B451B6F14F28}" destId="{246A3B19-E3DA-4078-A4E2-09DD6BABA23A}" srcOrd="0" destOrd="0" parTransId="{36AA1CF9-2DE6-4B57-BD1C-00877FE5245F}" sibTransId="{FA359834-C03C-4310-820E-0B8192BCCA28}"/>
    <dgm:cxn modelId="{A474C6A4-FD90-4FF6-85DF-7CB06CD8440F}" type="presOf" srcId="{246A3B19-E3DA-4078-A4E2-09DD6BABA23A}" destId="{92979C06-A8AB-46E8-91A3-BE77AA45DD8E}" srcOrd="0" destOrd="0" presId="urn:microsoft.com/office/officeart/2005/8/layout/vList2"/>
    <dgm:cxn modelId="{F97357DF-AB69-4C21-A28F-73DF878E2A17}" type="presOf" srcId="{F97AD544-AEFE-40D5-845C-B451B6F14F28}" destId="{DCA0B00E-9E9E-4786-B192-97A00382A6B0}" srcOrd="0" destOrd="0" presId="urn:microsoft.com/office/officeart/2005/8/layout/vList2"/>
    <dgm:cxn modelId="{031DCB12-C0E7-4A74-9B38-0466A980E7A5}" type="presParOf" srcId="{DCA0B00E-9E9E-4786-B192-97A00382A6B0}" destId="{92979C06-A8AB-46E8-91A3-BE77AA45DD8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79C06-A8AB-46E8-91A3-BE77AA45DD8E}">
      <dsp:nvSpPr>
        <dsp:cNvPr id="0" name=""/>
        <dsp:cNvSpPr/>
      </dsp:nvSpPr>
      <dsp:spPr>
        <a:xfrm>
          <a:off x="0" y="662"/>
          <a:ext cx="12201797" cy="174841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CHAROTAR UNIVERSITY OF SCIENCE &amp; TECHNOLOGY </a:t>
          </a:r>
          <a:br>
            <a:rPr lang="en-US" sz="2800" b="1" kern="1200" dirty="0">
              <a:latin typeface="Times New Roman" panose="02020603050405020304" pitchFamily="18" charset="0"/>
              <a:cs typeface="Times New Roman" panose="02020603050405020304" pitchFamily="18" charset="0"/>
            </a:rPr>
          </a:br>
          <a:r>
            <a:rPr lang="en-US" sz="2800" b="1" kern="1200" dirty="0">
              <a:latin typeface="Times New Roman" panose="02020603050405020304" pitchFamily="18" charset="0"/>
              <a:cs typeface="Times New Roman" panose="02020603050405020304" pitchFamily="18" charset="0"/>
            </a:rPr>
            <a:t>FACULTY OF TECHNOLOGY AND ENGINEERING</a:t>
          </a:r>
          <a:br>
            <a:rPr lang="en-US" sz="2800" b="1" kern="1200" dirty="0">
              <a:latin typeface="Times New Roman" panose="02020603050405020304" pitchFamily="18" charset="0"/>
              <a:cs typeface="Times New Roman" panose="02020603050405020304" pitchFamily="18" charset="0"/>
            </a:rPr>
          </a:br>
          <a:r>
            <a:rPr lang="en-US" sz="2800" b="1" kern="1200" dirty="0">
              <a:latin typeface="Times New Roman" panose="02020603050405020304" pitchFamily="18" charset="0"/>
              <a:cs typeface="Times New Roman" panose="02020603050405020304" pitchFamily="18" charset="0"/>
            </a:rPr>
            <a:t>C S PATEL INSTITUTE OF TECHNOLOGY</a:t>
          </a:r>
        </a:p>
        <a:p>
          <a:pPr marL="0" lvl="0" indent="0" algn="ctr" defTabSz="1244600" rtl="0">
            <a:lnSpc>
              <a:spcPct val="10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DEPARTMENT OF COMPUTER SCIENCE AND ENGINEERING</a:t>
          </a:r>
          <a:endParaRPr lang="en-IN" sz="2800" b="1" kern="1200" dirty="0">
            <a:latin typeface="Times New Roman" panose="02020603050405020304" pitchFamily="18" charset="0"/>
            <a:cs typeface="Times New Roman" panose="02020603050405020304" pitchFamily="18" charset="0"/>
          </a:endParaRPr>
        </a:p>
      </dsp:txBody>
      <dsp:txXfrm>
        <a:off x="85351" y="86013"/>
        <a:ext cx="12031095" cy="15777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2469199"/>
            <a:ext cx="18186876" cy="5252720"/>
          </a:xfrm>
        </p:spPr>
        <p:txBody>
          <a:bodyPr anchor="b"/>
          <a:lstStyle>
            <a:lvl1pPr algn="ctr">
              <a:defRPr sz="13200"/>
            </a:lvl1pPr>
          </a:lstStyle>
          <a:p>
            <a:r>
              <a:rPr lang="en-US"/>
              <a:t>Click to edit Master title style</a:t>
            </a:r>
            <a:endParaRPr lang="en-US" dirty="0"/>
          </a:p>
        </p:txBody>
      </p:sp>
      <p:sp>
        <p:nvSpPr>
          <p:cNvPr id="3" name="Subtitle 2"/>
          <p:cNvSpPr>
            <a:spLocks noGrp="1"/>
          </p:cNvSpPr>
          <p:nvPr>
            <p:ph type="subTitle" idx="1"/>
          </p:nvPr>
        </p:nvSpPr>
        <p:spPr>
          <a:xfrm>
            <a:off x="2674541" y="7924484"/>
            <a:ext cx="16047244" cy="3642676"/>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F541F-2604-4405-808D-02DCB071762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272785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F541F-2604-4405-808D-02DCB071762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357798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803275"/>
            <a:ext cx="4613583" cy="127860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803275"/>
            <a:ext cx="13573294" cy="127860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F541F-2604-4405-808D-02DCB071762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277682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F541F-2604-4405-808D-02DCB071762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210236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3761427"/>
            <a:ext cx="18454330" cy="6276021"/>
          </a:xfrm>
        </p:spPr>
        <p:txBody>
          <a:bodyPr anchor="b"/>
          <a:lstStyle>
            <a:lvl1pPr>
              <a:defRPr sz="13200"/>
            </a:lvl1pPr>
          </a:lstStyle>
          <a:p>
            <a:r>
              <a:rPr lang="en-US"/>
              <a:t>Click to edit Master title style</a:t>
            </a:r>
            <a:endParaRPr lang="en-US" dirty="0"/>
          </a:p>
        </p:txBody>
      </p:sp>
      <p:sp>
        <p:nvSpPr>
          <p:cNvPr id="3" name="Text Placeholder 2"/>
          <p:cNvSpPr>
            <a:spLocks noGrp="1"/>
          </p:cNvSpPr>
          <p:nvPr>
            <p:ph type="body" idx="1"/>
          </p:nvPr>
        </p:nvSpPr>
        <p:spPr>
          <a:xfrm>
            <a:off x="1459855" y="10096822"/>
            <a:ext cx="18454330" cy="3300411"/>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7F541F-2604-4405-808D-02DCB071762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31503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4016375"/>
            <a:ext cx="9093438" cy="95729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4016375"/>
            <a:ext cx="9093438" cy="95729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F541F-2604-4405-808D-02DCB071762F}"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44343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803278"/>
            <a:ext cx="18454330" cy="2916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3698559"/>
            <a:ext cx="9051647"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4" name="Content Placeholder 3"/>
          <p:cNvSpPr>
            <a:spLocks noGrp="1"/>
          </p:cNvSpPr>
          <p:nvPr>
            <p:ph sz="half" idx="2"/>
          </p:nvPr>
        </p:nvSpPr>
        <p:spPr>
          <a:xfrm>
            <a:off x="1473787" y="5511165"/>
            <a:ext cx="9051647" cy="8106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3698559"/>
            <a:ext cx="9096225"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6" name="Content Placeholder 5"/>
          <p:cNvSpPr>
            <a:spLocks noGrp="1"/>
          </p:cNvSpPr>
          <p:nvPr>
            <p:ph sz="quarter" idx="4"/>
          </p:nvPr>
        </p:nvSpPr>
        <p:spPr>
          <a:xfrm>
            <a:off x="10831891" y="5511165"/>
            <a:ext cx="9096225" cy="8106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F541F-2604-4405-808D-02DCB071762F}"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176677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F541F-2604-4405-808D-02DCB071762F}"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195315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F541F-2604-4405-808D-02DCB071762F}"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311443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a:t>Click to edit Master title style</a:t>
            </a:r>
            <a:endParaRPr lang="en-US" dirty="0"/>
          </a:p>
        </p:txBody>
      </p:sp>
      <p:sp>
        <p:nvSpPr>
          <p:cNvPr id="3" name="Content Placeholder 2"/>
          <p:cNvSpPr>
            <a:spLocks noGrp="1"/>
          </p:cNvSpPr>
          <p:nvPr>
            <p:ph idx="1"/>
          </p:nvPr>
        </p:nvSpPr>
        <p:spPr>
          <a:xfrm>
            <a:off x="9096225" y="2172338"/>
            <a:ext cx="10831890" cy="10721975"/>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9A7F541F-2604-4405-808D-02DCB071762F}"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155224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2172338"/>
            <a:ext cx="10831890" cy="10721975"/>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a:t>Click icon to add picture</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9A7F541F-2604-4405-808D-02DCB071762F}"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31A0CD-BD33-4369-81B1-05F1372C2144}" type="slidenum">
              <a:rPr lang="en-IN" smtClean="0"/>
              <a:t>‹#›</a:t>
            </a:fld>
            <a:endParaRPr lang="en-IN"/>
          </a:p>
        </p:txBody>
      </p:sp>
    </p:spTree>
    <p:extLst>
      <p:ext uri="{BB962C8B-B14F-4D97-AF65-F5344CB8AC3E}">
        <p14:creationId xmlns:p14="http://schemas.microsoft.com/office/powerpoint/2010/main" val="369038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803278"/>
            <a:ext cx="18454330" cy="29162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4016375"/>
            <a:ext cx="18454330" cy="95729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13983973"/>
            <a:ext cx="4814173" cy="803275"/>
          </a:xfrm>
          <a:prstGeom prst="rect">
            <a:avLst/>
          </a:prstGeom>
        </p:spPr>
        <p:txBody>
          <a:bodyPr vert="horz" lIns="91440" tIns="45720" rIns="91440" bIns="45720" rtlCol="0" anchor="ctr"/>
          <a:lstStyle>
            <a:lvl1pPr algn="l">
              <a:defRPr sz="2640">
                <a:solidFill>
                  <a:schemeClr val="tx1">
                    <a:tint val="75000"/>
                  </a:schemeClr>
                </a:solidFill>
              </a:defRPr>
            </a:lvl1pPr>
          </a:lstStyle>
          <a:p>
            <a:fld id="{9A7F541F-2604-4405-808D-02DCB071762F}" type="datetimeFigureOut">
              <a:rPr lang="en-IN" smtClean="0"/>
              <a:t>12-03-2024</a:t>
            </a:fld>
            <a:endParaRPr lang="en-IN"/>
          </a:p>
        </p:txBody>
      </p:sp>
      <p:sp>
        <p:nvSpPr>
          <p:cNvPr id="5" name="Footer Placeholder 4"/>
          <p:cNvSpPr>
            <a:spLocks noGrp="1"/>
          </p:cNvSpPr>
          <p:nvPr>
            <p:ph type="ftr" sz="quarter" idx="3"/>
          </p:nvPr>
        </p:nvSpPr>
        <p:spPr>
          <a:xfrm>
            <a:off x="7087533" y="13983973"/>
            <a:ext cx="7221260" cy="803275"/>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11155" y="13983973"/>
            <a:ext cx="4814173" cy="803275"/>
          </a:xfrm>
          <a:prstGeom prst="rect">
            <a:avLst/>
          </a:prstGeom>
        </p:spPr>
        <p:txBody>
          <a:bodyPr vert="horz" lIns="91440" tIns="45720" rIns="91440" bIns="45720" rtlCol="0" anchor="ctr"/>
          <a:lstStyle>
            <a:lvl1pPr algn="r">
              <a:defRPr sz="2640">
                <a:solidFill>
                  <a:schemeClr val="tx1">
                    <a:tint val="75000"/>
                  </a:schemeClr>
                </a:solidFill>
              </a:defRPr>
            </a:lvl1pPr>
          </a:lstStyle>
          <a:p>
            <a:fld id="{7D31A0CD-BD33-4369-81B1-05F1372C2144}" type="slidenum">
              <a:rPr lang="en-IN" smtClean="0"/>
              <a:t>‹#›</a:t>
            </a:fld>
            <a:endParaRPr lang="en-IN"/>
          </a:p>
        </p:txBody>
      </p:sp>
    </p:spTree>
    <p:extLst>
      <p:ext uri="{BB962C8B-B14F-4D97-AF65-F5344CB8AC3E}">
        <p14:creationId xmlns:p14="http://schemas.microsoft.com/office/powerpoint/2010/main" val="38596595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jpeg"/><Relationship Id="rId12"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186266603"/>
              </p:ext>
            </p:extLst>
          </p:nvPr>
        </p:nvGraphicFramePr>
        <p:xfrm>
          <a:off x="5515807" y="36783"/>
          <a:ext cx="12201797" cy="1749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47020689"/>
              </p:ext>
            </p:extLst>
          </p:nvPr>
        </p:nvGraphicFramePr>
        <p:xfrm>
          <a:off x="133349" y="1786525"/>
          <a:ext cx="21031200" cy="2776005"/>
        </p:xfrm>
        <a:graphic>
          <a:graphicData uri="http://schemas.openxmlformats.org/drawingml/2006/table">
            <a:tbl>
              <a:tblPr firstRow="1" bandRow="1">
                <a:tableStyleId>{5C22544A-7EE6-4342-B048-85BDC9FD1C3A}</a:tableStyleId>
              </a:tblPr>
              <a:tblGrid>
                <a:gridCol w="5600701">
                  <a:extLst>
                    <a:ext uri="{9D8B030D-6E8A-4147-A177-3AD203B41FA5}">
                      <a16:colId xmlns:a16="http://schemas.microsoft.com/office/drawing/2014/main" val="1701410769"/>
                    </a:ext>
                  </a:extLst>
                </a:gridCol>
                <a:gridCol w="1409699">
                  <a:extLst>
                    <a:ext uri="{9D8B030D-6E8A-4147-A177-3AD203B41FA5}">
                      <a16:colId xmlns:a16="http://schemas.microsoft.com/office/drawing/2014/main" val="1167286857"/>
                    </a:ext>
                  </a:extLst>
                </a:gridCol>
                <a:gridCol w="7010400">
                  <a:extLst>
                    <a:ext uri="{9D8B030D-6E8A-4147-A177-3AD203B41FA5}">
                      <a16:colId xmlns:a16="http://schemas.microsoft.com/office/drawing/2014/main" val="1707436171"/>
                    </a:ext>
                  </a:extLst>
                </a:gridCol>
                <a:gridCol w="7010400">
                  <a:extLst>
                    <a:ext uri="{9D8B030D-6E8A-4147-A177-3AD203B41FA5}">
                      <a16:colId xmlns:a16="http://schemas.microsoft.com/office/drawing/2014/main" val="3305972552"/>
                    </a:ext>
                  </a:extLst>
                </a:gridCol>
              </a:tblGrid>
              <a:tr h="631370">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sz="3100" dirty="0">
                          <a:solidFill>
                            <a:schemeClr val="tx1"/>
                          </a:solidFill>
                          <a:latin typeface="Times New Roman" panose="02020603050405020304" pitchFamily="18" charset="0"/>
                          <a:cs typeface="Times New Roman" panose="02020603050405020304" pitchFamily="18" charset="0"/>
                        </a:rPr>
                        <a:t>Subject:</a:t>
                      </a:r>
                      <a:r>
                        <a:rPr lang="en-US" sz="3100" baseline="0" dirty="0">
                          <a:solidFill>
                            <a:schemeClr val="tx1"/>
                          </a:solidFill>
                          <a:latin typeface="Times New Roman" panose="02020603050405020304" pitchFamily="18" charset="0"/>
                          <a:cs typeface="Times New Roman" panose="02020603050405020304" pitchFamily="18" charset="0"/>
                        </a:rPr>
                        <a:t> Project-II (CSE210)</a:t>
                      </a:r>
                      <a:endParaRPr lang="en-US" sz="3100" dirty="0">
                        <a:solidFill>
                          <a:schemeClr val="tx1"/>
                        </a:solidFill>
                        <a:latin typeface="Times New Roman" panose="02020603050405020304" pitchFamily="18" charset="0"/>
                        <a:cs typeface="Times New Roman" panose="02020603050405020304" pitchFamily="18" charset="0"/>
                      </a:endParaRPr>
                    </a:p>
                  </a:txBody>
                  <a:tcPr marL="143691" marR="143691" marT="71846" marB="71846" anchor="ctr"/>
                </a:tc>
                <a:tc gridSpan="3">
                  <a:txBody>
                    <a:bodyPr/>
                    <a:lstStyle/>
                    <a:p>
                      <a:pPr marL="0" marR="0" lvl="0" indent="0" algn="ctr" defTabSz="1280160" rtl="0" eaLnBrk="1" fontAlgn="auto" latinLnBrk="0" hangingPunct="1">
                        <a:lnSpc>
                          <a:spcPct val="100000"/>
                        </a:lnSpc>
                        <a:spcBef>
                          <a:spcPts val="0"/>
                        </a:spcBef>
                        <a:spcAft>
                          <a:spcPts val="0"/>
                        </a:spcAft>
                        <a:buClrTx/>
                        <a:buSzTx/>
                        <a:buFontTx/>
                        <a:buNone/>
                        <a:tabLst/>
                        <a:defRPr/>
                      </a:pPr>
                      <a:r>
                        <a:rPr lang="en-US" sz="3100" dirty="0">
                          <a:solidFill>
                            <a:schemeClr val="tx1"/>
                          </a:solidFill>
                          <a:latin typeface="Times New Roman" panose="02020603050405020304" pitchFamily="18" charset="0"/>
                          <a:cs typeface="Times New Roman" panose="02020603050405020304" pitchFamily="18" charset="0"/>
                        </a:rPr>
                        <a:t>Title of Project: Indian Sign Language Recognition</a:t>
                      </a:r>
                    </a:p>
                  </a:txBody>
                  <a:tcPr marL="143691" marR="143691" marT="71846" marB="71846" anchor="ctr"/>
                </a:tc>
                <a:tc hMerge="1">
                  <a:txBody>
                    <a:bodyPr/>
                    <a:lstStyle/>
                    <a:p>
                      <a:endParaRPr lang="en-IN" dirty="0"/>
                    </a:p>
                  </a:txBody>
                  <a:tcPr/>
                </a:tc>
                <a:tc hMerge="1">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2698682"/>
                  </a:ext>
                </a:extLst>
              </a:tr>
              <a:tr h="1025585">
                <a:tc gridSpan="3">
                  <a:txBody>
                    <a:bodyPr/>
                    <a:lstStyle/>
                    <a:p>
                      <a:pPr algn="l"/>
                      <a:r>
                        <a:rPr lang="en-US" sz="3100" dirty="0">
                          <a:solidFill>
                            <a:schemeClr val="tx1"/>
                          </a:solidFill>
                          <a:latin typeface="Times New Roman" panose="02020603050405020304" pitchFamily="18" charset="0"/>
                          <a:cs typeface="Times New Roman" panose="02020603050405020304" pitchFamily="18" charset="0"/>
                        </a:rPr>
                        <a:t>Project Team ID:</a:t>
                      </a:r>
                      <a:endParaRPr lang="en-IN" sz="3100" dirty="0">
                        <a:solidFill>
                          <a:schemeClr val="tx1"/>
                        </a:solidFill>
                        <a:latin typeface="Times New Roman" panose="02020603050405020304" pitchFamily="18" charset="0"/>
                        <a:cs typeface="Times New Roman" panose="02020603050405020304" pitchFamily="18" charset="0"/>
                      </a:endParaRPr>
                    </a:p>
                  </a:txBody>
                  <a:tcPr marL="143691" marR="143691" marT="71846" marB="71846" anchor="ctr"/>
                </a:tc>
                <a:tc hMerge="1">
                  <a:txBody>
                    <a:bodyPr/>
                    <a:lstStyle/>
                    <a:p>
                      <a:endParaRPr lang="en-IN"/>
                    </a:p>
                  </a:txBody>
                  <a:tcPr/>
                </a:tc>
                <a:tc hMerge="1">
                  <a:txBody>
                    <a:bodyPr/>
                    <a:lstStyle/>
                    <a:p>
                      <a:endParaRPr lang="en-IN"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sz="3100" dirty="0">
                          <a:solidFill>
                            <a:schemeClr val="tx1"/>
                          </a:solidFill>
                          <a:latin typeface="Times New Roman" panose="02020603050405020304" pitchFamily="18" charset="0"/>
                          <a:cs typeface="Times New Roman" panose="02020603050405020304" pitchFamily="18" charset="0"/>
                        </a:rPr>
                        <a:t>Guide Name: Prof. </a:t>
                      </a:r>
                      <a:r>
                        <a:rPr lang="en-US" sz="3100" dirty="0" err="1">
                          <a:solidFill>
                            <a:schemeClr val="tx1"/>
                          </a:solidFill>
                          <a:latin typeface="Times New Roman" panose="02020603050405020304" pitchFamily="18" charset="0"/>
                          <a:cs typeface="Times New Roman" panose="02020603050405020304" pitchFamily="18" charset="0"/>
                        </a:rPr>
                        <a:t>Srushti</a:t>
                      </a:r>
                      <a:r>
                        <a:rPr lang="en-US" sz="3100" dirty="0">
                          <a:solidFill>
                            <a:schemeClr val="tx1"/>
                          </a:solidFill>
                          <a:latin typeface="Times New Roman" panose="02020603050405020304" pitchFamily="18" charset="0"/>
                          <a:cs typeface="Times New Roman" panose="02020603050405020304" pitchFamily="18" charset="0"/>
                        </a:rPr>
                        <a:t> </a:t>
                      </a:r>
                      <a:r>
                        <a:rPr lang="en-US" sz="3100">
                          <a:solidFill>
                            <a:schemeClr val="tx1"/>
                          </a:solidFill>
                          <a:latin typeface="Times New Roman" panose="02020603050405020304" pitchFamily="18" charset="0"/>
                          <a:cs typeface="Times New Roman" panose="02020603050405020304" pitchFamily="18" charset="0"/>
                        </a:rPr>
                        <a:t>Gajjar</a:t>
                      </a:r>
                      <a:endParaRPr lang="en-IN" sz="3100" dirty="0">
                        <a:solidFill>
                          <a:schemeClr val="tx1"/>
                        </a:solidFill>
                        <a:latin typeface="Times New Roman" panose="02020603050405020304" pitchFamily="18" charset="0"/>
                        <a:cs typeface="Times New Roman" panose="02020603050405020304" pitchFamily="18" charset="0"/>
                      </a:endParaRPr>
                    </a:p>
                  </a:txBody>
                  <a:tcPr marL="143691" marR="143691" marT="71846" marB="71846" anchor="ctr"/>
                </a:tc>
                <a:extLst>
                  <a:ext uri="{0D108BD9-81ED-4DB2-BD59-A6C34878D82A}">
                    <a16:rowId xmlns:a16="http://schemas.microsoft.com/office/drawing/2014/main" val="265624372"/>
                  </a:ext>
                </a:extLst>
              </a:tr>
              <a:tr h="1119050">
                <a:tc gridSpan="2">
                  <a:txBody>
                    <a:bodyPr/>
                    <a:lstStyle/>
                    <a:p>
                      <a:pPr algn="l"/>
                      <a:r>
                        <a:rPr lang="en-US" sz="3100" dirty="0">
                          <a:solidFill>
                            <a:schemeClr val="tx1"/>
                          </a:solidFill>
                          <a:latin typeface="Times New Roman" panose="02020603050405020304" pitchFamily="18" charset="0"/>
                          <a:cs typeface="Times New Roman" panose="02020603050405020304" pitchFamily="18" charset="0"/>
                        </a:rPr>
                        <a:t>22CS039 – Krish Mavani</a:t>
                      </a:r>
                      <a:endParaRPr lang="en-IN" sz="3100" dirty="0">
                        <a:solidFill>
                          <a:schemeClr val="tx1"/>
                        </a:solidFill>
                        <a:latin typeface="Times New Roman" panose="02020603050405020304" pitchFamily="18" charset="0"/>
                        <a:cs typeface="Times New Roman" panose="02020603050405020304" pitchFamily="18" charset="0"/>
                      </a:endParaRPr>
                    </a:p>
                  </a:txBody>
                  <a:tcPr marL="143691" marR="143691" marT="71846" marB="71846" anchor="ctr"/>
                </a:tc>
                <a:tc hMerge="1">
                  <a:txBody>
                    <a:bodyPr/>
                    <a:lstStyle/>
                    <a:p>
                      <a:endParaRPr lang="en-IN"/>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sz="3100" dirty="0">
                          <a:solidFill>
                            <a:schemeClr val="tx1"/>
                          </a:solidFill>
                          <a:latin typeface="Times New Roman" panose="02020603050405020304" pitchFamily="18" charset="0"/>
                          <a:cs typeface="Times New Roman" panose="02020603050405020304" pitchFamily="18" charset="0"/>
                        </a:rPr>
                        <a:t>22CS040 – Ruchit </a:t>
                      </a:r>
                      <a:r>
                        <a:rPr lang="en-US" sz="3100" dirty="0" err="1">
                          <a:solidFill>
                            <a:schemeClr val="tx1"/>
                          </a:solidFill>
                          <a:latin typeface="Times New Roman" panose="02020603050405020304" pitchFamily="18" charset="0"/>
                          <a:cs typeface="Times New Roman" panose="02020603050405020304" pitchFamily="18" charset="0"/>
                        </a:rPr>
                        <a:t>Meshiya</a:t>
                      </a:r>
                      <a:endParaRPr lang="en-IN" sz="3100" dirty="0">
                        <a:solidFill>
                          <a:schemeClr val="tx1"/>
                        </a:solidFill>
                        <a:latin typeface="Times New Roman" panose="02020603050405020304" pitchFamily="18" charset="0"/>
                        <a:cs typeface="Times New Roman" panose="02020603050405020304" pitchFamily="18" charset="0"/>
                      </a:endParaRPr>
                    </a:p>
                  </a:txBody>
                  <a:tcPr marL="143691" marR="143691" marT="71846" marB="71846" anchor="ct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endParaRPr lang="en-IN" sz="3100" dirty="0">
                        <a:solidFill>
                          <a:schemeClr val="tx1"/>
                        </a:solidFill>
                        <a:latin typeface="Times New Roman" panose="02020603050405020304" pitchFamily="18" charset="0"/>
                        <a:cs typeface="Times New Roman" panose="02020603050405020304" pitchFamily="18" charset="0"/>
                      </a:endParaRPr>
                    </a:p>
                  </a:txBody>
                  <a:tcPr marL="143691" marR="143691" marT="71846" marB="71846" anchor="ctr"/>
                </a:tc>
                <a:extLst>
                  <a:ext uri="{0D108BD9-81ED-4DB2-BD59-A6C34878D82A}">
                    <a16:rowId xmlns:a16="http://schemas.microsoft.com/office/drawing/2014/main" val="3554017187"/>
                  </a:ext>
                </a:extLst>
              </a:tr>
            </a:tbl>
          </a:graphicData>
        </a:graphic>
      </p:graphicFrame>
      <p:cxnSp>
        <p:nvCxnSpPr>
          <p:cNvPr id="11" name="Straight Connector 10"/>
          <p:cNvCxnSpPr>
            <a:cxnSpLocks/>
          </p:cNvCxnSpPr>
          <p:nvPr/>
        </p:nvCxnSpPr>
        <p:spPr>
          <a:xfrm flipV="1">
            <a:off x="0" y="4537750"/>
            <a:ext cx="21396325" cy="24780"/>
          </a:xfrm>
          <a:prstGeom prst="line">
            <a:avLst/>
          </a:prstGeom>
          <a:ln w="31750" cmpd="sng">
            <a:prstDash val="dashDot"/>
          </a:ln>
        </p:spPr>
        <p:style>
          <a:lnRef idx="1">
            <a:schemeClr val="accent1"/>
          </a:lnRef>
          <a:fillRef idx="0">
            <a:schemeClr val="accent1"/>
          </a:fillRef>
          <a:effectRef idx="0">
            <a:schemeClr val="accent1"/>
          </a:effectRef>
          <a:fontRef idx="minor">
            <a:schemeClr val="tx1"/>
          </a:fontRef>
        </p:style>
      </p:cxnSp>
      <p:sp>
        <p:nvSpPr>
          <p:cNvPr id="2" name="Frame 1">
            <a:extLst>
              <a:ext uri="{FF2B5EF4-FFF2-40B4-BE49-F238E27FC236}">
                <a16:creationId xmlns:a16="http://schemas.microsoft.com/office/drawing/2014/main" id="{93B297D9-F7F8-CC44-ADA8-AD67A6A10F86}"/>
              </a:ext>
            </a:extLst>
          </p:cNvPr>
          <p:cNvSpPr/>
          <p:nvPr/>
        </p:nvSpPr>
        <p:spPr>
          <a:xfrm>
            <a:off x="721895" y="5097498"/>
            <a:ext cx="4523873" cy="3950250"/>
          </a:xfrm>
          <a:prstGeom prst="frame">
            <a:avLst>
              <a:gd name="adj1" fmla="val 1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64B9609A-EEBB-AF44-9159-3F17BC6458AA}"/>
              </a:ext>
            </a:extLst>
          </p:cNvPr>
          <p:cNvSpPr txBox="1"/>
          <p:nvPr/>
        </p:nvSpPr>
        <p:spPr>
          <a:xfrm>
            <a:off x="962527" y="5366084"/>
            <a:ext cx="4283241" cy="461665"/>
          </a:xfrm>
          <a:prstGeom prst="rect">
            <a:avLst/>
          </a:prstGeom>
          <a:noFill/>
        </p:spPr>
        <p:txBody>
          <a:bodyPr wrap="square" rtlCol="0">
            <a:spAutoFit/>
          </a:bodyPr>
          <a:lstStyle/>
          <a:p>
            <a:pPr algn="ctr"/>
            <a:r>
              <a:rPr lang="en-US" sz="2400" dirty="0">
                <a:solidFill>
                  <a:schemeClr val="accent1">
                    <a:lumMod val="75000"/>
                  </a:schemeClr>
                </a:solidFill>
              </a:rPr>
              <a:t>Description of Project :</a:t>
            </a:r>
          </a:p>
        </p:txBody>
      </p:sp>
      <p:sp>
        <p:nvSpPr>
          <p:cNvPr id="7" name="TextBox 6">
            <a:extLst>
              <a:ext uri="{FF2B5EF4-FFF2-40B4-BE49-F238E27FC236}">
                <a16:creationId xmlns:a16="http://schemas.microsoft.com/office/drawing/2014/main" id="{A5787B61-2124-1F45-8FAC-1434E572164C}"/>
              </a:ext>
            </a:extLst>
          </p:cNvPr>
          <p:cNvSpPr txBox="1"/>
          <p:nvPr/>
        </p:nvSpPr>
        <p:spPr>
          <a:xfrm>
            <a:off x="842210" y="5907373"/>
            <a:ext cx="4283241" cy="3170099"/>
          </a:xfrm>
          <a:prstGeom prst="rect">
            <a:avLst/>
          </a:prstGeom>
          <a:noFill/>
        </p:spPr>
        <p:txBody>
          <a:bodyPr wrap="square" rtlCol="0">
            <a:spAutoFit/>
          </a:bodyPr>
          <a:lstStyle/>
          <a:p>
            <a:pPr algn="ctr"/>
            <a:r>
              <a:rPr lang="en-US" sz="2000" dirty="0"/>
              <a:t>Communication is vital, but deaf and mute individuals face challenges with natural language.</a:t>
            </a:r>
          </a:p>
          <a:p>
            <a:pPr algn="ctr"/>
            <a:r>
              <a:rPr lang="en-US" sz="2000" dirty="0"/>
              <a:t>Sign language, using visual gestures, is structured code with specific meanings.</a:t>
            </a:r>
          </a:p>
          <a:p>
            <a:pPr algn="ctr"/>
            <a:r>
              <a:rPr lang="en-US" sz="2000" dirty="0"/>
              <a:t>Many struggle to understand sign language due to lack of education and experience. So this project will become a medium for communication between them.</a:t>
            </a:r>
          </a:p>
        </p:txBody>
      </p:sp>
      <p:sp>
        <p:nvSpPr>
          <p:cNvPr id="14" name="Rectangle 13">
            <a:extLst>
              <a:ext uri="{FF2B5EF4-FFF2-40B4-BE49-F238E27FC236}">
                <a16:creationId xmlns:a16="http://schemas.microsoft.com/office/drawing/2014/main" id="{58C905BC-AF70-284E-8E0A-0FF8A29ADFDC}"/>
              </a:ext>
            </a:extLst>
          </p:cNvPr>
          <p:cNvSpPr/>
          <p:nvPr/>
        </p:nvSpPr>
        <p:spPr>
          <a:xfrm>
            <a:off x="14515903" y="6064501"/>
            <a:ext cx="6023990" cy="2862322"/>
          </a:xfrm>
          <a:prstGeom prst="rect">
            <a:avLst/>
          </a:prstGeom>
        </p:spPr>
        <p:txBody>
          <a:bodyPr wrap="square">
            <a:spAutoFit/>
          </a:bodyPr>
          <a:lstStyle/>
          <a:p>
            <a:r>
              <a:rPr lang="en-US" sz="2000" dirty="0"/>
              <a:t>Collect a diverse dataset of hand gesture images representing Indian Sign Language (ISL) for training and testing. Ensure proper labeling of the dataset for supervised learning. Utilize ORB (Oriented FAST and Rotated BRIEF) descriptors for feature extraction.</a:t>
            </a:r>
          </a:p>
          <a:p>
            <a:r>
              <a:rPr lang="en-US" sz="2000" dirty="0"/>
              <a:t>Apply SIFT (Scale-Invariant Feature Transform) descriptors for canny edge images. Integrate a mechanism to display the predicted output (0-9 and A-Z) for recognized hand gestures.</a:t>
            </a:r>
          </a:p>
        </p:txBody>
      </p:sp>
      <p:sp>
        <p:nvSpPr>
          <p:cNvPr id="15" name="Rectangle 14">
            <a:extLst>
              <a:ext uri="{FF2B5EF4-FFF2-40B4-BE49-F238E27FC236}">
                <a16:creationId xmlns:a16="http://schemas.microsoft.com/office/drawing/2014/main" id="{671F6D0C-AC0B-CC44-A431-F193348385C0}"/>
              </a:ext>
            </a:extLst>
          </p:cNvPr>
          <p:cNvSpPr/>
          <p:nvPr/>
        </p:nvSpPr>
        <p:spPr>
          <a:xfrm>
            <a:off x="14498398" y="10345054"/>
            <a:ext cx="6121089" cy="3477875"/>
          </a:xfrm>
          <a:prstGeom prst="rect">
            <a:avLst/>
          </a:prstGeom>
        </p:spPr>
        <p:txBody>
          <a:bodyPr wrap="square">
            <a:spAutoFit/>
          </a:bodyPr>
          <a:lstStyle/>
          <a:p>
            <a:pPr algn="ctr"/>
            <a:r>
              <a:rPr lang="en-IN" sz="2000" dirty="0"/>
              <a:t>Language: Python</a:t>
            </a:r>
          </a:p>
          <a:p>
            <a:pPr algn="ctr"/>
            <a:r>
              <a:rPr lang="en-IN" sz="2000" dirty="0"/>
              <a:t>Libraries and Frameworks: OpenCV, scikit-learn</a:t>
            </a:r>
          </a:p>
          <a:p>
            <a:pPr algn="ctr"/>
            <a:r>
              <a:rPr lang="en-IN" sz="2000" dirty="0"/>
              <a:t>Machine Learning Model: Support Vector Machine (SVM)</a:t>
            </a:r>
          </a:p>
          <a:p>
            <a:pPr algn="ctr"/>
            <a:r>
              <a:rPr lang="en-IN" sz="2000" dirty="0"/>
              <a:t>(</a:t>
            </a:r>
            <a:r>
              <a:rPr lang="en-US" sz="2000" dirty="0"/>
              <a:t>handling high-dimensional feature vectors extracted from sign language images, providing robust classification with the ability to handle nonlinear relationships and prevent overfitting</a:t>
            </a:r>
            <a:r>
              <a:rPr lang="en-IN" sz="2000" dirty="0"/>
              <a:t>)</a:t>
            </a:r>
          </a:p>
          <a:p>
            <a:pPr algn="ctr"/>
            <a:r>
              <a:rPr lang="en-IN" sz="2000" dirty="0"/>
              <a:t>Clustering Algorithm: Mini Batch K-Means</a:t>
            </a:r>
          </a:p>
          <a:p>
            <a:pPr algn="ctr"/>
            <a:r>
              <a:rPr lang="en-IN" sz="2000" dirty="0"/>
              <a:t>Feature Extraction Techniques: ORB, SIFT</a:t>
            </a:r>
          </a:p>
          <a:p>
            <a:pPr algn="ctr"/>
            <a:r>
              <a:rPr lang="en-IN" sz="2000" dirty="0"/>
              <a:t>Data Preprocessing Tools: Canny Edge Detection, Skin Tone Analysis</a:t>
            </a:r>
          </a:p>
        </p:txBody>
      </p:sp>
      <p:sp>
        <p:nvSpPr>
          <p:cNvPr id="17" name="TextBox 16">
            <a:extLst>
              <a:ext uri="{FF2B5EF4-FFF2-40B4-BE49-F238E27FC236}">
                <a16:creationId xmlns:a16="http://schemas.microsoft.com/office/drawing/2014/main" id="{28156CCB-5295-A041-8761-F9D56AAFCACA}"/>
              </a:ext>
            </a:extLst>
          </p:cNvPr>
          <p:cNvSpPr txBox="1"/>
          <p:nvPr/>
        </p:nvSpPr>
        <p:spPr>
          <a:xfrm>
            <a:off x="16412584" y="9715567"/>
            <a:ext cx="2469843" cy="461665"/>
          </a:xfrm>
          <a:prstGeom prst="rect">
            <a:avLst/>
          </a:prstGeom>
          <a:noFill/>
        </p:spPr>
        <p:txBody>
          <a:bodyPr wrap="none" rtlCol="0">
            <a:spAutoFit/>
          </a:bodyPr>
          <a:lstStyle/>
          <a:p>
            <a:r>
              <a:rPr lang="en-US" sz="2400" dirty="0">
                <a:solidFill>
                  <a:schemeClr val="accent1">
                    <a:lumMod val="75000"/>
                  </a:schemeClr>
                </a:solidFill>
              </a:rPr>
              <a:t>Technology Stack :</a:t>
            </a:r>
          </a:p>
        </p:txBody>
      </p:sp>
      <p:sp>
        <p:nvSpPr>
          <p:cNvPr id="20" name="TextBox 19">
            <a:extLst>
              <a:ext uri="{FF2B5EF4-FFF2-40B4-BE49-F238E27FC236}">
                <a16:creationId xmlns:a16="http://schemas.microsoft.com/office/drawing/2014/main" id="{128E4DCC-634B-2E45-AFF6-F0614200F298}"/>
              </a:ext>
            </a:extLst>
          </p:cNvPr>
          <p:cNvSpPr txBox="1"/>
          <p:nvPr/>
        </p:nvSpPr>
        <p:spPr>
          <a:xfrm>
            <a:off x="1902444" y="9688511"/>
            <a:ext cx="3236271" cy="461665"/>
          </a:xfrm>
          <a:prstGeom prst="rect">
            <a:avLst/>
          </a:prstGeom>
          <a:noFill/>
        </p:spPr>
        <p:txBody>
          <a:bodyPr wrap="none" rtlCol="0">
            <a:spAutoFit/>
          </a:bodyPr>
          <a:lstStyle/>
          <a:p>
            <a:r>
              <a:rPr lang="en-US" sz="2400" dirty="0">
                <a:solidFill>
                  <a:schemeClr val="accent1">
                    <a:lumMod val="75000"/>
                  </a:schemeClr>
                </a:solidFill>
              </a:rPr>
              <a:t>Models and Algorithms :</a:t>
            </a:r>
          </a:p>
        </p:txBody>
      </p:sp>
      <p:sp>
        <p:nvSpPr>
          <p:cNvPr id="21" name="Rectangle 20">
            <a:extLst>
              <a:ext uri="{FF2B5EF4-FFF2-40B4-BE49-F238E27FC236}">
                <a16:creationId xmlns:a16="http://schemas.microsoft.com/office/drawing/2014/main" id="{C361A8DF-5199-3E47-8B8C-35E289584968}"/>
              </a:ext>
            </a:extLst>
          </p:cNvPr>
          <p:cNvSpPr/>
          <p:nvPr/>
        </p:nvSpPr>
        <p:spPr>
          <a:xfrm>
            <a:off x="804549" y="10351571"/>
            <a:ext cx="4403558" cy="3785652"/>
          </a:xfrm>
          <a:prstGeom prst="rect">
            <a:avLst/>
          </a:prstGeom>
        </p:spPr>
        <p:txBody>
          <a:bodyPr wrap="square">
            <a:spAutoFit/>
          </a:bodyPr>
          <a:lstStyle/>
          <a:p>
            <a:r>
              <a:rPr lang="en-US" sz="2000" b="1" dirty="0"/>
              <a:t>SVM for Classification:</a:t>
            </a:r>
          </a:p>
          <a:p>
            <a:r>
              <a:rPr lang="en-US" sz="2000" dirty="0"/>
              <a:t>Trained on visual word histograms, it predicts gestures effectively.</a:t>
            </a:r>
            <a:endParaRPr lang="en-US" sz="2000" b="1" dirty="0"/>
          </a:p>
          <a:p>
            <a:r>
              <a:rPr lang="en-US" sz="2000" b="1" dirty="0"/>
              <a:t>Efficient Clustering with Mini Batch K-Means:</a:t>
            </a:r>
          </a:p>
          <a:p>
            <a:r>
              <a:rPr lang="en-US" sz="2000" dirty="0"/>
              <a:t>Enhances visual word extraction for efficient classification.</a:t>
            </a:r>
            <a:endParaRPr lang="en-US" sz="2000" b="1" dirty="0"/>
          </a:p>
          <a:p>
            <a:r>
              <a:rPr lang="en-US" sz="2000" b="1" dirty="0"/>
              <a:t>Feature Extraction using ORB and SIFT:</a:t>
            </a:r>
          </a:p>
          <a:p>
            <a:r>
              <a:rPr lang="en-US" sz="2000" dirty="0"/>
              <a:t>ORB and SIFT contribute to the creation of visual words, providing essential information for the SVM model to recognize sign language gestures.</a:t>
            </a:r>
            <a:endParaRPr lang="en-US" sz="2000" b="1" dirty="0"/>
          </a:p>
        </p:txBody>
      </p:sp>
      <p:sp>
        <p:nvSpPr>
          <p:cNvPr id="24" name="TextBox 23">
            <a:extLst>
              <a:ext uri="{FF2B5EF4-FFF2-40B4-BE49-F238E27FC236}">
                <a16:creationId xmlns:a16="http://schemas.microsoft.com/office/drawing/2014/main" id="{A4CB6C84-D2E4-F04C-B22F-25858A2C2F48}"/>
              </a:ext>
            </a:extLst>
          </p:cNvPr>
          <p:cNvSpPr txBox="1"/>
          <p:nvPr/>
        </p:nvSpPr>
        <p:spPr>
          <a:xfrm>
            <a:off x="16167966" y="5377195"/>
            <a:ext cx="2162772" cy="461665"/>
          </a:xfrm>
          <a:prstGeom prst="rect">
            <a:avLst/>
          </a:prstGeom>
          <a:noFill/>
        </p:spPr>
        <p:txBody>
          <a:bodyPr wrap="none" rtlCol="0">
            <a:spAutoFit/>
          </a:bodyPr>
          <a:lstStyle/>
          <a:p>
            <a:r>
              <a:rPr lang="en-US" sz="2400" dirty="0">
                <a:solidFill>
                  <a:schemeClr val="accent1">
                    <a:lumMod val="75000"/>
                  </a:schemeClr>
                </a:solidFill>
              </a:rPr>
              <a:t>Functionalities :</a:t>
            </a:r>
          </a:p>
        </p:txBody>
      </p:sp>
      <p:sp>
        <p:nvSpPr>
          <p:cNvPr id="25" name="Frame 24">
            <a:extLst>
              <a:ext uri="{FF2B5EF4-FFF2-40B4-BE49-F238E27FC236}">
                <a16:creationId xmlns:a16="http://schemas.microsoft.com/office/drawing/2014/main" id="{63A38CFC-BCC3-B64B-8327-26390A6D7904}"/>
              </a:ext>
            </a:extLst>
          </p:cNvPr>
          <p:cNvSpPr/>
          <p:nvPr/>
        </p:nvSpPr>
        <p:spPr>
          <a:xfrm>
            <a:off x="721893" y="9453532"/>
            <a:ext cx="4523873" cy="5281616"/>
          </a:xfrm>
          <a:prstGeom prst="frame">
            <a:avLst>
              <a:gd name="adj1" fmla="val 1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ame 25">
            <a:extLst>
              <a:ext uri="{FF2B5EF4-FFF2-40B4-BE49-F238E27FC236}">
                <a16:creationId xmlns:a16="http://schemas.microsoft.com/office/drawing/2014/main" id="{DE79C63C-D269-5546-A6D7-FD6671841651}"/>
              </a:ext>
            </a:extLst>
          </p:cNvPr>
          <p:cNvSpPr/>
          <p:nvPr/>
        </p:nvSpPr>
        <p:spPr>
          <a:xfrm>
            <a:off x="14470909" y="5108609"/>
            <a:ext cx="6148578" cy="3950250"/>
          </a:xfrm>
          <a:prstGeom prst="frame">
            <a:avLst>
              <a:gd name="adj1" fmla="val 1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ame 26">
            <a:extLst>
              <a:ext uri="{FF2B5EF4-FFF2-40B4-BE49-F238E27FC236}">
                <a16:creationId xmlns:a16="http://schemas.microsoft.com/office/drawing/2014/main" id="{D096FC7C-20CB-8C48-867A-B1B4D3EFF713}"/>
              </a:ext>
            </a:extLst>
          </p:cNvPr>
          <p:cNvSpPr/>
          <p:nvPr/>
        </p:nvSpPr>
        <p:spPr>
          <a:xfrm>
            <a:off x="14498398" y="9469375"/>
            <a:ext cx="6121089" cy="5276884"/>
          </a:xfrm>
          <a:prstGeom prst="frame">
            <a:avLst>
              <a:gd name="adj1" fmla="val 1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ame 27">
            <a:extLst>
              <a:ext uri="{FF2B5EF4-FFF2-40B4-BE49-F238E27FC236}">
                <a16:creationId xmlns:a16="http://schemas.microsoft.com/office/drawing/2014/main" id="{BD560644-5772-FC47-95FF-74CBDABDF1DB}"/>
              </a:ext>
            </a:extLst>
          </p:cNvPr>
          <p:cNvSpPr/>
          <p:nvPr/>
        </p:nvSpPr>
        <p:spPr>
          <a:xfrm>
            <a:off x="5791864" y="9453532"/>
            <a:ext cx="8132949" cy="5281616"/>
          </a:xfrm>
          <a:prstGeom prst="frame">
            <a:avLst>
              <a:gd name="adj1" fmla="val 1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753E42B6-715A-DA43-9ECB-54E8F6501474}"/>
              </a:ext>
            </a:extLst>
          </p:cNvPr>
          <p:cNvSpPr txBox="1"/>
          <p:nvPr/>
        </p:nvSpPr>
        <p:spPr>
          <a:xfrm>
            <a:off x="8826645" y="9704455"/>
            <a:ext cx="883703" cy="461665"/>
          </a:xfrm>
          <a:prstGeom prst="rect">
            <a:avLst/>
          </a:prstGeom>
          <a:noFill/>
        </p:spPr>
        <p:txBody>
          <a:bodyPr wrap="none" rtlCol="0">
            <a:spAutoFit/>
          </a:bodyPr>
          <a:lstStyle/>
          <a:p>
            <a:r>
              <a:rPr lang="en-US" sz="2400" dirty="0">
                <a:solidFill>
                  <a:schemeClr val="accent1">
                    <a:lumMod val="75000"/>
                  </a:schemeClr>
                </a:solidFill>
              </a:rPr>
              <a:t>View:</a:t>
            </a:r>
          </a:p>
        </p:txBody>
      </p:sp>
      <p:pic>
        <p:nvPicPr>
          <p:cNvPr id="31" name="Picture 30">
            <a:extLst>
              <a:ext uri="{FF2B5EF4-FFF2-40B4-BE49-F238E27FC236}">
                <a16:creationId xmlns:a16="http://schemas.microsoft.com/office/drawing/2014/main" id="{57FD5AB0-1059-B94D-B028-13C02B81CF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1009" y="10227371"/>
            <a:ext cx="2451100" cy="4341828"/>
          </a:xfrm>
          <a:prstGeom prst="rect">
            <a:avLst/>
          </a:prstGeom>
        </p:spPr>
      </p:pic>
      <p:pic>
        <p:nvPicPr>
          <p:cNvPr id="33" name="Picture 32">
            <a:extLst>
              <a:ext uri="{FF2B5EF4-FFF2-40B4-BE49-F238E27FC236}">
                <a16:creationId xmlns:a16="http://schemas.microsoft.com/office/drawing/2014/main" id="{4DEF5B48-D374-4F44-A123-E7FFB71AF96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0579" y="10227371"/>
            <a:ext cx="2451100" cy="4341828"/>
          </a:xfrm>
          <a:prstGeom prst="rect">
            <a:avLst/>
          </a:prstGeom>
        </p:spPr>
      </p:pic>
      <p:sp>
        <p:nvSpPr>
          <p:cNvPr id="36" name="Frame 35">
            <a:extLst>
              <a:ext uri="{FF2B5EF4-FFF2-40B4-BE49-F238E27FC236}">
                <a16:creationId xmlns:a16="http://schemas.microsoft.com/office/drawing/2014/main" id="{5B299F65-F813-8D4D-A856-1D21F6FE2CFB}"/>
              </a:ext>
            </a:extLst>
          </p:cNvPr>
          <p:cNvSpPr/>
          <p:nvPr/>
        </p:nvSpPr>
        <p:spPr>
          <a:xfrm>
            <a:off x="5791864" y="5108609"/>
            <a:ext cx="8132949" cy="3950250"/>
          </a:xfrm>
          <a:prstGeom prst="frame">
            <a:avLst>
              <a:gd name="adj1" fmla="val 1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CD972C8C-7EEE-A34B-8304-4B62EEB54EE7}"/>
              </a:ext>
            </a:extLst>
          </p:cNvPr>
          <p:cNvSpPr txBox="1"/>
          <p:nvPr/>
        </p:nvSpPr>
        <p:spPr>
          <a:xfrm>
            <a:off x="8064288" y="5366084"/>
            <a:ext cx="3588098" cy="461665"/>
          </a:xfrm>
          <a:prstGeom prst="rect">
            <a:avLst/>
          </a:prstGeom>
          <a:noFill/>
        </p:spPr>
        <p:txBody>
          <a:bodyPr wrap="none" rtlCol="0">
            <a:spAutoFit/>
          </a:bodyPr>
          <a:lstStyle/>
          <a:p>
            <a:r>
              <a:rPr lang="en-US" sz="2400" dirty="0">
                <a:solidFill>
                  <a:schemeClr val="accent1">
                    <a:lumMod val="75000"/>
                  </a:schemeClr>
                </a:solidFill>
              </a:rPr>
              <a:t>Flow of proposed solution :</a:t>
            </a:r>
          </a:p>
        </p:txBody>
      </p:sp>
      <p:pic>
        <p:nvPicPr>
          <p:cNvPr id="30" name="Picture 29" descr="CHARUSAT">
            <a:extLst>
              <a:ext uri="{FF2B5EF4-FFF2-40B4-BE49-F238E27FC236}">
                <a16:creationId xmlns:a16="http://schemas.microsoft.com/office/drawing/2014/main" id="{63B03773-F188-7344-93EA-EDF4D98E9A8E}"/>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0" y="222269"/>
            <a:ext cx="5429250" cy="1378769"/>
          </a:xfrm>
          <a:prstGeom prst="rect">
            <a:avLst/>
          </a:prstGeom>
          <a:noFill/>
          <a:ln>
            <a:noFill/>
          </a:ln>
        </p:spPr>
      </p:pic>
      <p:pic>
        <p:nvPicPr>
          <p:cNvPr id="32" name="Picture 31" descr="CSPIT | Charusat University | Best Engineering College in Gujarat">
            <a:extLst>
              <a:ext uri="{FF2B5EF4-FFF2-40B4-BE49-F238E27FC236}">
                <a16:creationId xmlns:a16="http://schemas.microsoft.com/office/drawing/2014/main" id="{ACC33BE7-F2CF-6C4E-B58F-8FBB691E16D7}"/>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17979784" y="107131"/>
            <a:ext cx="2744755" cy="1749744"/>
          </a:xfrm>
          <a:prstGeom prst="rect">
            <a:avLst/>
          </a:prstGeom>
          <a:noFill/>
          <a:ln>
            <a:noFill/>
          </a:ln>
        </p:spPr>
      </p:pic>
      <p:pic>
        <p:nvPicPr>
          <p:cNvPr id="5" name="Picture 4">
            <a:extLst>
              <a:ext uri="{FF2B5EF4-FFF2-40B4-BE49-F238E27FC236}">
                <a16:creationId xmlns:a16="http://schemas.microsoft.com/office/drawing/2014/main" id="{A7D2F752-C3A5-C63D-B46F-1CBC97BF9284}"/>
              </a:ext>
            </a:extLst>
          </p:cNvPr>
          <p:cNvPicPr>
            <a:picLocks noChangeAspect="1"/>
          </p:cNvPicPr>
          <p:nvPr/>
        </p:nvPicPr>
        <p:blipFill>
          <a:blip r:embed="rId11"/>
          <a:stretch>
            <a:fillRect/>
          </a:stretch>
        </p:blipFill>
        <p:spPr>
          <a:xfrm>
            <a:off x="6019797" y="5838860"/>
            <a:ext cx="7872142" cy="830652"/>
          </a:xfrm>
          <a:prstGeom prst="rect">
            <a:avLst/>
          </a:prstGeom>
        </p:spPr>
      </p:pic>
      <p:pic>
        <p:nvPicPr>
          <p:cNvPr id="10" name="Picture 9">
            <a:extLst>
              <a:ext uri="{FF2B5EF4-FFF2-40B4-BE49-F238E27FC236}">
                <a16:creationId xmlns:a16="http://schemas.microsoft.com/office/drawing/2014/main" id="{0C2ED0CE-089C-CD1D-DD60-0ACE52A04974}"/>
              </a:ext>
            </a:extLst>
          </p:cNvPr>
          <p:cNvPicPr>
            <a:picLocks noChangeAspect="1"/>
          </p:cNvPicPr>
          <p:nvPr/>
        </p:nvPicPr>
        <p:blipFill>
          <a:blip r:embed="rId12"/>
          <a:stretch>
            <a:fillRect/>
          </a:stretch>
        </p:blipFill>
        <p:spPr>
          <a:xfrm>
            <a:off x="6281360" y="7123578"/>
            <a:ext cx="7295743" cy="1754053"/>
          </a:xfrm>
          <a:prstGeom prst="rect">
            <a:avLst/>
          </a:prstGeom>
        </p:spPr>
      </p:pic>
    </p:spTree>
    <p:extLst>
      <p:ext uri="{BB962C8B-B14F-4D97-AF65-F5344CB8AC3E}">
        <p14:creationId xmlns:p14="http://schemas.microsoft.com/office/powerpoint/2010/main" val="311830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TotalTime>
  <Words>338</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CHARUSAT</dc:creator>
  <cp:lastModifiedBy>Krish Mavani</cp:lastModifiedBy>
  <cp:revision>21</cp:revision>
  <dcterms:created xsi:type="dcterms:W3CDTF">2024-03-11T07:22:18Z</dcterms:created>
  <dcterms:modified xsi:type="dcterms:W3CDTF">2024-03-12T19:48:51Z</dcterms:modified>
</cp:coreProperties>
</file>