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F626F0-B738-4154-9E8C-3FACF2358A8B}">
  <a:tblStyle styleId="{29F626F0-B738-4154-9E8C-3FACF2358A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394a211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394a21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161f2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161f2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f110f2d0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f110f2d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f94206f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f94206f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161f2a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161f2a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f110f2d0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f110f2d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f110f2d0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f110f2d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7540f1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7540f1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e394a211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e394a211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394a211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e394a21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17fef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17fef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f110f2d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f110f2d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110f2d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110f2d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f94206f3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f94206f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f110f2d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f110f2d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f110f2d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f110f2d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f110f2d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f110f2d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f110f2d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f110f2d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f110f2d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f110f2d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f110f2d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f110f2d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feed6b0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feed6b0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17fef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17fef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f94206f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f94206f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feed6b00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feed6b00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e394a211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e394a211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f23e059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f23e05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feed6b0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feed6b0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f23e059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f23e059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17fef1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17fef1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17fef1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17fef1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394a21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394a21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e17fef1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e17fef1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17fef1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17fef1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161f2a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e161f2a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i.org/10.3390/agriculture11080727" TargetMode="External"/><Relationship Id="rId4" Type="http://schemas.openxmlformats.org/officeDocument/2006/relationships/hyperlink" Target="https://doi.org/10.1200/op.20.0075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fedesoriano/covid19-effect-on-liver-cancer-prediction-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1448400"/>
            <a:ext cx="9144000" cy="1348800"/>
          </a:xfrm>
          <a:prstGeom prst="rect">
            <a:avLst/>
          </a:prstGeom>
          <a:solidFill>
            <a:srgbClr val="073763"/>
          </a:solidFill>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b="1" lang="en" sz="3800">
                <a:solidFill>
                  <a:schemeClr val="lt1"/>
                </a:solidFill>
              </a:rPr>
              <a:t>Assessing the impact of COVID-19 on Liver Cancer</a:t>
            </a:r>
            <a:endParaRPr b="1" sz="6600">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1100"/>
              <a:buFont typeface="Arial"/>
              <a:buNone/>
            </a:pPr>
            <a:r>
              <a:t/>
            </a:r>
            <a:endParaRPr sz="1500"/>
          </a:p>
          <a:p>
            <a:pPr indent="0" lvl="0" marL="0" rtl="0" algn="ctr">
              <a:lnSpc>
                <a:spcPct val="9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324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Next, we conducted Little's MCAR test, which involves hypothesis testing to evaluate the randomness of missing values in our dataset. Specifically, this statistical test assesses whether the missingness of data is independent of both observed and unobserved variables, thus indicating MCAR.</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Null Hypothesis (H0):</a:t>
            </a:r>
            <a:r>
              <a:rPr lang="en" sz="1400">
                <a:solidFill>
                  <a:schemeClr val="dk1"/>
                </a:solidFill>
              </a:rPr>
              <a:t> The data is MCAR.</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Alternative Hypothesis (Ha):</a:t>
            </a:r>
            <a:r>
              <a:rPr lang="en" sz="1400">
                <a:solidFill>
                  <a:schemeClr val="dk1"/>
                </a:solidFill>
              </a:rPr>
              <a:t> The data is not MCAR.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13" name="Google Shape;113;p22"/>
          <p:cNvPicPr preferRelativeResize="0"/>
          <p:nvPr/>
        </p:nvPicPr>
        <p:blipFill rotWithShape="1">
          <a:blip r:embed="rId3">
            <a:alphaModFix/>
          </a:blip>
          <a:srcRect b="2647" l="700" r="-700" t="37446"/>
          <a:stretch/>
        </p:blipFill>
        <p:spPr>
          <a:xfrm>
            <a:off x="432275" y="2155075"/>
            <a:ext cx="6257201" cy="1315725"/>
          </a:xfrm>
          <a:prstGeom prst="rect">
            <a:avLst/>
          </a:prstGeom>
          <a:noFill/>
          <a:ln>
            <a:noFill/>
          </a:ln>
        </p:spPr>
      </p:pic>
      <p:sp>
        <p:nvSpPr>
          <p:cNvPr id="114" name="Google Shape;114;p22"/>
          <p:cNvSpPr txBox="1"/>
          <p:nvPr/>
        </p:nvSpPr>
        <p:spPr>
          <a:xfrm>
            <a:off x="432275" y="4088425"/>
            <a:ext cx="81768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The test yielded a p-value of 0, leading to the rejection of the null hypothesis. Therefore, we infer that the data do not follow the Missing Completely At Random (MCAR) pattern.</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864775"/>
            <a:ext cx="85206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Prior to commencing the imputation process, we systematically utilized all complete rows and introduced missing values with a probability of 0.3 under the assumption of missing at random (MAR). Subsequently, we applied three distinct multiple imputation methodologies: Predictive Mean Matching, Random Forest imputation, and MissForest imputation to handle the remaining missing values.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For each imputation technique, we generated five sets of imputed values across ten iterations to ensure robustness. Following this, we conducted a comprehensive evaluation of each imputation method's performance by fitting a linear model on the newly imputed datasets. We employed 10-fold cross-validation and used "Size" as the outcome variable. This enabled us to derive key metrics such as Root Mean Squared Error (RMSE) and Mean Absolute Error (MAE) to assess the efficacy of each approach.</a:t>
            </a:r>
            <a:endParaRPr sz="1400">
              <a:solidFill>
                <a:schemeClr val="dk1"/>
              </a:solidFill>
            </a:endParaRPr>
          </a:p>
          <a:p>
            <a:pPr indent="0" lvl="0" marL="0" rtl="0" algn="l">
              <a:spcBef>
                <a:spcPts val="0"/>
              </a:spcBef>
              <a:spcAft>
                <a:spcPts val="1200"/>
              </a:spcAft>
              <a:buNone/>
            </a:pPr>
            <a:r>
              <a:t/>
            </a:r>
            <a:endParaRPr sz="1400">
              <a:solidFill>
                <a:schemeClr val="dk1"/>
              </a:solidFill>
            </a:endParaRPr>
          </a:p>
        </p:txBody>
      </p:sp>
      <p:sp>
        <p:nvSpPr>
          <p:cNvPr id="120" name="Google Shape;120;p23"/>
          <p:cNvSpPr txBox="1"/>
          <p:nvPr>
            <p:ph type="title"/>
          </p:nvPr>
        </p:nvSpPr>
        <p:spPr>
          <a:xfrm>
            <a:off x="0" y="485975"/>
            <a:ext cx="9144000" cy="7005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720">
                <a:solidFill>
                  <a:schemeClr val="lt1"/>
                </a:solidFill>
              </a:rPr>
              <a:t> 2.3  PROCEDURE FOR COMPARISON OF </a:t>
            </a:r>
            <a:r>
              <a:rPr b="1" lang="en" sz="1720">
                <a:solidFill>
                  <a:schemeClr val="lt1"/>
                </a:solidFill>
              </a:rPr>
              <a:t>DIFFERENT</a:t>
            </a:r>
            <a:r>
              <a:rPr b="1" lang="en" sz="1720">
                <a:solidFill>
                  <a:schemeClr val="lt1"/>
                </a:solidFill>
              </a:rPr>
              <a:t> MULTIPLE IMPUTATION METHODS</a:t>
            </a:r>
            <a:endParaRPr b="1" sz="1720">
              <a:solidFill>
                <a:schemeClr val="lt1"/>
              </a:solidFill>
            </a:endParaRPr>
          </a:p>
          <a:p>
            <a:pPr indent="0" lvl="0" marL="0" rtl="0" algn="l">
              <a:spcBef>
                <a:spcPts val="0"/>
              </a:spcBef>
              <a:spcAft>
                <a:spcPts val="0"/>
              </a:spcAft>
              <a:buSzPts val="990"/>
              <a:buNone/>
            </a:pPr>
            <a:r>
              <a:t/>
            </a:r>
            <a:endParaRPr b="1" sz="1520">
              <a:solidFill>
                <a:schemeClr val="lt1"/>
              </a:solidFill>
            </a:endParaRPr>
          </a:p>
          <a:p>
            <a:pPr indent="0" lvl="0" marL="0" rtl="0" algn="l">
              <a:spcBef>
                <a:spcPts val="0"/>
              </a:spcBef>
              <a:spcAft>
                <a:spcPts val="0"/>
              </a:spcAft>
              <a:buSzPts val="990"/>
              <a:buNone/>
            </a:pPr>
            <a:r>
              <a:t/>
            </a:r>
            <a:endParaRPr b="1" sz="1520">
              <a:solidFill>
                <a:schemeClr val="lt1"/>
              </a:solidFill>
            </a:endParaRPr>
          </a:p>
          <a:p>
            <a:pPr indent="0" lvl="0" marL="0" rtl="0" algn="l">
              <a:spcBef>
                <a:spcPts val="0"/>
              </a:spcBef>
              <a:spcAft>
                <a:spcPts val="0"/>
              </a:spcAft>
              <a:buSzPts val="990"/>
              <a:buNone/>
            </a:pPr>
            <a:r>
              <a:t/>
            </a:r>
            <a:endParaRPr b="1" sz="152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33450" y="163975"/>
            <a:ext cx="6726600" cy="572700"/>
          </a:xfrm>
          <a:prstGeom prst="rect">
            <a:avLst/>
          </a:prstGeom>
          <a:solidFill>
            <a:srgbClr val="073763"/>
          </a:solidFill>
        </p:spPr>
        <p:txBody>
          <a:bodyPr anchorCtr="0" anchor="t" bIns="91425" lIns="91425" spcFirstLastPara="1" rIns="91425" wrap="square" tIns="91425">
            <a:normAutofit/>
          </a:bodyPr>
          <a:lstStyle/>
          <a:p>
            <a:pPr indent="0" lvl="0" marL="1828800" rtl="0" algn="l">
              <a:spcBef>
                <a:spcPts val="0"/>
              </a:spcBef>
              <a:spcAft>
                <a:spcPts val="0"/>
              </a:spcAft>
              <a:buSzPts val="990"/>
              <a:buNone/>
            </a:pPr>
            <a:r>
              <a:rPr b="1" lang="en" sz="2320">
                <a:solidFill>
                  <a:schemeClr val="lt1"/>
                </a:solidFill>
              </a:rPr>
              <a:t>CODE SNAPSHOT</a:t>
            </a:r>
            <a:endParaRPr b="1" sz="2320">
              <a:solidFill>
                <a:schemeClr val="lt1"/>
              </a:solidFill>
            </a:endParaRPr>
          </a:p>
        </p:txBody>
      </p:sp>
      <p:grpSp>
        <p:nvGrpSpPr>
          <p:cNvPr id="126" name="Google Shape;126;p24"/>
          <p:cNvGrpSpPr/>
          <p:nvPr/>
        </p:nvGrpSpPr>
        <p:grpSpPr>
          <a:xfrm>
            <a:off x="433450" y="782826"/>
            <a:ext cx="7422300" cy="4243401"/>
            <a:chOff x="433450" y="782826"/>
            <a:chExt cx="7422300" cy="4243401"/>
          </a:xfrm>
        </p:grpSpPr>
        <p:pic>
          <p:nvPicPr>
            <p:cNvPr id="127" name="Google Shape;127;p24"/>
            <p:cNvPicPr preferRelativeResize="0"/>
            <p:nvPr/>
          </p:nvPicPr>
          <p:blipFill>
            <a:blip r:embed="rId3">
              <a:alphaModFix/>
            </a:blip>
            <a:stretch>
              <a:fillRect/>
            </a:stretch>
          </p:blipFill>
          <p:spPr>
            <a:xfrm>
              <a:off x="433450" y="782826"/>
              <a:ext cx="6740727" cy="4243401"/>
            </a:xfrm>
            <a:prstGeom prst="rect">
              <a:avLst/>
            </a:prstGeom>
            <a:noFill/>
            <a:ln>
              <a:noFill/>
            </a:ln>
          </p:spPr>
        </p:pic>
        <p:sp>
          <p:nvSpPr>
            <p:cNvPr id="128" name="Google Shape;128;p24"/>
            <p:cNvSpPr txBox="1"/>
            <p:nvPr/>
          </p:nvSpPr>
          <p:spPr>
            <a:xfrm>
              <a:off x="3091750" y="3028475"/>
              <a:ext cx="47640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0000"/>
                  </a:solidFill>
                </a:rPr>
                <a:t>&lt;- Tumor Size is used as the response variable </a:t>
              </a:r>
              <a:endParaRPr b="1" sz="1100">
                <a:solidFill>
                  <a:srgbClr val="CC0000"/>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2.4 Survival Analysis</a:t>
            </a:r>
            <a:endParaRPr b="1">
              <a:solidFill>
                <a:schemeClr val="lt1"/>
              </a:solidFill>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Kaplan-Meier survival curves were generated to visualize the estimated survival probabilities over time for different categorical variables. The "ggsurvplot" function from the "survminer" package was utilized to create graphical representations of the survival curves.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log-rank test was employed to assess the significance of differences in survival curves between groups. This test evaluates whether there are statistically significant differences in survival distributions across groups by comparing observed and expected survival times.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Results from Kaplan-Meier survival analysis and log-rank tests were interpreted to understand the impact of variables on survival outcomes in liver cancer patients, focusing on differences in survival probabilities between groups and their significance.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Cox proportional hazards model was employed to analyze significant variables influencing survival outcomes. The C-index was reported to assess the predictive accuracy of the model</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255500" y="746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3.1 Comparison of Imputation approaches:</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Following rigorous evaluation, we meticulously selected the imputation method exhibiting the lowest RMSE and MAE values and utilized this chosen technique to fill in missing values in the original dataset, thereby ensuring the integrity and reliability of our dataset for further analysis.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results of the imputation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
        <p:nvSpPr>
          <p:cNvPr id="140" name="Google Shape;140;p26"/>
          <p:cNvSpPr txBox="1"/>
          <p:nvPr/>
        </p:nvSpPr>
        <p:spPr>
          <a:xfrm>
            <a:off x="311700" y="4090400"/>
            <a:ext cx="7813500"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Given that MissForest imputation demonstrated the lowest RMSE and MAE among the methods evaluated, we opted to utilize it to impute missing values across our entire dataset. </a:t>
            </a:r>
            <a:endParaRPr>
              <a:solidFill>
                <a:schemeClr val="dk1"/>
              </a:solidFill>
            </a:endParaRPr>
          </a:p>
        </p:txBody>
      </p:sp>
      <p:pic>
        <p:nvPicPr>
          <p:cNvPr id="141" name="Google Shape;141;p26"/>
          <p:cNvPicPr preferRelativeResize="0"/>
          <p:nvPr/>
        </p:nvPicPr>
        <p:blipFill>
          <a:blip r:embed="rId3">
            <a:alphaModFix/>
          </a:blip>
          <a:stretch>
            <a:fillRect/>
          </a:stretch>
        </p:blipFill>
        <p:spPr>
          <a:xfrm>
            <a:off x="344325" y="2534219"/>
            <a:ext cx="7813500" cy="1411583"/>
          </a:xfrm>
          <a:prstGeom prst="rect">
            <a:avLst/>
          </a:prstGeom>
          <a:noFill/>
          <a:ln>
            <a:noFill/>
          </a:ln>
        </p:spPr>
      </p:pic>
      <p:sp>
        <p:nvSpPr>
          <p:cNvPr id="142" name="Google Shape;142;p26"/>
          <p:cNvSpPr txBox="1"/>
          <p:nvPr>
            <p:ph idx="4294967295" type="ctrTitle"/>
          </p:nvPr>
        </p:nvSpPr>
        <p:spPr>
          <a:xfrm>
            <a:off x="0" y="44225"/>
            <a:ext cx="9242400" cy="546000"/>
          </a:xfrm>
          <a:prstGeom prst="rect">
            <a:avLst/>
          </a:prstGeom>
          <a:solidFill>
            <a:srgbClr val="073763"/>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2540">
                <a:solidFill>
                  <a:schemeClr val="lt1"/>
                </a:solidFill>
              </a:rPr>
              <a:t>3.  </a:t>
            </a:r>
            <a:r>
              <a:rPr b="1" lang="en" sz="2540">
                <a:solidFill>
                  <a:schemeClr val="lt1"/>
                </a:solidFill>
              </a:rPr>
              <a:t>RESULTS</a:t>
            </a:r>
            <a:endParaRPr b="1" sz="254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276600" y="3169000"/>
            <a:ext cx="8171700" cy="175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Char char="●"/>
            </a:pPr>
            <a:r>
              <a:rPr lang="en" sz="1200">
                <a:solidFill>
                  <a:schemeClr val="dk1"/>
                </a:solidFill>
              </a:rPr>
              <a:t>The majority of patients presented symptomatically.</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Age ranged widely, from 27 to 96 years.</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Most patients had underlying liver disease (Cirrhosis).</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The largest tumor size observed was 220 mm.</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The predominant stages were HCC_TNM_Stage 1 and HCC_BCLC_Stage 'C'.</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The majority of patients were categorized under the Supportive Care treatment group.</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Patients were predominantly at high risk of mortality.</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Most patients were not part of a surveillance program.</a:t>
            </a:r>
            <a:endParaRPr sz="1200">
              <a:solidFill>
                <a:schemeClr val="dk1"/>
              </a:solidFill>
            </a:endParaRPr>
          </a:p>
          <a:p>
            <a:pPr indent="0" lvl="0" marL="0" rtl="0" algn="l">
              <a:lnSpc>
                <a:spcPct val="100000"/>
              </a:lnSpc>
              <a:spcBef>
                <a:spcPts val="1200"/>
              </a:spcBef>
              <a:spcAft>
                <a:spcPts val="1200"/>
              </a:spcAft>
              <a:buNone/>
            </a:pPr>
            <a:r>
              <a:t/>
            </a:r>
            <a:endParaRPr sz="1400">
              <a:solidFill>
                <a:schemeClr val="dk1"/>
              </a:solidFill>
            </a:endParaRPr>
          </a:p>
        </p:txBody>
      </p:sp>
      <p:pic>
        <p:nvPicPr>
          <p:cNvPr id="148" name="Google Shape;148;p27"/>
          <p:cNvPicPr preferRelativeResize="0"/>
          <p:nvPr/>
        </p:nvPicPr>
        <p:blipFill>
          <a:blip r:embed="rId3">
            <a:alphaModFix/>
          </a:blip>
          <a:stretch>
            <a:fillRect/>
          </a:stretch>
        </p:blipFill>
        <p:spPr>
          <a:xfrm>
            <a:off x="276600" y="722651"/>
            <a:ext cx="8520602" cy="2446355"/>
          </a:xfrm>
          <a:prstGeom prst="rect">
            <a:avLst/>
          </a:prstGeom>
          <a:noFill/>
          <a:ln>
            <a:noFill/>
          </a:ln>
        </p:spPr>
      </p:pic>
      <p:sp>
        <p:nvSpPr>
          <p:cNvPr id="149" name="Google Shape;149;p27"/>
          <p:cNvSpPr txBox="1"/>
          <p:nvPr/>
        </p:nvSpPr>
        <p:spPr>
          <a:xfrm>
            <a:off x="2675" y="161625"/>
            <a:ext cx="9144000" cy="449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3.2   </a:t>
            </a:r>
            <a:r>
              <a:rPr b="1" lang="en" sz="1800">
                <a:solidFill>
                  <a:schemeClr val="lt1"/>
                </a:solidFill>
              </a:rPr>
              <a:t>EXPLORATORY DATA ANALYSIS</a:t>
            </a:r>
            <a:endParaRPr b="1"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5152476" y="449675"/>
            <a:ext cx="3672798" cy="2480401"/>
          </a:xfrm>
          <a:prstGeom prst="rect">
            <a:avLst/>
          </a:prstGeom>
          <a:noFill/>
          <a:ln>
            <a:noFill/>
          </a:ln>
        </p:spPr>
      </p:pic>
      <p:pic>
        <p:nvPicPr>
          <p:cNvPr id="155" name="Google Shape;155;p28"/>
          <p:cNvPicPr preferRelativeResize="0"/>
          <p:nvPr/>
        </p:nvPicPr>
        <p:blipFill>
          <a:blip r:embed="rId4">
            <a:alphaModFix/>
          </a:blip>
          <a:stretch>
            <a:fillRect/>
          </a:stretch>
        </p:blipFill>
        <p:spPr>
          <a:xfrm>
            <a:off x="592799" y="449675"/>
            <a:ext cx="3056749" cy="2239300"/>
          </a:xfrm>
          <a:prstGeom prst="rect">
            <a:avLst/>
          </a:prstGeom>
          <a:noFill/>
          <a:ln>
            <a:noFill/>
          </a:ln>
        </p:spPr>
      </p:pic>
      <p:sp>
        <p:nvSpPr>
          <p:cNvPr id="156" name="Google Shape;156;p28"/>
          <p:cNvSpPr txBox="1"/>
          <p:nvPr/>
        </p:nvSpPr>
        <p:spPr>
          <a:xfrm>
            <a:off x="260025" y="2731150"/>
            <a:ext cx="4468800" cy="245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 While most tumor sizes fall within the interquartile range, a few outliers indicate the presence of exceptionally large tumors.</a:t>
            </a:r>
            <a:endParaRPr sz="1300"/>
          </a:p>
          <a:p>
            <a:pPr indent="-311150" lvl="0" marL="457200" rtl="0" algn="l">
              <a:lnSpc>
                <a:spcPct val="115000"/>
              </a:lnSpc>
              <a:spcBef>
                <a:spcPts val="0"/>
              </a:spcBef>
              <a:spcAft>
                <a:spcPts val="0"/>
              </a:spcAft>
              <a:buSzPts val="1300"/>
              <a:buChar char="●"/>
            </a:pPr>
            <a:r>
              <a:rPr lang="en" sz="1300"/>
              <a:t>These outliers, although unusual, may represent medically relevant cases, and thus, we refrain from removing them to preserve valuable information.</a:t>
            </a:r>
            <a:endParaRPr sz="1300"/>
          </a:p>
          <a:p>
            <a:pPr indent="-311150" lvl="0" marL="457200" rtl="0" algn="l">
              <a:lnSpc>
                <a:spcPct val="115000"/>
              </a:lnSpc>
              <a:spcBef>
                <a:spcPts val="0"/>
              </a:spcBef>
              <a:spcAft>
                <a:spcPts val="0"/>
              </a:spcAft>
              <a:buSzPts val="1300"/>
              <a:buChar char="●"/>
            </a:pPr>
            <a:r>
              <a:rPr lang="en" sz="1300"/>
              <a:t>Despite their outlier status, these entries are retained in the analysis due to their potential clinical significance.</a:t>
            </a:r>
            <a:endParaRPr sz="1300"/>
          </a:p>
          <a:p>
            <a:pPr indent="0" lvl="0" marL="0" rtl="0" algn="l">
              <a:spcBef>
                <a:spcPts val="0"/>
              </a:spcBef>
              <a:spcAft>
                <a:spcPts val="0"/>
              </a:spcAft>
              <a:buNone/>
            </a:pPr>
            <a:r>
              <a:t/>
            </a:r>
            <a:endParaRPr sz="1300"/>
          </a:p>
        </p:txBody>
      </p:sp>
      <p:sp>
        <p:nvSpPr>
          <p:cNvPr id="157" name="Google Shape;157;p28"/>
          <p:cNvSpPr txBox="1"/>
          <p:nvPr/>
        </p:nvSpPr>
        <p:spPr>
          <a:xfrm>
            <a:off x="5445625" y="3407900"/>
            <a:ext cx="3000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count plot demonstrates a decrease in the number of cancer cases detected during the pandemic, showing an approximate 30% decline compared to non-pandemic periods.</a:t>
            </a:r>
            <a:endParaRPr sz="1300"/>
          </a:p>
        </p:txBody>
      </p:sp>
      <p:sp>
        <p:nvSpPr>
          <p:cNvPr id="158" name="Google Shape;158;p28"/>
          <p:cNvSpPr txBox="1"/>
          <p:nvPr/>
        </p:nvSpPr>
        <p:spPr>
          <a:xfrm>
            <a:off x="787000" y="147400"/>
            <a:ext cx="2911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Boxplot</a:t>
            </a:r>
            <a:r>
              <a:rPr b="1" lang="en" sz="1500">
                <a:solidFill>
                  <a:schemeClr val="dk1"/>
                </a:solidFill>
              </a:rPr>
              <a:t> of Tumor Size</a:t>
            </a:r>
            <a:endParaRPr b="1"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0" y="1999050"/>
            <a:ext cx="9144000" cy="5727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solidFill>
                  <a:schemeClr val="lt1"/>
                </a:solidFill>
              </a:rPr>
              <a:t>3.3  HYPOTHESIS TESTING</a:t>
            </a:r>
            <a:endParaRPr b="1" sz="312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515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Null Hypothesis (H0):</a:t>
            </a:r>
            <a:r>
              <a:rPr lang="en" sz="1300">
                <a:solidFill>
                  <a:schemeClr val="dk1"/>
                </a:solidFill>
              </a:rPr>
              <a:t> The number of cancer cases during the pandemic is equal to the number of cancer cases during the pre-pandemic period.</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Alternative Hypothesis (Ha): </a:t>
            </a:r>
            <a:r>
              <a:rPr lang="en" sz="1300">
                <a:solidFill>
                  <a:schemeClr val="dk1"/>
                </a:solidFill>
              </a:rPr>
              <a:t>The number of cancer cases during the pandemic is not equal to the number of cancer cases during the pre-pandemic period.</a:t>
            </a:r>
            <a:endParaRPr sz="13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analysis conducted was a two-sample test for equality of proportions without continuity correction.</a:t>
            </a:r>
            <a:endParaRPr sz="1400">
              <a:solidFill>
                <a:schemeClr val="dk1"/>
              </a:solidFill>
            </a:endParaRPr>
          </a:p>
          <a:p>
            <a:pPr indent="0" lvl="0" marL="0" rtl="0" algn="l">
              <a:spcBef>
                <a:spcPts val="0"/>
              </a:spcBef>
              <a:spcAft>
                <a:spcPts val="0"/>
              </a:spcAft>
              <a:buNone/>
            </a:pPr>
            <a:r>
              <a:rPr lang="en" sz="1400">
                <a:solidFill>
                  <a:schemeClr val="dk1"/>
                </a:solidFill>
              </a:rPr>
              <a:t>The obtained p-value of 0.16 suggests that there's no significant difference in proportions between the pandemic and pre-pandemic periods. Therefore, it seems the COVID-19 pandemic didn't notably impact the proportion of cancer cases observed.</a:t>
            </a:r>
            <a:endParaRPr sz="1400">
              <a:solidFill>
                <a:schemeClr val="dk1"/>
              </a:solidFill>
            </a:endParaRPr>
          </a:p>
        </p:txBody>
      </p:sp>
      <p:pic>
        <p:nvPicPr>
          <p:cNvPr id="169" name="Google Shape;169;p30"/>
          <p:cNvPicPr preferRelativeResize="0"/>
          <p:nvPr/>
        </p:nvPicPr>
        <p:blipFill>
          <a:blip r:embed="rId3">
            <a:alphaModFix/>
          </a:blip>
          <a:stretch>
            <a:fillRect/>
          </a:stretch>
        </p:blipFill>
        <p:spPr>
          <a:xfrm>
            <a:off x="475475" y="3288475"/>
            <a:ext cx="3133851" cy="1885499"/>
          </a:xfrm>
          <a:prstGeom prst="rect">
            <a:avLst/>
          </a:prstGeom>
          <a:noFill/>
          <a:ln>
            <a:noFill/>
          </a:ln>
        </p:spPr>
      </p:pic>
      <p:pic>
        <p:nvPicPr>
          <p:cNvPr id="170" name="Google Shape;170;p30"/>
          <p:cNvPicPr preferRelativeResize="0"/>
          <p:nvPr/>
        </p:nvPicPr>
        <p:blipFill>
          <a:blip r:embed="rId4">
            <a:alphaModFix/>
          </a:blip>
          <a:stretch>
            <a:fillRect/>
          </a:stretch>
        </p:blipFill>
        <p:spPr>
          <a:xfrm>
            <a:off x="4995200" y="3226950"/>
            <a:ext cx="3310074" cy="1916550"/>
          </a:xfrm>
          <a:prstGeom prst="rect">
            <a:avLst/>
          </a:prstGeom>
          <a:noFill/>
          <a:ln>
            <a:noFill/>
          </a:ln>
        </p:spPr>
      </p:pic>
      <p:sp>
        <p:nvSpPr>
          <p:cNvPr id="171" name="Google Shape;171;p30"/>
          <p:cNvSpPr txBox="1"/>
          <p:nvPr/>
        </p:nvSpPr>
        <p:spPr>
          <a:xfrm>
            <a:off x="377100" y="252950"/>
            <a:ext cx="83898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674EA7"/>
                </a:solidFill>
              </a:rPr>
              <a:t>Did the proportion of cancer cases differ significantly between the pandemic and pre-pandemic periods?</a:t>
            </a:r>
            <a:endParaRPr sz="2000">
              <a:solidFill>
                <a:srgbClr val="674EA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0" y="3913825"/>
            <a:ext cx="6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7" name="Google Shape;177;p31"/>
          <p:cNvPicPr preferRelativeResize="0"/>
          <p:nvPr/>
        </p:nvPicPr>
        <p:blipFill>
          <a:blip r:embed="rId3">
            <a:alphaModFix/>
          </a:blip>
          <a:stretch>
            <a:fillRect/>
          </a:stretch>
        </p:blipFill>
        <p:spPr>
          <a:xfrm>
            <a:off x="175650" y="2705876"/>
            <a:ext cx="4897823" cy="2386775"/>
          </a:xfrm>
          <a:prstGeom prst="rect">
            <a:avLst/>
          </a:prstGeom>
          <a:noFill/>
          <a:ln>
            <a:noFill/>
          </a:ln>
        </p:spPr>
      </p:pic>
      <p:pic>
        <p:nvPicPr>
          <p:cNvPr id="178" name="Google Shape;178;p31"/>
          <p:cNvPicPr preferRelativeResize="0"/>
          <p:nvPr/>
        </p:nvPicPr>
        <p:blipFill>
          <a:blip r:embed="rId4">
            <a:alphaModFix/>
          </a:blip>
          <a:stretch>
            <a:fillRect/>
          </a:stretch>
        </p:blipFill>
        <p:spPr>
          <a:xfrm>
            <a:off x="4931995" y="2533950"/>
            <a:ext cx="4212001" cy="2609549"/>
          </a:xfrm>
          <a:prstGeom prst="rect">
            <a:avLst/>
          </a:prstGeom>
          <a:noFill/>
          <a:ln>
            <a:noFill/>
          </a:ln>
        </p:spPr>
      </p:pic>
      <p:sp>
        <p:nvSpPr>
          <p:cNvPr id="179" name="Google Shape;179;p31"/>
          <p:cNvSpPr txBox="1"/>
          <p:nvPr/>
        </p:nvSpPr>
        <p:spPr>
          <a:xfrm>
            <a:off x="302150" y="1644250"/>
            <a:ext cx="7890900" cy="1385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300">
                <a:solidFill>
                  <a:schemeClr val="dk1"/>
                </a:solidFill>
              </a:rPr>
              <a:t>We conducted a two-sample test for equality of proportions without continuity correction to compare the proportion of cancer cases between genders during the pandemic period. </a:t>
            </a:r>
            <a:endParaRPr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rPr>
              <a:t>With a p-value of 0.003995 (&lt; 0.05), we reject the null hypothesis, indicating a significant difference in cancer case proportions between genders during the pandemic. Particularly, males show a notably higher proportion of cancer cases compared to females.</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80" name="Google Shape;180;p31"/>
          <p:cNvSpPr txBox="1"/>
          <p:nvPr/>
        </p:nvSpPr>
        <p:spPr>
          <a:xfrm>
            <a:off x="302150" y="885350"/>
            <a:ext cx="8481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Null Hypothesis (H0):</a:t>
            </a:r>
            <a:r>
              <a:rPr lang="en" sz="1300">
                <a:solidFill>
                  <a:schemeClr val="dk1"/>
                </a:solidFill>
              </a:rPr>
              <a:t> The proportion of cancer cases between genders during the pandemic is equal.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Alternative Hypothesis (Ha):</a:t>
            </a:r>
            <a:r>
              <a:rPr lang="en" sz="1300">
                <a:solidFill>
                  <a:schemeClr val="dk1"/>
                </a:solidFill>
              </a:rPr>
              <a:t> The proportion of cancer cases between genders during the pandemic is not equal.</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81" name="Google Shape;181;p31"/>
          <p:cNvSpPr txBox="1"/>
          <p:nvPr/>
        </p:nvSpPr>
        <p:spPr>
          <a:xfrm>
            <a:off x="344275" y="361625"/>
            <a:ext cx="763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674EA7"/>
                </a:solidFill>
              </a:rPr>
              <a:t>Did COVID-19 Impact Cancer Case Proportions Across Genders?</a:t>
            </a:r>
            <a:endParaRPr sz="2000">
              <a:solidFill>
                <a:srgbClr val="674EA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536175"/>
            <a:ext cx="91440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ABSTRACT</a:t>
            </a:r>
            <a:endParaRPr b="1">
              <a:solidFill>
                <a:schemeClr val="lt1"/>
              </a:solidFill>
            </a:endParaRPr>
          </a:p>
          <a:p>
            <a:pPr indent="0" lvl="0" marL="0" rtl="0" algn="ctr">
              <a:spcBef>
                <a:spcPts val="0"/>
              </a:spcBef>
              <a:spcAft>
                <a:spcPts val="0"/>
              </a:spcAft>
              <a:buNone/>
            </a:pPr>
            <a:r>
              <a:t/>
            </a:r>
            <a:endParaRPr b="1"/>
          </a:p>
        </p:txBody>
      </p:sp>
      <p:sp>
        <p:nvSpPr>
          <p:cNvPr id="61" name="Google Shape;61;p14"/>
          <p:cNvSpPr txBox="1"/>
          <p:nvPr>
            <p:ph idx="1" type="body"/>
          </p:nvPr>
        </p:nvSpPr>
        <p:spPr>
          <a:xfrm>
            <a:off x="474750" y="1338750"/>
            <a:ext cx="8520600" cy="277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300">
                <a:solidFill>
                  <a:srgbClr val="0D0D0D"/>
                </a:solidFill>
                <a:highlight>
                  <a:srgbClr val="FFFFFF"/>
                </a:highlight>
                <a:latin typeface="Roboto"/>
                <a:ea typeface="Roboto"/>
                <a:cs typeface="Roboto"/>
                <a:sym typeface="Roboto"/>
              </a:rPr>
              <a:t>The rise in primary liver cancers, notably hepatocellular carcinoma (HCC) due to alcohol-related liver disease and non-alcoholic fatty liver disease, has been a concerning trend in Northern England. The emergence of the COVID-19 pandemic further exacerbated challenges within healthcare systems, particularly affecting liver cancer patients. This study aims to assess the impact of the pandemic on survival rates among newly diagnosed liver cancer patients in the region. Utilizing survival analysis techniques, we compared data from before and during the pandemic to identify key factors influencing patient prognosis. Our findings shed light on the dynamic interplay between the pandemic and liver cancer outcomes, providing valuable insights for developing effective clinical strategies and patient management approaches amidst the COVID-19 era. By understanding these impacts, healthcare professionals can better tailor care for liver cancer patients and navigate the complexities of managing this disease in the context of a global health crisis.</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709675"/>
            <a:ext cx="8520600" cy="29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D0D0D"/>
              </a:solidFill>
              <a:highlight>
                <a:srgbClr val="FFFFFF"/>
              </a:highlight>
            </a:endParaRPr>
          </a:p>
          <a:p>
            <a:pPr indent="0" lvl="0" marL="0" rtl="0" algn="l">
              <a:spcBef>
                <a:spcPts val="0"/>
              </a:spcBef>
              <a:spcAft>
                <a:spcPts val="0"/>
              </a:spcAft>
              <a:buNone/>
            </a:pPr>
            <a:r>
              <a:rPr lang="en" sz="1200">
                <a:solidFill>
                  <a:srgbClr val="0D0D0D"/>
                </a:solidFill>
                <a:highlight>
                  <a:srgbClr val="FFFFFF"/>
                </a:highlight>
              </a:rPr>
              <a:t>The box plot shows that the average tumor size during the pandemic was approximately 50 mm, which is larger compared to the pre-pandemic period. We conducted a t-test to evaluate whether there is a significant difference in mean tumor size between the pandemic and pre-pandemic periods.</a:t>
            </a:r>
            <a:endParaRPr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rgbClr val="0D0D0D"/>
                </a:solidFill>
                <a:highlight>
                  <a:srgbClr val="FFFFFF"/>
                </a:highlight>
              </a:rPr>
              <a:t>Null Hypothesis (Ho):</a:t>
            </a:r>
            <a:r>
              <a:rPr lang="en" sz="1200">
                <a:solidFill>
                  <a:srgbClr val="0D0D0D"/>
                </a:solidFill>
                <a:highlight>
                  <a:srgbClr val="FFFFFF"/>
                </a:highlight>
              </a:rPr>
              <a:t> The mean tumor size is the same in the pandemic and pre-pandemic periods.</a:t>
            </a:r>
            <a:endParaRPr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rgbClr val="0D0D0D"/>
                </a:solidFill>
                <a:highlight>
                  <a:srgbClr val="FFFFFF"/>
                </a:highlight>
              </a:rPr>
              <a:t>Alternative Hypothesis (Ha):</a:t>
            </a:r>
            <a:r>
              <a:rPr lang="en" sz="1200">
                <a:solidFill>
                  <a:srgbClr val="0D0D0D"/>
                </a:solidFill>
                <a:highlight>
                  <a:srgbClr val="FFFFFF"/>
                </a:highlight>
              </a:rPr>
              <a:t> The mean tumor size differs between the pandemic and pre-pandemic periods.</a:t>
            </a:r>
            <a:endParaRPr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rPr>
              <a:t>With a p-value of  0.07426, we fail to reject the null hypothesis. T</a:t>
            </a:r>
            <a:r>
              <a:rPr lang="en" sz="1200">
                <a:solidFill>
                  <a:srgbClr val="0D0D0D"/>
                </a:solidFill>
                <a:highlight>
                  <a:srgbClr val="FFFFFF"/>
                </a:highlight>
                <a:latin typeface="Roboto"/>
                <a:ea typeface="Roboto"/>
                <a:cs typeface="Roboto"/>
                <a:sym typeface="Roboto"/>
              </a:rPr>
              <a:t>here is no strong evidence to suggest that there is a significant difference in the tumor sizes between the two periods.</a:t>
            </a:r>
            <a:endParaRPr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endParaRPr>
          </a:p>
          <a:p>
            <a:pPr indent="0" lvl="0" marL="0" rtl="0" algn="l">
              <a:spcBef>
                <a:spcPts val="0"/>
              </a:spcBef>
              <a:spcAft>
                <a:spcPts val="1200"/>
              </a:spcAft>
              <a:buNone/>
            </a:pPr>
            <a:r>
              <a:t/>
            </a:r>
            <a:endParaRPr sz="1200">
              <a:solidFill>
                <a:srgbClr val="0D0D0D"/>
              </a:solidFill>
              <a:highlight>
                <a:srgbClr val="FFFFFF"/>
              </a:highlight>
            </a:endParaRPr>
          </a:p>
        </p:txBody>
      </p:sp>
      <p:pic>
        <p:nvPicPr>
          <p:cNvPr id="187" name="Google Shape;187;p32"/>
          <p:cNvPicPr preferRelativeResize="0"/>
          <p:nvPr/>
        </p:nvPicPr>
        <p:blipFill>
          <a:blip r:embed="rId3">
            <a:alphaModFix/>
          </a:blip>
          <a:stretch>
            <a:fillRect/>
          </a:stretch>
        </p:blipFill>
        <p:spPr>
          <a:xfrm>
            <a:off x="5157225" y="2646850"/>
            <a:ext cx="3853576" cy="2472021"/>
          </a:xfrm>
          <a:prstGeom prst="rect">
            <a:avLst/>
          </a:prstGeom>
          <a:noFill/>
          <a:ln>
            <a:noFill/>
          </a:ln>
        </p:spPr>
      </p:pic>
      <p:pic>
        <p:nvPicPr>
          <p:cNvPr id="188" name="Google Shape;188;p32"/>
          <p:cNvPicPr preferRelativeResize="0"/>
          <p:nvPr/>
        </p:nvPicPr>
        <p:blipFill>
          <a:blip r:embed="rId4">
            <a:alphaModFix/>
          </a:blip>
          <a:stretch>
            <a:fillRect/>
          </a:stretch>
        </p:blipFill>
        <p:spPr>
          <a:xfrm>
            <a:off x="311699" y="2721950"/>
            <a:ext cx="4613974" cy="2321824"/>
          </a:xfrm>
          <a:prstGeom prst="rect">
            <a:avLst/>
          </a:prstGeom>
          <a:noFill/>
          <a:ln>
            <a:noFill/>
          </a:ln>
        </p:spPr>
      </p:pic>
      <p:sp>
        <p:nvSpPr>
          <p:cNvPr id="189" name="Google Shape;189;p32"/>
          <p:cNvSpPr txBox="1"/>
          <p:nvPr/>
        </p:nvSpPr>
        <p:spPr>
          <a:xfrm>
            <a:off x="311700" y="143775"/>
            <a:ext cx="8699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674EA7"/>
                </a:solidFill>
              </a:rPr>
              <a:t>Did COVID-19 Influence Tumor Size in Comparison to the Pre-Pandemic Period?</a:t>
            </a:r>
            <a:endParaRPr sz="2000">
              <a:solidFill>
                <a:srgbClr val="674EA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56225" y="101192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b="1" lang="en" sz="1200">
                <a:solidFill>
                  <a:srgbClr val="0D0D0D"/>
                </a:solidFill>
              </a:rPr>
              <a:t>Null Hypothesis (Ho):</a:t>
            </a:r>
            <a:r>
              <a:rPr lang="en" sz="1200">
                <a:solidFill>
                  <a:srgbClr val="0D0D0D"/>
                </a:solidFill>
              </a:rPr>
              <a:t> The distribution of liver cancer diagnosis methods remains consistent between the pandemic and pre-pandemic periods. </a:t>
            </a:r>
            <a:endParaRPr sz="1200">
              <a:solidFill>
                <a:srgbClr val="0D0D0D"/>
              </a:solidFill>
            </a:endParaRPr>
          </a:p>
          <a:p>
            <a:pPr indent="0" lvl="0" marL="457200" rtl="0" algn="l">
              <a:lnSpc>
                <a:spcPct val="100000"/>
              </a:lnSpc>
              <a:spcBef>
                <a:spcPts val="1200"/>
              </a:spcBef>
              <a:spcAft>
                <a:spcPts val="0"/>
              </a:spcAft>
              <a:buNone/>
            </a:pPr>
            <a:r>
              <a:rPr b="1" lang="en" sz="1200">
                <a:solidFill>
                  <a:srgbClr val="0D0D0D"/>
                </a:solidFill>
              </a:rPr>
              <a:t>Alternative Hypothesis (Ha): </a:t>
            </a:r>
            <a:r>
              <a:rPr lang="en" sz="1200">
                <a:solidFill>
                  <a:srgbClr val="0D0D0D"/>
                </a:solidFill>
              </a:rPr>
              <a:t>The distribution of liver cancer diagnosis methods differs between the pandemic and pre-pandemic periods.</a:t>
            </a:r>
            <a:endParaRPr sz="1200">
              <a:solidFill>
                <a:srgbClr val="0D0D0D"/>
              </a:solidFill>
            </a:endParaRPr>
          </a:p>
          <a:p>
            <a:pPr indent="0" lvl="0" marL="457200" rtl="0" algn="l">
              <a:spcBef>
                <a:spcPts val="1200"/>
              </a:spcBef>
              <a:spcAft>
                <a:spcPts val="0"/>
              </a:spcAft>
              <a:buNone/>
            </a:pPr>
            <a:r>
              <a:rPr lang="en" sz="1200">
                <a:solidFill>
                  <a:srgbClr val="0D0D0D"/>
                </a:solidFill>
              </a:rPr>
              <a:t>The test results in p-value of 0.007 (&lt;0.05) which indicates that there is sufficient evidence to reject the null hypothesis.Therefore, it is inferred that the distribution of liver cancer diagnosis methods significantly differs between the pandemic and pre-pandemic periods .Specifically, there was a notable decrease of around 50% in cases detected through incidental and surveillance methods during the pandemic period compared to the pre-pandemic period.</a:t>
            </a:r>
            <a:endParaRPr sz="1200">
              <a:solidFill>
                <a:srgbClr val="0D0D0D"/>
              </a:solidFill>
            </a:endParaRPr>
          </a:p>
          <a:p>
            <a:pPr indent="0" lvl="0" marL="0" rtl="0" algn="l">
              <a:spcBef>
                <a:spcPts val="1200"/>
              </a:spcBef>
              <a:spcAft>
                <a:spcPts val="0"/>
              </a:spcAft>
              <a:buNone/>
            </a:pPr>
            <a:r>
              <a:t/>
            </a:r>
            <a:endParaRPr sz="1200">
              <a:solidFill>
                <a:srgbClr val="0D0D0D"/>
              </a:solidFill>
            </a:endParaRPr>
          </a:p>
          <a:p>
            <a:pPr indent="0" lvl="0" marL="0" rtl="0" algn="l">
              <a:spcBef>
                <a:spcPts val="1200"/>
              </a:spcBef>
              <a:spcAft>
                <a:spcPts val="1200"/>
              </a:spcAft>
              <a:buNone/>
            </a:pPr>
            <a:r>
              <a:t/>
            </a:r>
            <a:endParaRPr/>
          </a:p>
        </p:txBody>
      </p:sp>
      <p:pic>
        <p:nvPicPr>
          <p:cNvPr id="195" name="Google Shape;195;p33"/>
          <p:cNvPicPr preferRelativeResize="0"/>
          <p:nvPr/>
        </p:nvPicPr>
        <p:blipFill rotWithShape="1">
          <a:blip r:embed="rId3">
            <a:alphaModFix/>
          </a:blip>
          <a:srcRect b="0" l="0" r="0" t="0"/>
          <a:stretch/>
        </p:blipFill>
        <p:spPr>
          <a:xfrm>
            <a:off x="391100" y="3376300"/>
            <a:ext cx="3301999" cy="1566950"/>
          </a:xfrm>
          <a:prstGeom prst="rect">
            <a:avLst/>
          </a:prstGeom>
          <a:noFill/>
          <a:ln>
            <a:noFill/>
          </a:ln>
        </p:spPr>
      </p:pic>
      <p:pic>
        <p:nvPicPr>
          <p:cNvPr id="196" name="Google Shape;196;p33"/>
          <p:cNvPicPr preferRelativeResize="0"/>
          <p:nvPr/>
        </p:nvPicPr>
        <p:blipFill>
          <a:blip r:embed="rId4">
            <a:alphaModFix/>
          </a:blip>
          <a:stretch>
            <a:fillRect/>
          </a:stretch>
        </p:blipFill>
        <p:spPr>
          <a:xfrm>
            <a:off x="5480475" y="3176038"/>
            <a:ext cx="3232549" cy="1967476"/>
          </a:xfrm>
          <a:prstGeom prst="rect">
            <a:avLst/>
          </a:prstGeom>
          <a:noFill/>
          <a:ln>
            <a:noFill/>
          </a:ln>
        </p:spPr>
      </p:pic>
      <p:sp>
        <p:nvSpPr>
          <p:cNvPr id="197" name="Google Shape;197;p33"/>
          <p:cNvSpPr txBox="1"/>
          <p:nvPr/>
        </p:nvSpPr>
        <p:spPr>
          <a:xfrm>
            <a:off x="391100" y="555075"/>
            <a:ext cx="8593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0D0D0D"/>
                </a:solidFill>
              </a:rPr>
              <a:t>A Pearson's chi-squared test was conducted to examine the association between the mode of presentation and the pandemic year status.</a:t>
            </a:r>
            <a:endParaRPr sz="1200">
              <a:solidFill>
                <a:srgbClr val="0D0D0D"/>
              </a:solidFill>
            </a:endParaRPr>
          </a:p>
        </p:txBody>
      </p:sp>
      <p:sp>
        <p:nvSpPr>
          <p:cNvPr id="198" name="Google Shape;198;p33"/>
          <p:cNvSpPr txBox="1"/>
          <p:nvPr/>
        </p:nvSpPr>
        <p:spPr>
          <a:xfrm>
            <a:off x="391100" y="157825"/>
            <a:ext cx="869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674EA7"/>
                </a:solidFill>
              </a:rPr>
              <a:t>Did COVID-19 impact the way in which Liver Cancer was diagnosed?</a:t>
            </a:r>
            <a:endParaRPr sz="2000">
              <a:solidFill>
                <a:srgbClr val="674EA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31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674EA7"/>
                </a:solidFill>
                <a:highlight>
                  <a:srgbClr val="FFFFFF"/>
                </a:highlight>
              </a:rPr>
              <a:t>Did the COVID-19 pandemic impact the distribution of liver cancer diagnoses across different BCLC stages?</a:t>
            </a:r>
            <a:endParaRPr sz="2000">
              <a:solidFill>
                <a:srgbClr val="674EA7"/>
              </a:solidFill>
            </a:endParaRPr>
          </a:p>
        </p:txBody>
      </p:sp>
      <p:sp>
        <p:nvSpPr>
          <p:cNvPr id="204" name="Google Shape;204;p34"/>
          <p:cNvSpPr txBox="1"/>
          <p:nvPr>
            <p:ph idx="1" type="body"/>
          </p:nvPr>
        </p:nvSpPr>
        <p:spPr>
          <a:xfrm>
            <a:off x="311700" y="1103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D0D0D"/>
                </a:solidFill>
              </a:rPr>
              <a:t>Modified Null Hypothesis (Ho): </a:t>
            </a:r>
            <a:r>
              <a:rPr lang="en" sz="1200">
                <a:solidFill>
                  <a:srgbClr val="0D0D0D"/>
                </a:solidFill>
              </a:rPr>
              <a:t>There is no significant difference in the distribution of liver cancer diagnoses across different BCLC stages between the pandemic and pre-pandemic periods.</a:t>
            </a:r>
            <a:endParaRPr sz="1200">
              <a:solidFill>
                <a:srgbClr val="0D0D0D"/>
              </a:solidFill>
            </a:endParaRPr>
          </a:p>
          <a:p>
            <a:pPr indent="0" lvl="0" marL="0" rtl="0" algn="l">
              <a:spcBef>
                <a:spcPts val="1500"/>
              </a:spcBef>
              <a:spcAft>
                <a:spcPts val="0"/>
              </a:spcAft>
              <a:buNone/>
            </a:pPr>
            <a:r>
              <a:rPr b="1" lang="en" sz="1200">
                <a:solidFill>
                  <a:srgbClr val="0D0D0D"/>
                </a:solidFill>
              </a:rPr>
              <a:t>Modified Alternative Hypothesis (Ha):</a:t>
            </a:r>
            <a:r>
              <a:rPr lang="en" sz="1200">
                <a:solidFill>
                  <a:srgbClr val="0D0D0D"/>
                </a:solidFill>
              </a:rPr>
              <a:t> There is a significant difference in the distribution of liver cancer diagnoses across different BCLC stages between the pandemic and pre-pandemic periods.</a:t>
            </a:r>
            <a:endParaRPr sz="1200">
              <a:solidFill>
                <a:srgbClr val="0D0D0D"/>
              </a:solidFill>
            </a:endParaRPr>
          </a:p>
          <a:p>
            <a:pPr indent="0" lvl="0" marL="0" rtl="0" algn="l">
              <a:spcBef>
                <a:spcPts val="1500"/>
              </a:spcBef>
              <a:spcAft>
                <a:spcPts val="0"/>
              </a:spcAft>
              <a:buNone/>
            </a:pPr>
            <a:r>
              <a:rPr lang="en" sz="1200">
                <a:solidFill>
                  <a:srgbClr val="0D0D0D"/>
                </a:solidFill>
                <a:highlight>
                  <a:srgbClr val="FFFFFF"/>
                </a:highlight>
                <a:latin typeface="Roboto"/>
                <a:ea typeface="Roboto"/>
                <a:cs typeface="Roboto"/>
                <a:sym typeface="Roboto"/>
              </a:rPr>
              <a:t>With a p-value of 0.5678 obtained from Fisher's Exact Test, we fail to reject the null hypothesis. Therefore, it does not appear that COVID-19 had a significant impact on the distribution of liver cancer diagnoses across BCLC stages.</a:t>
            </a:r>
            <a:endParaRPr b="1" sz="1200">
              <a:solidFill>
                <a:srgbClr val="0D0D0D"/>
              </a:solidFill>
            </a:endParaRPr>
          </a:p>
          <a:p>
            <a:pPr indent="0" lvl="0" marL="0" rtl="0" algn="l">
              <a:spcBef>
                <a:spcPts val="1500"/>
              </a:spcBef>
              <a:spcAft>
                <a:spcPts val="0"/>
              </a:spcAft>
              <a:buClr>
                <a:schemeClr val="dk1"/>
              </a:buClr>
              <a:buSzPts val="1100"/>
              <a:buFont typeface="Arial"/>
              <a:buNone/>
            </a:pPr>
            <a:r>
              <a:t/>
            </a:r>
            <a:endParaRPr sz="1200">
              <a:solidFill>
                <a:srgbClr val="0D0D0D"/>
              </a:solidFill>
            </a:endParaRPr>
          </a:p>
          <a:p>
            <a:pPr indent="0" lvl="0" marL="0" rtl="0" algn="l">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205" name="Google Shape;205;p34"/>
          <p:cNvPicPr preferRelativeResize="0"/>
          <p:nvPr/>
        </p:nvPicPr>
        <p:blipFill>
          <a:blip r:embed="rId3">
            <a:alphaModFix/>
          </a:blip>
          <a:stretch>
            <a:fillRect/>
          </a:stretch>
        </p:blipFill>
        <p:spPr>
          <a:xfrm>
            <a:off x="5368175" y="2878825"/>
            <a:ext cx="3295675" cy="2233075"/>
          </a:xfrm>
          <a:prstGeom prst="rect">
            <a:avLst/>
          </a:prstGeom>
          <a:noFill/>
          <a:ln>
            <a:noFill/>
          </a:ln>
        </p:spPr>
      </p:pic>
      <p:pic>
        <p:nvPicPr>
          <p:cNvPr id="206" name="Google Shape;206;p34"/>
          <p:cNvPicPr preferRelativeResize="0"/>
          <p:nvPr/>
        </p:nvPicPr>
        <p:blipFill>
          <a:blip r:embed="rId4">
            <a:alphaModFix/>
          </a:blip>
          <a:stretch>
            <a:fillRect/>
          </a:stretch>
        </p:blipFill>
        <p:spPr>
          <a:xfrm>
            <a:off x="851175" y="3010925"/>
            <a:ext cx="3357774" cy="210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430001" y="1211300"/>
            <a:ext cx="5527248" cy="3416400"/>
          </a:xfrm>
          <a:prstGeom prst="rect">
            <a:avLst/>
          </a:prstGeom>
          <a:noFill/>
          <a:ln>
            <a:noFill/>
          </a:ln>
        </p:spPr>
      </p:pic>
      <p:sp>
        <p:nvSpPr>
          <p:cNvPr id="212" name="Google Shape;212;p35"/>
          <p:cNvSpPr txBox="1"/>
          <p:nvPr/>
        </p:nvSpPr>
        <p:spPr>
          <a:xfrm>
            <a:off x="0" y="302150"/>
            <a:ext cx="9144000" cy="5199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3.4  SURVIVAL ANALYSIS</a:t>
            </a:r>
            <a:endParaRPr b="1" sz="2000">
              <a:solidFill>
                <a:srgbClr val="FFFFFF"/>
              </a:solidFill>
            </a:endParaRPr>
          </a:p>
        </p:txBody>
      </p:sp>
      <p:sp>
        <p:nvSpPr>
          <p:cNvPr id="213" name="Google Shape;213;p35"/>
          <p:cNvSpPr txBox="1"/>
          <p:nvPr/>
        </p:nvSpPr>
        <p:spPr>
          <a:xfrm>
            <a:off x="5957250" y="1447500"/>
            <a:ext cx="2888100" cy="32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Kaplan-Meier survival curve illustrates the estimated probability of survival over time for patients in this study.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visualization provides valuable insights into the overall survival trends among the patients under study.</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227400" y="367725"/>
            <a:ext cx="377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51C75"/>
                </a:solidFill>
                <a:highlight>
                  <a:schemeClr val="lt1"/>
                </a:highlight>
                <a:latin typeface="Roboto"/>
                <a:ea typeface="Roboto"/>
                <a:cs typeface="Roboto"/>
                <a:sym typeface="Roboto"/>
              </a:rPr>
              <a:t>Comparing Survival Rates of Liver Cancer Patients: </a:t>
            </a:r>
            <a:endParaRPr b="1" sz="1500">
              <a:solidFill>
                <a:srgbClr val="351C75"/>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1500">
              <a:solidFill>
                <a:srgbClr val="351C75"/>
              </a:solidFill>
              <a:highlight>
                <a:schemeClr val="lt1"/>
              </a:highlight>
              <a:latin typeface="Roboto"/>
              <a:ea typeface="Roboto"/>
              <a:cs typeface="Roboto"/>
              <a:sym typeface="Roboto"/>
            </a:endParaRPr>
          </a:p>
          <a:p>
            <a:pPr indent="-323850" lvl="0" marL="457200" rtl="0" algn="l">
              <a:spcBef>
                <a:spcPts val="0"/>
              </a:spcBef>
              <a:spcAft>
                <a:spcPts val="0"/>
              </a:spcAft>
              <a:buClr>
                <a:srgbClr val="674EA7"/>
              </a:buClr>
              <a:buSzPts val="1500"/>
              <a:buFont typeface="Roboto"/>
              <a:buAutoNum type="arabicPeriod"/>
            </a:pPr>
            <a:r>
              <a:rPr b="1" lang="en" sz="1500">
                <a:solidFill>
                  <a:srgbClr val="674EA7"/>
                </a:solidFill>
                <a:highlight>
                  <a:schemeClr val="lt1"/>
                </a:highlight>
                <a:latin typeface="Roboto"/>
                <a:ea typeface="Roboto"/>
                <a:cs typeface="Roboto"/>
                <a:sym typeface="Roboto"/>
              </a:rPr>
              <a:t>Pre-Pandemic vs. Pandemic</a:t>
            </a:r>
            <a:endParaRPr b="1" sz="3100">
              <a:solidFill>
                <a:srgbClr val="674EA7"/>
              </a:solidFill>
              <a:highlight>
                <a:schemeClr val="lt1"/>
              </a:highlight>
            </a:endParaRPr>
          </a:p>
        </p:txBody>
      </p:sp>
      <p:sp>
        <p:nvSpPr>
          <p:cNvPr id="219" name="Google Shape;219;p36"/>
          <p:cNvSpPr txBox="1"/>
          <p:nvPr>
            <p:ph idx="1" type="body"/>
          </p:nvPr>
        </p:nvSpPr>
        <p:spPr>
          <a:xfrm>
            <a:off x="304675" y="1523350"/>
            <a:ext cx="35178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Clr>
                <a:schemeClr val="dk1"/>
              </a:buClr>
              <a:buSzPct val="100000"/>
              <a:buChar char="●"/>
            </a:pPr>
            <a:r>
              <a:rPr lang="en" sz="1400">
                <a:solidFill>
                  <a:schemeClr val="dk1"/>
                </a:solidFill>
              </a:rPr>
              <a:t>We compared the  </a:t>
            </a:r>
            <a:r>
              <a:rPr lang="en" sz="1400">
                <a:solidFill>
                  <a:schemeClr val="dk1"/>
                </a:solidFill>
                <a:highlight>
                  <a:schemeClr val="lt1"/>
                </a:highlight>
              </a:rPr>
              <a:t>survival curves of patients diagnosed during the pandemic and pre-pandemic periods.  </a:t>
            </a:r>
            <a:endParaRPr sz="1400">
              <a:solidFill>
                <a:schemeClr val="dk1"/>
              </a:solidFill>
              <a:highlight>
                <a:schemeClr val="lt1"/>
              </a:highlight>
            </a:endParaRPr>
          </a:p>
          <a:p>
            <a:pPr indent="-310832" lvl="0" marL="457200" rtl="0" algn="l">
              <a:spcBef>
                <a:spcPts val="0"/>
              </a:spcBef>
              <a:spcAft>
                <a:spcPts val="0"/>
              </a:spcAft>
              <a:buClr>
                <a:schemeClr val="dk1"/>
              </a:buClr>
              <a:buSzPct val="100000"/>
              <a:buChar char="●"/>
            </a:pPr>
            <a:r>
              <a:rPr lang="en" sz="1400">
                <a:solidFill>
                  <a:schemeClr val="dk1"/>
                </a:solidFill>
                <a:highlight>
                  <a:schemeClr val="lt1"/>
                </a:highlight>
              </a:rPr>
              <a:t>From the plot, it's evident that the group diagnosed before the pandemic had a better chance of surviving than the group diagnosed during the pandemic period.</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highlight>
                  <a:schemeClr val="lt1"/>
                </a:highlight>
              </a:rPr>
              <a:t>The log-rank test yields a p-value of 0.1, we fail to reject the null hypothesis, indicating that the pandemic may not have had a significant impact on the overall survival of patients diagnosed with liver cancer.</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chemeClr val="lt1"/>
              </a:highlight>
            </a:endParaRPr>
          </a:p>
        </p:txBody>
      </p:sp>
      <p:pic>
        <p:nvPicPr>
          <p:cNvPr id="220" name="Google Shape;220;p36"/>
          <p:cNvPicPr preferRelativeResize="0"/>
          <p:nvPr/>
        </p:nvPicPr>
        <p:blipFill>
          <a:blip r:embed="rId3">
            <a:alphaModFix/>
          </a:blip>
          <a:stretch>
            <a:fillRect/>
          </a:stretch>
        </p:blipFill>
        <p:spPr>
          <a:xfrm>
            <a:off x="4242325" y="3356900"/>
            <a:ext cx="4350000" cy="1695275"/>
          </a:xfrm>
          <a:prstGeom prst="rect">
            <a:avLst/>
          </a:prstGeom>
          <a:noFill/>
          <a:ln>
            <a:noFill/>
          </a:ln>
        </p:spPr>
      </p:pic>
      <p:pic>
        <p:nvPicPr>
          <p:cNvPr id="221" name="Google Shape;221;p36"/>
          <p:cNvPicPr preferRelativeResize="0"/>
          <p:nvPr/>
        </p:nvPicPr>
        <p:blipFill rotWithShape="1">
          <a:blip r:embed="rId4">
            <a:alphaModFix/>
          </a:blip>
          <a:srcRect b="2752" l="803" r="0" t="0"/>
          <a:stretch/>
        </p:blipFill>
        <p:spPr>
          <a:xfrm>
            <a:off x="3906825" y="63275"/>
            <a:ext cx="5180977" cy="317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7"/>
          <p:cNvPicPr preferRelativeResize="0"/>
          <p:nvPr/>
        </p:nvPicPr>
        <p:blipFill>
          <a:blip r:embed="rId3">
            <a:alphaModFix/>
          </a:blip>
          <a:stretch>
            <a:fillRect/>
          </a:stretch>
        </p:blipFill>
        <p:spPr>
          <a:xfrm>
            <a:off x="4155987" y="65600"/>
            <a:ext cx="5037950" cy="3126825"/>
          </a:xfrm>
          <a:prstGeom prst="rect">
            <a:avLst/>
          </a:prstGeom>
          <a:noFill/>
          <a:ln>
            <a:noFill/>
          </a:ln>
        </p:spPr>
      </p:pic>
      <p:pic>
        <p:nvPicPr>
          <p:cNvPr id="227" name="Google Shape;227;p37"/>
          <p:cNvPicPr preferRelativeResize="0"/>
          <p:nvPr/>
        </p:nvPicPr>
        <p:blipFill>
          <a:blip r:embed="rId4">
            <a:alphaModFix/>
          </a:blip>
          <a:stretch>
            <a:fillRect/>
          </a:stretch>
        </p:blipFill>
        <p:spPr>
          <a:xfrm>
            <a:off x="4517625" y="3192425"/>
            <a:ext cx="4314675" cy="1908301"/>
          </a:xfrm>
          <a:prstGeom prst="rect">
            <a:avLst/>
          </a:prstGeom>
          <a:noFill/>
          <a:ln>
            <a:noFill/>
          </a:ln>
        </p:spPr>
      </p:pic>
      <p:sp>
        <p:nvSpPr>
          <p:cNvPr id="228" name="Google Shape;228;p37"/>
          <p:cNvSpPr txBox="1"/>
          <p:nvPr/>
        </p:nvSpPr>
        <p:spPr>
          <a:xfrm>
            <a:off x="288100" y="975575"/>
            <a:ext cx="3724200" cy="3787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We plotted survival curves depicting the estimated probability of survival among liver cancer patients across different Barcelona Clinic Liver Cancer (BCLC) stages.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survival curves progressively decline as the BCLC stage advances, indicating a poorer prognosis for patients with more advanced liver cancer stages. This information can be crucial for clinicians in predicting patient outcomes and guiding treatment decisions for liver cancer patients.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log-rank test results indicate a highly significant difference in survival rates across the BCLC stages (p &lt; 2e-16), suggesting that the stage of liver cancer significantly affects patient survival.</a:t>
            </a:r>
            <a:endParaRPr sz="1300">
              <a:solidFill>
                <a:schemeClr val="dk1"/>
              </a:solidFill>
            </a:endParaRPr>
          </a:p>
        </p:txBody>
      </p:sp>
      <p:sp>
        <p:nvSpPr>
          <p:cNvPr id="229" name="Google Shape;229;p37"/>
          <p:cNvSpPr txBox="1"/>
          <p:nvPr>
            <p:ph type="title"/>
          </p:nvPr>
        </p:nvSpPr>
        <p:spPr>
          <a:xfrm>
            <a:off x="346850" y="402875"/>
            <a:ext cx="377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rgbClr val="674EA7"/>
                </a:solidFill>
                <a:highlight>
                  <a:schemeClr val="lt1"/>
                </a:highlight>
                <a:latin typeface="Roboto"/>
                <a:ea typeface="Roboto"/>
                <a:cs typeface="Roboto"/>
                <a:sym typeface="Roboto"/>
              </a:rPr>
              <a:t>2. Across Barcelona Clinic Liver Cancer (BCLC) Stage</a:t>
            </a:r>
            <a:endParaRPr b="1" sz="3100">
              <a:solidFill>
                <a:srgbClr val="674EA7"/>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8"/>
          <p:cNvPicPr preferRelativeResize="0"/>
          <p:nvPr/>
        </p:nvPicPr>
        <p:blipFill>
          <a:blip r:embed="rId3">
            <a:alphaModFix/>
          </a:blip>
          <a:stretch>
            <a:fillRect/>
          </a:stretch>
        </p:blipFill>
        <p:spPr>
          <a:xfrm>
            <a:off x="4114850" y="119425"/>
            <a:ext cx="4814500" cy="2988499"/>
          </a:xfrm>
          <a:prstGeom prst="rect">
            <a:avLst/>
          </a:prstGeom>
          <a:noFill/>
          <a:ln>
            <a:noFill/>
          </a:ln>
        </p:spPr>
      </p:pic>
      <p:pic>
        <p:nvPicPr>
          <p:cNvPr id="235" name="Google Shape;235;p38"/>
          <p:cNvPicPr preferRelativeResize="0"/>
          <p:nvPr/>
        </p:nvPicPr>
        <p:blipFill>
          <a:blip r:embed="rId4">
            <a:alphaModFix/>
          </a:blip>
          <a:stretch>
            <a:fillRect/>
          </a:stretch>
        </p:blipFill>
        <p:spPr>
          <a:xfrm>
            <a:off x="3980425" y="3197125"/>
            <a:ext cx="4998124" cy="1801000"/>
          </a:xfrm>
          <a:prstGeom prst="rect">
            <a:avLst/>
          </a:prstGeom>
          <a:noFill/>
          <a:ln>
            <a:noFill/>
          </a:ln>
        </p:spPr>
      </p:pic>
      <p:sp>
        <p:nvSpPr>
          <p:cNvPr id="236" name="Google Shape;236;p38"/>
          <p:cNvSpPr txBox="1"/>
          <p:nvPr>
            <p:ph type="title"/>
          </p:nvPr>
        </p:nvSpPr>
        <p:spPr>
          <a:xfrm>
            <a:off x="346850" y="402875"/>
            <a:ext cx="377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74EA7"/>
                </a:solidFill>
                <a:highlight>
                  <a:schemeClr val="lt1"/>
                </a:highlight>
                <a:latin typeface="Roboto"/>
                <a:ea typeface="Roboto"/>
                <a:cs typeface="Roboto"/>
                <a:sym typeface="Roboto"/>
              </a:rPr>
              <a:t>3</a:t>
            </a:r>
            <a:r>
              <a:rPr b="1" lang="en" sz="1500">
                <a:solidFill>
                  <a:srgbClr val="674EA7"/>
                </a:solidFill>
                <a:highlight>
                  <a:schemeClr val="lt1"/>
                </a:highlight>
                <a:latin typeface="Roboto"/>
                <a:ea typeface="Roboto"/>
                <a:cs typeface="Roboto"/>
                <a:sym typeface="Roboto"/>
              </a:rPr>
              <a:t>. Across the manner in which cancer was detected (Mode of Presentation)</a:t>
            </a:r>
            <a:endParaRPr b="1" sz="3100">
              <a:solidFill>
                <a:srgbClr val="674EA7"/>
              </a:solidFill>
              <a:highlight>
                <a:schemeClr val="lt1"/>
              </a:highlight>
            </a:endParaRPr>
          </a:p>
        </p:txBody>
      </p:sp>
      <p:sp>
        <p:nvSpPr>
          <p:cNvPr id="237" name="Google Shape;237;p38"/>
          <p:cNvSpPr txBox="1"/>
          <p:nvPr/>
        </p:nvSpPr>
        <p:spPr>
          <a:xfrm>
            <a:off x="463750" y="1285875"/>
            <a:ext cx="3267300" cy="3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38" name="Google Shape;238;p38"/>
          <p:cNvSpPr txBox="1"/>
          <p:nvPr/>
        </p:nvSpPr>
        <p:spPr>
          <a:xfrm>
            <a:off x="477800" y="1264800"/>
            <a:ext cx="3190200" cy="3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39" name="Google Shape;239;p38"/>
          <p:cNvSpPr txBox="1"/>
          <p:nvPr/>
        </p:nvSpPr>
        <p:spPr>
          <a:xfrm>
            <a:off x="288100" y="975575"/>
            <a:ext cx="3724200" cy="3787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We compared survival curves of liver cancer patients </a:t>
            </a:r>
            <a:r>
              <a:rPr lang="en" sz="1200">
                <a:solidFill>
                  <a:schemeClr val="dk1"/>
                </a:solidFill>
              </a:rPr>
              <a:t>stratified</a:t>
            </a:r>
            <a:r>
              <a:rPr lang="en" sz="1200">
                <a:solidFill>
                  <a:schemeClr val="dk1"/>
                </a:solidFill>
              </a:rPr>
              <a:t> across different modes of presentation.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survival curves show distinct patterns based on the mode of presentation, with Surveillance-diagnosed patients exhibiting the highest survival probability over time, followed by Incidental and Symptomatic groups. This indicates that the mode of presentation significantly impacts the survival probability of liver cancer patients.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log-rank test results reveal a highly significant difference in survival rates across different modes of presentation (p = 2e-09), underscoring the importance of early detection through surveillance in improving treatment outcomes and extending survival times for liver cancer patients.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9"/>
          <p:cNvPicPr preferRelativeResize="0"/>
          <p:nvPr/>
        </p:nvPicPr>
        <p:blipFill>
          <a:blip r:embed="rId3">
            <a:alphaModFix/>
          </a:blip>
          <a:stretch>
            <a:fillRect/>
          </a:stretch>
        </p:blipFill>
        <p:spPr>
          <a:xfrm>
            <a:off x="3865175" y="72633"/>
            <a:ext cx="5039925" cy="3187692"/>
          </a:xfrm>
          <a:prstGeom prst="rect">
            <a:avLst/>
          </a:prstGeom>
          <a:noFill/>
          <a:ln>
            <a:noFill/>
          </a:ln>
        </p:spPr>
      </p:pic>
      <p:pic>
        <p:nvPicPr>
          <p:cNvPr id="245" name="Google Shape;245;p39"/>
          <p:cNvPicPr preferRelativeResize="0"/>
          <p:nvPr/>
        </p:nvPicPr>
        <p:blipFill>
          <a:blip r:embed="rId4">
            <a:alphaModFix/>
          </a:blip>
          <a:stretch>
            <a:fillRect/>
          </a:stretch>
        </p:blipFill>
        <p:spPr>
          <a:xfrm>
            <a:off x="3865175" y="3260325"/>
            <a:ext cx="4967126" cy="1883174"/>
          </a:xfrm>
          <a:prstGeom prst="rect">
            <a:avLst/>
          </a:prstGeom>
          <a:noFill/>
          <a:ln>
            <a:noFill/>
          </a:ln>
        </p:spPr>
      </p:pic>
      <p:sp>
        <p:nvSpPr>
          <p:cNvPr id="246" name="Google Shape;246;p39"/>
          <p:cNvSpPr/>
          <p:nvPr/>
        </p:nvSpPr>
        <p:spPr>
          <a:xfrm>
            <a:off x="8256300" y="1292900"/>
            <a:ext cx="648900" cy="18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highlight>
                  <a:schemeClr val="lt1"/>
                </a:highlight>
              </a:rPr>
              <a:t>Gender</a:t>
            </a:r>
            <a:endParaRPr sz="1100">
              <a:highlight>
                <a:schemeClr val="lt1"/>
              </a:highlight>
            </a:endParaRPr>
          </a:p>
        </p:txBody>
      </p:sp>
      <p:sp>
        <p:nvSpPr>
          <p:cNvPr id="247" name="Google Shape;247;p39"/>
          <p:cNvSpPr txBox="1"/>
          <p:nvPr>
            <p:ph type="title"/>
          </p:nvPr>
        </p:nvSpPr>
        <p:spPr>
          <a:xfrm>
            <a:off x="660750" y="529375"/>
            <a:ext cx="377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74EA7"/>
                </a:solidFill>
                <a:highlight>
                  <a:schemeClr val="lt1"/>
                </a:highlight>
                <a:latin typeface="Roboto"/>
                <a:ea typeface="Roboto"/>
                <a:cs typeface="Roboto"/>
                <a:sym typeface="Roboto"/>
              </a:rPr>
              <a:t>4</a:t>
            </a:r>
            <a:r>
              <a:rPr b="1" lang="en" sz="1500">
                <a:solidFill>
                  <a:srgbClr val="674EA7"/>
                </a:solidFill>
                <a:highlight>
                  <a:schemeClr val="lt1"/>
                </a:highlight>
                <a:latin typeface="Roboto"/>
                <a:ea typeface="Roboto"/>
                <a:cs typeface="Roboto"/>
                <a:sym typeface="Roboto"/>
              </a:rPr>
              <a:t>. Across Gender</a:t>
            </a:r>
            <a:endParaRPr b="1" sz="3100">
              <a:solidFill>
                <a:srgbClr val="674EA7"/>
              </a:solidFill>
              <a:highlight>
                <a:schemeClr val="lt1"/>
              </a:highlight>
            </a:endParaRPr>
          </a:p>
        </p:txBody>
      </p:sp>
      <p:sp>
        <p:nvSpPr>
          <p:cNvPr id="248" name="Google Shape;248;p39"/>
          <p:cNvSpPr txBox="1"/>
          <p:nvPr>
            <p:ph idx="1" type="body"/>
          </p:nvPr>
        </p:nvSpPr>
        <p:spPr>
          <a:xfrm>
            <a:off x="206300" y="1207150"/>
            <a:ext cx="35178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We compared the  </a:t>
            </a:r>
            <a:r>
              <a:rPr lang="en" sz="1300">
                <a:solidFill>
                  <a:schemeClr val="dk1"/>
                </a:solidFill>
                <a:highlight>
                  <a:schemeClr val="lt1"/>
                </a:highlight>
              </a:rPr>
              <a:t>survival curves of Male and Female patients.  </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sz="1300">
                <a:solidFill>
                  <a:schemeClr val="dk1"/>
                </a:solidFill>
                <a:highlight>
                  <a:schemeClr val="lt1"/>
                </a:highlight>
              </a:rPr>
              <a:t>The survival curve for males shows a slightly higher estimated probability of survival compared to females over time.</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sz="1300">
                <a:solidFill>
                  <a:schemeClr val="dk1"/>
                </a:solidFill>
                <a:highlight>
                  <a:schemeClr val="lt1"/>
                </a:highlight>
              </a:rPr>
              <a:t>The log-rank test indicates a statistically significant difference in survival rates between genders (p = 0.05). This suggests that gender may play a role in determining survival outcomes for liver cancer patients, with males having a better prognosis compared to females.</a:t>
            </a:r>
            <a:endParaRPr sz="1300">
              <a:solidFill>
                <a:schemeClr val="dk1"/>
              </a:solidFill>
              <a:highlight>
                <a:schemeClr val="lt1"/>
              </a:highlight>
            </a:endParaRPr>
          </a:p>
          <a:p>
            <a:pPr indent="0" lvl="0" marL="0" rtl="0" algn="l">
              <a:spcBef>
                <a:spcPts val="1200"/>
              </a:spcBef>
              <a:spcAft>
                <a:spcPts val="1200"/>
              </a:spcAft>
              <a:buNone/>
            </a:pPr>
            <a:r>
              <a:t/>
            </a:r>
            <a:endParaRPr sz="1300">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nvSpPr>
        <p:spPr>
          <a:xfrm>
            <a:off x="4637575" y="880425"/>
            <a:ext cx="4233600" cy="363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0D0D0D"/>
              </a:buClr>
              <a:buSzPts val="1000"/>
              <a:buChar char="●"/>
            </a:pPr>
            <a:r>
              <a:rPr lang="en" sz="1000">
                <a:solidFill>
                  <a:srgbClr val="0D0D0D"/>
                </a:solidFill>
                <a:highlight>
                  <a:srgbClr val="FFFFFF"/>
                </a:highlight>
              </a:rPr>
              <a:t>The Cox proportional hazards model was applied to assess the association between various factors and survival outcomes among liver cancer patients.</a:t>
            </a:r>
            <a:endParaRPr sz="1000">
              <a:solidFill>
                <a:srgbClr val="0D0D0D"/>
              </a:solidFill>
              <a:highlight>
                <a:srgbClr val="FFFFFF"/>
              </a:highlight>
            </a:endParaRPr>
          </a:p>
          <a:p>
            <a:pPr indent="-292100" lvl="0" marL="457200" rtl="0" algn="l">
              <a:lnSpc>
                <a:spcPct val="115000"/>
              </a:lnSpc>
              <a:spcBef>
                <a:spcPts val="0"/>
              </a:spcBef>
              <a:spcAft>
                <a:spcPts val="0"/>
              </a:spcAft>
              <a:buClr>
                <a:srgbClr val="0D0D0D"/>
              </a:buClr>
              <a:buSzPts val="1000"/>
              <a:buChar char="●"/>
            </a:pPr>
            <a:r>
              <a:rPr lang="en" sz="1000">
                <a:solidFill>
                  <a:srgbClr val="0D0D0D"/>
                </a:solidFill>
              </a:rPr>
              <a:t>The hazard ratio (exp(coef))for each variable indicates the change in the risk of death associated with a one-unit change in the predictor, adjusting for other variables.</a:t>
            </a:r>
            <a:endParaRPr sz="1000">
              <a:solidFill>
                <a:srgbClr val="0D0D0D"/>
              </a:solidFill>
            </a:endParaRPr>
          </a:p>
          <a:p>
            <a:pPr indent="0" lvl="0" marL="0" rtl="0" algn="l">
              <a:lnSpc>
                <a:spcPct val="115000"/>
              </a:lnSpc>
              <a:spcBef>
                <a:spcPts val="1200"/>
              </a:spcBef>
              <a:spcAft>
                <a:spcPts val="0"/>
              </a:spcAft>
              <a:buNone/>
            </a:pPr>
            <a:r>
              <a:rPr b="1" lang="en" sz="1100">
                <a:solidFill>
                  <a:srgbClr val="0D0D0D"/>
                </a:solidFill>
                <a:highlight>
                  <a:srgbClr val="FFFFFF"/>
                </a:highlight>
              </a:rPr>
              <a:t>I</a:t>
            </a:r>
            <a:r>
              <a:rPr b="1" lang="en" sz="1100">
                <a:solidFill>
                  <a:srgbClr val="0D0D0D"/>
                </a:solidFill>
                <a:highlight>
                  <a:srgbClr val="FFFFFF"/>
                </a:highlight>
              </a:rPr>
              <a:t>nferences</a:t>
            </a:r>
            <a:r>
              <a:rPr b="1" lang="en" sz="1100">
                <a:solidFill>
                  <a:srgbClr val="0D0D0D"/>
                </a:solidFill>
                <a:highlight>
                  <a:srgbClr val="FFFFFF"/>
                </a:highlight>
              </a:rPr>
              <a:t>:</a:t>
            </a:r>
            <a:endParaRPr b="1" sz="1100">
              <a:solidFill>
                <a:srgbClr val="0D0D0D"/>
              </a:solidFill>
              <a:highlight>
                <a:srgbClr val="FFFFFF"/>
              </a:highlight>
            </a:endParaRPr>
          </a:p>
          <a:p>
            <a:pPr indent="-292100" lvl="0" marL="457200" rtl="0" algn="l">
              <a:spcBef>
                <a:spcPts val="1200"/>
              </a:spcBef>
              <a:spcAft>
                <a:spcPts val="0"/>
              </a:spcAft>
              <a:buClr>
                <a:srgbClr val="0D0D0D"/>
              </a:buClr>
              <a:buSzPts val="1000"/>
              <a:buAutoNum type="arabicPeriod"/>
            </a:pPr>
            <a:r>
              <a:rPr lang="en" sz="1000">
                <a:solidFill>
                  <a:srgbClr val="0D0D0D"/>
                </a:solidFill>
                <a:highlight>
                  <a:srgbClr val="FFFFFF"/>
                </a:highlight>
              </a:rPr>
              <a:t>Larger tumor size is associated with a higher hazard of mortality (p = 0.033564), with a 0.4281% increase in hazard for each unit increase in tumor size.</a:t>
            </a:r>
            <a:endParaRPr sz="1000">
              <a:solidFill>
                <a:srgbClr val="0D0D0D"/>
              </a:solidFill>
              <a:highlight>
                <a:srgbClr val="FFFFFF"/>
              </a:highlight>
            </a:endParaRPr>
          </a:p>
          <a:p>
            <a:pPr indent="-292100" lvl="0" marL="457200" rtl="0" algn="l">
              <a:spcBef>
                <a:spcPts val="0"/>
              </a:spcBef>
              <a:spcAft>
                <a:spcPts val="0"/>
              </a:spcAft>
              <a:buClr>
                <a:srgbClr val="0D0D0D"/>
              </a:buClr>
              <a:buSzPts val="1000"/>
              <a:buAutoNum type="arabicPeriod"/>
            </a:pPr>
            <a:r>
              <a:rPr lang="en" sz="1000">
                <a:solidFill>
                  <a:srgbClr val="0D0D0D"/>
                </a:solidFill>
                <a:highlight>
                  <a:srgbClr val="FFFFFF"/>
                </a:highlight>
              </a:rPr>
              <a:t>Higher performance status is associated with a higher hazard of mortality (p = 0.012149), indicating that patients with poorer performance status have a higher risk of mortality.</a:t>
            </a:r>
            <a:endParaRPr sz="1000">
              <a:solidFill>
                <a:srgbClr val="0D0D0D"/>
              </a:solidFill>
              <a:highlight>
                <a:srgbClr val="FFFFFF"/>
              </a:highlight>
            </a:endParaRPr>
          </a:p>
          <a:p>
            <a:pPr indent="-292100" lvl="0" marL="457200" rtl="0" algn="l">
              <a:spcBef>
                <a:spcPts val="0"/>
              </a:spcBef>
              <a:spcAft>
                <a:spcPts val="0"/>
              </a:spcAft>
              <a:buClr>
                <a:srgbClr val="0D0D0D"/>
              </a:buClr>
              <a:buSzPts val="1000"/>
              <a:buAutoNum type="arabicPeriod"/>
            </a:pPr>
            <a:r>
              <a:rPr lang="en" sz="1000">
                <a:solidFill>
                  <a:srgbClr val="0D0D0D"/>
                </a:solidFill>
                <a:highlight>
                  <a:srgbClr val="FFFFFF"/>
                </a:highlight>
              </a:rPr>
              <a:t>Both BCLC and TNM stages significantly affect the hazard of mortality (all p &lt; 0.05), indicating that patients with advanced cancer stages have a higher risk of mortality compared to earlier stages</a:t>
            </a:r>
            <a:endParaRPr sz="1000">
              <a:solidFill>
                <a:srgbClr val="0D0D0D"/>
              </a:solidFill>
              <a:highlight>
                <a:srgbClr val="FFFFFF"/>
              </a:highlight>
            </a:endParaRPr>
          </a:p>
          <a:p>
            <a:pPr indent="-292100" lvl="0" marL="457200" rtl="0" algn="l">
              <a:spcBef>
                <a:spcPts val="0"/>
              </a:spcBef>
              <a:spcAft>
                <a:spcPts val="0"/>
              </a:spcAft>
              <a:buClr>
                <a:srgbClr val="0D0D0D"/>
              </a:buClr>
              <a:buSzPts val="1000"/>
              <a:buAutoNum type="arabicPeriod"/>
            </a:pPr>
            <a:r>
              <a:rPr lang="en" sz="1000">
                <a:solidFill>
                  <a:srgbClr val="0D0D0D"/>
                </a:solidFill>
                <a:highlight>
                  <a:srgbClr val="FFFFFF"/>
                </a:highlight>
              </a:rPr>
              <a:t>The type of treatment significantly affects the hazard of mortality (all p &lt; 0.05), with supportive care showing the highest hazard followed by SIRT, TNM Stage IV, and TACE.</a:t>
            </a:r>
            <a:endParaRPr sz="1000">
              <a:solidFill>
                <a:srgbClr val="0D0D0D"/>
              </a:solidFill>
              <a:highlight>
                <a:srgbClr val="FFFFFF"/>
              </a:highlight>
            </a:endParaRPr>
          </a:p>
        </p:txBody>
      </p:sp>
      <p:sp>
        <p:nvSpPr>
          <p:cNvPr id="254" name="Google Shape;254;p40"/>
          <p:cNvSpPr txBox="1"/>
          <p:nvPr/>
        </p:nvSpPr>
        <p:spPr>
          <a:xfrm>
            <a:off x="4771100" y="217825"/>
            <a:ext cx="4167000" cy="6303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COX’S PROPORTIONAL HAZARDS MODEL</a:t>
            </a:r>
            <a:endParaRPr b="1" sz="1600">
              <a:solidFill>
                <a:schemeClr val="lt1"/>
              </a:solidFill>
            </a:endParaRPr>
          </a:p>
        </p:txBody>
      </p:sp>
      <p:pic>
        <p:nvPicPr>
          <p:cNvPr id="255" name="Google Shape;255;p40"/>
          <p:cNvPicPr preferRelativeResize="0"/>
          <p:nvPr/>
        </p:nvPicPr>
        <p:blipFill rotWithShape="1">
          <a:blip r:embed="rId3">
            <a:alphaModFix/>
          </a:blip>
          <a:srcRect b="4630" l="-810" r="810" t="-4630"/>
          <a:stretch/>
        </p:blipFill>
        <p:spPr>
          <a:xfrm>
            <a:off x="0" y="991463"/>
            <a:ext cx="4357521" cy="3341901"/>
          </a:xfrm>
          <a:prstGeom prst="rect">
            <a:avLst/>
          </a:prstGeom>
          <a:noFill/>
          <a:ln>
            <a:noFill/>
          </a:ln>
        </p:spPr>
      </p:pic>
      <p:pic>
        <p:nvPicPr>
          <p:cNvPr id="256" name="Google Shape;256;p40"/>
          <p:cNvPicPr preferRelativeResize="0"/>
          <p:nvPr/>
        </p:nvPicPr>
        <p:blipFill rotWithShape="1">
          <a:blip r:embed="rId4">
            <a:alphaModFix/>
          </a:blip>
          <a:srcRect b="0" l="4340" r="-4339" t="0"/>
          <a:stretch/>
        </p:blipFill>
        <p:spPr>
          <a:xfrm>
            <a:off x="214475" y="217824"/>
            <a:ext cx="4043676" cy="662600"/>
          </a:xfrm>
          <a:prstGeom prst="rect">
            <a:avLst/>
          </a:prstGeom>
          <a:noFill/>
          <a:ln>
            <a:noFill/>
          </a:ln>
        </p:spPr>
      </p:pic>
      <p:sp>
        <p:nvSpPr>
          <p:cNvPr id="257" name="Google Shape;257;p40"/>
          <p:cNvSpPr txBox="1"/>
          <p:nvPr/>
        </p:nvSpPr>
        <p:spPr>
          <a:xfrm>
            <a:off x="407550" y="4444400"/>
            <a:ext cx="8530500" cy="3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0D0D0D"/>
                </a:solidFill>
                <a:highlight>
                  <a:srgbClr val="FFFFFF"/>
                </a:highlight>
              </a:rPr>
              <a:t>In conclusion, while factors such as tumor size, performance status, cancer stage, and treatment type significantly influence the risk of mortality among liver cancer patients, other covariates in the model do not contribute significantly to the hazard of mortality.</a:t>
            </a:r>
            <a:endParaRPr sz="1000">
              <a:solidFill>
                <a:srgbClr val="0D0D0D"/>
              </a:solidFill>
              <a:highlight>
                <a:srgbClr val="FFFFFF"/>
              </a:highlight>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idx="1" type="body"/>
          </p:nvPr>
        </p:nvSpPr>
        <p:spPr>
          <a:xfrm>
            <a:off x="27657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304800" lvl="0"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C-index, or Concordance Index, serves as a metric for evaluating the predictive accuracy of our survival model for liver cancer patients.</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It quantifies the model's ability to correctly rank patients based on their predicted survival probabilities.</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high C-index value (0.817) suggests that our survival model demonstrates a strong ability to discriminate between patients with different survival outcomes.</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A C-index of 0.817 means that, for any randomly selected pair of patients, the model correctly predicts which patient will survive longer approximately 81.7% of the time.</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Clinicians can rely on this model to make informed decisions regarding treatment strategies and patient management based on individualized risk assessments.</a:t>
            </a:r>
            <a:endParaRPr sz="1200">
              <a:solidFill>
                <a:srgbClr val="0D0D0D"/>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263" name="Google Shape;263;p41"/>
          <p:cNvPicPr preferRelativeResize="0"/>
          <p:nvPr/>
        </p:nvPicPr>
        <p:blipFill rotWithShape="1">
          <a:blip r:embed="rId3">
            <a:alphaModFix/>
          </a:blip>
          <a:srcRect b="6840" l="0" r="0" t="-6840"/>
          <a:stretch/>
        </p:blipFill>
        <p:spPr>
          <a:xfrm>
            <a:off x="1246225" y="3056600"/>
            <a:ext cx="6007926" cy="133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445025"/>
            <a:ext cx="9144000" cy="572700"/>
          </a:xfrm>
          <a:prstGeom prst="rect">
            <a:avLst/>
          </a:prstGeom>
          <a:solidFill>
            <a:srgbClr val="073763"/>
          </a:solidFill>
        </p:spPr>
        <p:txBody>
          <a:bodyPr anchorCtr="0" anchor="t" bIns="91425" lIns="91425" spcFirstLastPara="1" rIns="91425" wrap="square" tIns="91425">
            <a:normAutofit fontScale="90000"/>
          </a:bodyPr>
          <a:lstStyle/>
          <a:p>
            <a:pPr indent="-388620" lvl="0" marL="457200" rtl="0" algn="ctr">
              <a:spcBef>
                <a:spcPts val="0"/>
              </a:spcBef>
              <a:spcAft>
                <a:spcPts val="0"/>
              </a:spcAft>
              <a:buClr>
                <a:schemeClr val="lt1"/>
              </a:buClr>
              <a:buSzPct val="100000"/>
              <a:buAutoNum type="arabicPeriod"/>
            </a:pPr>
            <a:r>
              <a:rPr b="1" lang="en">
                <a:solidFill>
                  <a:schemeClr val="lt1"/>
                </a:solidFill>
              </a:rPr>
              <a:t>INTRODUCTION</a:t>
            </a:r>
            <a:endParaRPr b="1">
              <a:solidFill>
                <a:schemeClr val="lt1"/>
              </a:solidFill>
            </a:endParaRPr>
          </a:p>
        </p:txBody>
      </p:sp>
      <p:sp>
        <p:nvSpPr>
          <p:cNvPr id="67" name="Google Shape;67;p15"/>
          <p:cNvSpPr txBox="1"/>
          <p:nvPr>
            <p:ph idx="1" type="body"/>
          </p:nvPr>
        </p:nvSpPr>
        <p:spPr>
          <a:xfrm>
            <a:off x="311700" y="1380450"/>
            <a:ext cx="8520600" cy="3339000"/>
          </a:xfrm>
          <a:prstGeom prst="rect">
            <a:avLst/>
          </a:prstGeom>
        </p:spPr>
        <p:txBody>
          <a:bodyPr anchorCtr="0" anchor="t" bIns="91425" lIns="91425" spcFirstLastPara="1" rIns="91425" wrap="square" tIns="91425">
            <a:normAutofit fontScale="85000" lnSpcReduction="20000"/>
          </a:bodyPr>
          <a:lstStyle/>
          <a:p>
            <a:pPr indent="-314007" lvl="0" marL="457200" rtl="0" algn="l">
              <a:spcBef>
                <a:spcPts val="0"/>
              </a:spcBef>
              <a:spcAft>
                <a:spcPts val="0"/>
              </a:spcAft>
              <a:buClr>
                <a:schemeClr val="dk1"/>
              </a:buClr>
              <a:buSzPct val="100000"/>
              <a:buChar char="●"/>
            </a:pPr>
            <a:r>
              <a:rPr lang="en" sz="1582">
                <a:solidFill>
                  <a:schemeClr val="dk1"/>
                </a:solidFill>
              </a:rPr>
              <a:t>Since the onset of the COVID-19 pandemic, the global healthcare system has faced unprecedented challenges, with over 290 million confirmed infections and 5 million deaths reported worldwide.</a:t>
            </a:r>
            <a:endParaRPr sz="1582">
              <a:solidFill>
                <a:schemeClr val="dk1"/>
              </a:solidFill>
            </a:endParaRPr>
          </a:p>
          <a:p>
            <a:pPr indent="-314007" lvl="0" marL="457200" rtl="0" algn="l">
              <a:spcBef>
                <a:spcPts val="0"/>
              </a:spcBef>
              <a:spcAft>
                <a:spcPts val="0"/>
              </a:spcAft>
              <a:buClr>
                <a:schemeClr val="dk1"/>
              </a:buClr>
              <a:buSzPct val="100000"/>
              <a:buChar char="●"/>
            </a:pPr>
            <a:r>
              <a:rPr lang="en" sz="1582">
                <a:solidFill>
                  <a:schemeClr val="dk1"/>
                </a:solidFill>
              </a:rPr>
              <a:t>Healthcare resources have been strained, leading to cancellations or delays in essential activities such as chronic disease management, cancer screening, and treatments, potentially resulting in increased cancer-related deaths.</a:t>
            </a:r>
            <a:endParaRPr sz="1582">
              <a:solidFill>
                <a:schemeClr val="dk1"/>
              </a:solidFill>
            </a:endParaRPr>
          </a:p>
          <a:p>
            <a:pPr indent="-314007" lvl="0" marL="457200" rtl="0" algn="l">
              <a:spcBef>
                <a:spcPts val="0"/>
              </a:spcBef>
              <a:spcAft>
                <a:spcPts val="0"/>
              </a:spcAft>
              <a:buClr>
                <a:schemeClr val="dk1"/>
              </a:buClr>
              <a:buSzPct val="100000"/>
              <a:buChar char="●"/>
            </a:pPr>
            <a:r>
              <a:rPr lang="en" sz="1582">
                <a:solidFill>
                  <a:schemeClr val="dk1"/>
                </a:solidFill>
              </a:rPr>
              <a:t>The impact of COVID-19 on patients with primary liver cancer (PLC) remains under investigation, with European data suggesting disruptions to hepatocellular carcinoma (HCC) services and a reduction in incident cases during the pandemic's first wave.</a:t>
            </a:r>
            <a:endParaRPr sz="1582">
              <a:solidFill>
                <a:schemeClr val="dk1"/>
              </a:solidFill>
            </a:endParaRPr>
          </a:p>
          <a:p>
            <a:pPr indent="-314007" lvl="0" marL="457200" rtl="0" algn="l">
              <a:spcBef>
                <a:spcPts val="0"/>
              </a:spcBef>
              <a:spcAft>
                <a:spcPts val="0"/>
              </a:spcAft>
              <a:buClr>
                <a:schemeClr val="dk1"/>
              </a:buClr>
              <a:buSzPct val="100000"/>
              <a:buChar char="●"/>
            </a:pPr>
            <a:r>
              <a:rPr lang="en" sz="1582">
                <a:solidFill>
                  <a:schemeClr val="dk1"/>
                </a:solidFill>
              </a:rPr>
              <a:t>In Northern England, the incidence of PLC has been on the rise, driven by factors such as obesity-associated non-alcoholic fatty liver disease (NAFLD) and alcohol-related liver disease (ARLD).</a:t>
            </a:r>
            <a:endParaRPr sz="1582">
              <a:solidFill>
                <a:schemeClr val="dk1"/>
              </a:solidFill>
            </a:endParaRPr>
          </a:p>
          <a:p>
            <a:pPr indent="-314007" lvl="0" marL="457200" rtl="0" algn="l">
              <a:spcBef>
                <a:spcPts val="0"/>
              </a:spcBef>
              <a:spcAft>
                <a:spcPts val="0"/>
              </a:spcAft>
              <a:buClr>
                <a:schemeClr val="dk1"/>
              </a:buClr>
              <a:buSzPct val="100000"/>
              <a:buChar char="●"/>
            </a:pPr>
            <a:r>
              <a:rPr lang="en" sz="1582">
                <a:solidFill>
                  <a:schemeClr val="dk1"/>
                </a:solidFill>
              </a:rPr>
              <a:t>The region experienced sustained effects during the second wave of the pandemic, prompting an evaluation of COVID-19's impact during its first year (including the first and second waves until February 2021) to derive key insights and recommendations for future service provision.</a:t>
            </a:r>
            <a:endParaRPr sz="1582">
              <a:solidFill>
                <a:schemeClr val="dk1"/>
              </a:solidFill>
            </a:endParaRPr>
          </a:p>
          <a:p>
            <a:pPr indent="0" lvl="0" marL="0" rtl="0" algn="l">
              <a:spcBef>
                <a:spcPts val="1200"/>
              </a:spcBef>
              <a:spcAft>
                <a:spcPts val="1200"/>
              </a:spcAft>
              <a:buClr>
                <a:schemeClr val="dk1"/>
              </a:buClr>
              <a:buSzPct val="64705"/>
              <a:buFont typeface="Arial"/>
              <a:buNone/>
            </a:pPr>
            <a:r>
              <a:t/>
            </a:r>
            <a:endParaRPr sz="17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0" y="170975"/>
            <a:ext cx="9144000" cy="5727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chemeClr val="lt1"/>
                </a:solidFill>
              </a:rPr>
              <a:t>4. </a:t>
            </a:r>
            <a:r>
              <a:rPr b="1" lang="en" sz="2820">
                <a:solidFill>
                  <a:schemeClr val="lt1"/>
                </a:solidFill>
              </a:rPr>
              <a:t>DISCUSSION</a:t>
            </a:r>
            <a:endParaRPr b="1" sz="2820">
              <a:solidFill>
                <a:schemeClr val="lt1"/>
              </a:solidFill>
            </a:endParaRPr>
          </a:p>
        </p:txBody>
      </p:sp>
      <p:sp>
        <p:nvSpPr>
          <p:cNvPr id="269" name="Google Shape;269;p42"/>
          <p:cNvSpPr txBox="1"/>
          <p:nvPr/>
        </p:nvSpPr>
        <p:spPr>
          <a:xfrm>
            <a:off x="323225" y="997775"/>
            <a:ext cx="8467200" cy="3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D0D0D"/>
                </a:solidFill>
                <a:highlight>
                  <a:srgbClr val="FFFFFF"/>
                </a:highlight>
              </a:rPr>
              <a:t>Our study aimed to assess the impact of the COVID-19 pandemic on liver cancer patients.</a:t>
            </a:r>
            <a:endParaRPr sz="1300">
              <a:solidFill>
                <a:srgbClr val="0D0D0D"/>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 sz="1300">
                <a:solidFill>
                  <a:srgbClr val="0D0D0D"/>
                </a:solidFill>
              </a:rPr>
              <a:t>Impact of COVID-19 Pandemic on Cancer Detection:</a:t>
            </a:r>
            <a:endParaRPr b="1" sz="1300">
              <a:solidFill>
                <a:srgbClr val="0D0D0D"/>
              </a:solidFill>
            </a:endParaRPr>
          </a:p>
          <a:p>
            <a:pPr indent="-311150" lvl="0" marL="457200" rtl="0" algn="l">
              <a:lnSpc>
                <a:spcPct val="115000"/>
              </a:lnSpc>
              <a:spcBef>
                <a:spcPts val="1500"/>
              </a:spcBef>
              <a:spcAft>
                <a:spcPts val="0"/>
              </a:spcAft>
              <a:buClr>
                <a:srgbClr val="0D0D0D"/>
              </a:buClr>
              <a:buSzPts val="1300"/>
              <a:buFont typeface="Arial"/>
              <a:buChar char="●"/>
            </a:pPr>
            <a:r>
              <a:rPr lang="en" sz="1300">
                <a:solidFill>
                  <a:srgbClr val="0D0D0D"/>
                </a:solidFill>
              </a:rPr>
              <a:t>A significant decrease in liver cancer cases detected during the pandemic period (~30% decline compared to non-pandemic periods) suggests disruptions in routine cancer screenings and medical appointments.</a:t>
            </a:r>
            <a:endParaRPr sz="1300">
              <a:solidFill>
                <a:srgbClr val="0D0D0D"/>
              </a:solidFill>
            </a:endParaRPr>
          </a:p>
          <a:p>
            <a:pPr indent="-311150" lvl="0" marL="457200" rtl="0" algn="l">
              <a:lnSpc>
                <a:spcPct val="115000"/>
              </a:lnSpc>
              <a:spcBef>
                <a:spcPts val="0"/>
              </a:spcBef>
              <a:spcAft>
                <a:spcPts val="0"/>
              </a:spcAft>
              <a:buClr>
                <a:srgbClr val="0D0D0D"/>
              </a:buClr>
              <a:buSzPts val="1300"/>
              <a:buFont typeface="Arial"/>
              <a:buChar char="●"/>
            </a:pPr>
            <a:r>
              <a:rPr lang="en" sz="1300">
                <a:solidFill>
                  <a:srgbClr val="0D0D0D"/>
                </a:solidFill>
              </a:rPr>
              <a:t>Potential delays in tumor detection and diagnosis, indicated by larger average tumor size during the pandemic, may result from overwhelmed healthcare facilities and reduced access to timely medical care.</a:t>
            </a:r>
            <a:endParaRPr sz="1300">
              <a:solidFill>
                <a:srgbClr val="0D0D0D"/>
              </a:solidFill>
            </a:endParaRPr>
          </a:p>
          <a:p>
            <a:pPr indent="0" lvl="0" marL="0" rtl="0" algn="l">
              <a:lnSpc>
                <a:spcPct val="115000"/>
              </a:lnSpc>
              <a:spcBef>
                <a:spcPts val="1500"/>
              </a:spcBef>
              <a:spcAft>
                <a:spcPts val="0"/>
              </a:spcAft>
              <a:buNone/>
            </a:pPr>
            <a:r>
              <a:rPr b="1" lang="en" sz="1300">
                <a:solidFill>
                  <a:srgbClr val="0D0D0D"/>
                </a:solidFill>
              </a:rPr>
              <a:t>Gender Disparities in Cancer Detection:</a:t>
            </a:r>
            <a:endParaRPr b="1" sz="1300">
              <a:solidFill>
                <a:srgbClr val="0D0D0D"/>
              </a:solidFill>
            </a:endParaRPr>
          </a:p>
          <a:p>
            <a:pPr indent="-311150" lvl="0" marL="457200" rtl="0" algn="l">
              <a:lnSpc>
                <a:spcPct val="115000"/>
              </a:lnSpc>
              <a:spcBef>
                <a:spcPts val="1500"/>
              </a:spcBef>
              <a:spcAft>
                <a:spcPts val="0"/>
              </a:spcAft>
              <a:buClr>
                <a:srgbClr val="0D0D0D"/>
              </a:buClr>
              <a:buSzPts val="1300"/>
              <a:buFont typeface="Arial"/>
              <a:buChar char="●"/>
            </a:pPr>
            <a:r>
              <a:rPr lang="en" sz="1300">
                <a:solidFill>
                  <a:srgbClr val="0D0D0D"/>
                </a:solidFill>
              </a:rPr>
              <a:t>Significant differences in cancer case proportions between genders during the pandemic period, with males exhibiting a notably higher proportion of cases compared to females.</a:t>
            </a:r>
            <a:endParaRPr sz="1300">
              <a:solidFill>
                <a:srgbClr val="0D0D0D"/>
              </a:solidFill>
            </a:endParaRPr>
          </a:p>
          <a:p>
            <a:pPr indent="-311150" lvl="0" marL="457200" rtl="0" algn="l">
              <a:lnSpc>
                <a:spcPct val="115000"/>
              </a:lnSpc>
              <a:spcBef>
                <a:spcPts val="0"/>
              </a:spcBef>
              <a:spcAft>
                <a:spcPts val="0"/>
              </a:spcAft>
              <a:buClr>
                <a:srgbClr val="0D0D0D"/>
              </a:buClr>
              <a:buSzPts val="1300"/>
              <a:buFont typeface="Arial"/>
              <a:buChar char="●"/>
            </a:pPr>
            <a:r>
              <a:rPr lang="en" sz="1300">
                <a:solidFill>
                  <a:srgbClr val="0D0D0D"/>
                </a:solidFill>
              </a:rPr>
              <a:t>Cultural factors, such as higher alcohol consumption among men and potential increases in alcohol intake during the pandemic, may contribute to the observed gender disparities in cancer detection.</a:t>
            </a:r>
            <a:endParaRPr sz="1300">
              <a:solidFill>
                <a:srgbClr val="0D0D0D"/>
              </a:solidFill>
            </a:endParaRPr>
          </a:p>
          <a:p>
            <a:pPr indent="0" lvl="0" marL="0" rtl="0" algn="l">
              <a:spcBef>
                <a:spcPts val="1200"/>
              </a:spcBef>
              <a:spcAft>
                <a:spcPts val="0"/>
              </a:spcAft>
              <a:buNone/>
            </a:pPr>
            <a:r>
              <a:t/>
            </a:r>
            <a:endParaRPr sz="1300">
              <a:solidFill>
                <a:srgbClr val="0D0D0D"/>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nvSpPr>
        <p:spPr>
          <a:xfrm>
            <a:off x="302150" y="681575"/>
            <a:ext cx="8467200" cy="39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a:solidFill>
                  <a:srgbClr val="0D0D0D"/>
                </a:solidFill>
              </a:rPr>
              <a:t>Survival Outcomes and Treatment Implications:</a:t>
            </a:r>
            <a:endParaRPr b="1">
              <a:solidFill>
                <a:srgbClr val="0D0D0D"/>
              </a:solidFill>
            </a:endParaRPr>
          </a:p>
          <a:p>
            <a:pPr indent="-317500" lvl="0" marL="457200" rtl="0" algn="l">
              <a:lnSpc>
                <a:spcPct val="115000"/>
              </a:lnSpc>
              <a:spcBef>
                <a:spcPts val="1500"/>
              </a:spcBef>
              <a:spcAft>
                <a:spcPts val="0"/>
              </a:spcAft>
              <a:buClr>
                <a:srgbClr val="0D0D0D"/>
              </a:buClr>
              <a:buSzPts val="1400"/>
              <a:buFont typeface="Arial"/>
              <a:buChar char="●"/>
            </a:pPr>
            <a:r>
              <a:rPr lang="en">
                <a:solidFill>
                  <a:srgbClr val="0D0D0D"/>
                </a:solidFill>
              </a:rPr>
              <a:t>Progressive decline in survival probabilities as the Barcelona Clinic Liver Cancer (BCLC) stage advances underscores the importance of stage-specific interventions and personalized treatment approaches.</a:t>
            </a:r>
            <a:endParaRPr>
              <a:solidFill>
                <a:srgbClr val="0D0D0D"/>
              </a:solidFill>
            </a:endParaRPr>
          </a:p>
          <a:p>
            <a:pPr indent="-317500" lvl="0" marL="457200" rtl="0" algn="l">
              <a:lnSpc>
                <a:spcPct val="115000"/>
              </a:lnSpc>
              <a:spcBef>
                <a:spcPts val="0"/>
              </a:spcBef>
              <a:spcAft>
                <a:spcPts val="0"/>
              </a:spcAft>
              <a:buClr>
                <a:srgbClr val="0D0D0D"/>
              </a:buClr>
              <a:buSzPts val="1400"/>
              <a:buFont typeface="Arial"/>
              <a:buChar char="●"/>
            </a:pPr>
            <a:r>
              <a:rPr lang="en">
                <a:solidFill>
                  <a:srgbClr val="0D0D0D"/>
                </a:solidFill>
              </a:rPr>
              <a:t>Significant differences in survival rates across different modes of presentation highlight the critical role of early detection through surveillance in improving treatment outcomes and extending survival times for liver cancer patients.</a:t>
            </a:r>
            <a:endParaRPr>
              <a:solidFill>
                <a:srgbClr val="0D0D0D"/>
              </a:solidFill>
            </a:endParaRPr>
          </a:p>
          <a:p>
            <a:pPr indent="0" lvl="0" marL="0" rtl="0" algn="l">
              <a:lnSpc>
                <a:spcPct val="115000"/>
              </a:lnSpc>
              <a:spcBef>
                <a:spcPts val="1500"/>
              </a:spcBef>
              <a:spcAft>
                <a:spcPts val="0"/>
              </a:spcAft>
              <a:buNone/>
            </a:pPr>
            <a:r>
              <a:rPr b="1" lang="en">
                <a:solidFill>
                  <a:srgbClr val="0D0D0D"/>
                </a:solidFill>
              </a:rPr>
              <a:t>Implications for Clinical Practice and Future Directions:</a:t>
            </a:r>
            <a:endParaRPr b="1">
              <a:solidFill>
                <a:srgbClr val="0D0D0D"/>
              </a:solidFill>
            </a:endParaRPr>
          </a:p>
          <a:p>
            <a:pPr indent="-317500" lvl="0" marL="457200" rtl="0" algn="l">
              <a:lnSpc>
                <a:spcPct val="115000"/>
              </a:lnSpc>
              <a:spcBef>
                <a:spcPts val="1500"/>
              </a:spcBef>
              <a:spcAft>
                <a:spcPts val="0"/>
              </a:spcAft>
              <a:buClr>
                <a:srgbClr val="0D0D0D"/>
              </a:buClr>
              <a:buSzPts val="1400"/>
              <a:buFont typeface="Arial"/>
              <a:buChar char="●"/>
            </a:pPr>
            <a:r>
              <a:rPr lang="en">
                <a:solidFill>
                  <a:srgbClr val="0D0D0D"/>
                </a:solidFill>
              </a:rPr>
              <a:t>Integration of comprehensive surveillance strategies and personalized treatment approaches based on predictive models, such as the Cox proportional hazards model, can mitigate the adverse effects of the pandemic and improve overall patient outcomes in the management of liver cancer.</a:t>
            </a:r>
            <a:endParaRPr>
              <a:solidFill>
                <a:srgbClr val="0D0D0D"/>
              </a:solidFill>
            </a:endParaRPr>
          </a:p>
          <a:p>
            <a:pPr indent="-317500" lvl="0" marL="457200" rtl="0" algn="l">
              <a:lnSpc>
                <a:spcPct val="115000"/>
              </a:lnSpc>
              <a:spcBef>
                <a:spcPts val="0"/>
              </a:spcBef>
              <a:spcAft>
                <a:spcPts val="0"/>
              </a:spcAft>
              <a:buClr>
                <a:srgbClr val="0D0D0D"/>
              </a:buClr>
              <a:buSzPts val="1400"/>
              <a:buFont typeface="Arial"/>
              <a:buChar char="●"/>
            </a:pPr>
            <a:r>
              <a:rPr lang="en">
                <a:solidFill>
                  <a:srgbClr val="0D0D0D"/>
                </a:solidFill>
              </a:rPr>
              <a:t>Future research efforts should focus on addressing barriers to cancer detection and diagnosis, exploring gender-based disparities in prognosis, and implementing interventions to enhance access to timely medical care for liver cancer patients.</a:t>
            </a:r>
            <a:endParaRPr>
              <a:solidFill>
                <a:srgbClr val="0D0D0D"/>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a:solidFill>
                <a:srgbClr val="0D0D0D"/>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0" name="Google Shape;28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22222"/>
                </a:solidFill>
                <a:highlight>
                  <a:srgbClr val="FFFFFF"/>
                </a:highlight>
              </a:rPr>
              <a:t>Fu Y, Liao H, Lv L. A Comparative Study of Various Methods for Handling Missing Data in UNSODA. </a:t>
            </a:r>
            <a:r>
              <a:rPr i="1" lang="en" sz="1500">
                <a:solidFill>
                  <a:srgbClr val="222222"/>
                </a:solidFill>
              </a:rPr>
              <a:t>Agriculture</a:t>
            </a:r>
            <a:r>
              <a:rPr lang="en" sz="1500">
                <a:solidFill>
                  <a:srgbClr val="222222"/>
                </a:solidFill>
                <a:highlight>
                  <a:srgbClr val="FFFFFF"/>
                </a:highlight>
              </a:rPr>
              <a:t>. 2021; 11(8):727. </a:t>
            </a:r>
            <a:r>
              <a:rPr lang="en" sz="1500" u="sng">
                <a:solidFill>
                  <a:schemeClr val="hlink"/>
                </a:solidFill>
                <a:highlight>
                  <a:srgbClr val="FFFFFF"/>
                </a:highlight>
                <a:hlinkClick r:id="rId3"/>
              </a:rPr>
              <a:t>https://doi.org/10.3390/agriculture11080727</a:t>
            </a:r>
            <a:endParaRPr sz="1500">
              <a:solidFill>
                <a:srgbClr val="222222"/>
              </a:solidFill>
              <a:highlight>
                <a:srgbClr val="FFFFFF"/>
              </a:highlight>
            </a:endParaRPr>
          </a:p>
          <a:p>
            <a:pPr indent="0" lvl="0" marL="0" rtl="0" algn="l">
              <a:lnSpc>
                <a:spcPct val="100000"/>
              </a:lnSpc>
              <a:spcBef>
                <a:spcPts val="1200"/>
              </a:spcBef>
              <a:spcAft>
                <a:spcPts val="0"/>
              </a:spcAft>
              <a:buNone/>
            </a:pPr>
            <a:r>
              <a:rPr lang="en" sz="1500">
                <a:solidFill>
                  <a:schemeClr val="dk1"/>
                </a:solidFill>
                <a:highlight>
                  <a:srgbClr val="FFFFFF"/>
                </a:highlight>
              </a:rPr>
              <a:t>Islam, J. Y., Vidot, D. C., &amp; Camacho-Rivera, M. (2021). Evaluating Mental Health–Related Symptoms Among Cancer Survivors During the COVID-19 Pandemic: An Analysis of the COVID Impact Survey. </a:t>
            </a:r>
            <a:r>
              <a:rPr i="1" lang="en" sz="1500">
                <a:solidFill>
                  <a:schemeClr val="dk1"/>
                </a:solidFill>
                <a:highlight>
                  <a:srgbClr val="FFFFFF"/>
                </a:highlight>
              </a:rPr>
              <a:t>JCO Oncology Practice</a:t>
            </a:r>
            <a:r>
              <a:rPr lang="en" sz="1500">
                <a:solidFill>
                  <a:schemeClr val="dk1"/>
                </a:solidFill>
                <a:highlight>
                  <a:srgbClr val="FFFFFF"/>
                </a:highlight>
              </a:rPr>
              <a:t>, OP.20.00752. </a:t>
            </a:r>
            <a:r>
              <a:rPr lang="en" sz="1500" u="sng">
                <a:solidFill>
                  <a:schemeClr val="hlink"/>
                </a:solidFill>
                <a:highlight>
                  <a:srgbClr val="FFFFFF"/>
                </a:highlight>
                <a:hlinkClick r:id="rId4"/>
              </a:rPr>
              <a:t>https://doi.org/10.1200/op.20.00752</a:t>
            </a:r>
            <a:endParaRPr sz="1500">
              <a:solidFill>
                <a:schemeClr val="dk1"/>
              </a:solidFill>
              <a:highlight>
                <a:srgbClr val="FFFFFF"/>
              </a:highlight>
            </a:endParaRPr>
          </a:p>
          <a:p>
            <a:pPr indent="0" lvl="0" marL="0" rtl="0" algn="l">
              <a:lnSpc>
                <a:spcPct val="100000"/>
              </a:lnSpc>
              <a:spcBef>
                <a:spcPts val="0"/>
              </a:spcBef>
              <a:spcAft>
                <a:spcPts val="0"/>
              </a:spcAft>
              <a:buNone/>
            </a:pPr>
            <a:r>
              <a:t/>
            </a:r>
            <a:endParaRPr sz="1500">
              <a:solidFill>
                <a:schemeClr val="dk1"/>
              </a:solidFill>
              <a:highlight>
                <a:srgbClr val="FFFFFF"/>
              </a:highlight>
            </a:endParaRPr>
          </a:p>
          <a:p>
            <a:pPr indent="0" lvl="0" marL="0" rtl="0" algn="l">
              <a:lnSpc>
                <a:spcPct val="100000"/>
              </a:lnSpc>
              <a:spcBef>
                <a:spcPts val="0"/>
              </a:spcBef>
              <a:spcAft>
                <a:spcPts val="0"/>
              </a:spcAft>
              <a:buNone/>
            </a:pPr>
            <a:r>
              <a:rPr lang="en" sz="1500">
                <a:solidFill>
                  <a:srgbClr val="222222"/>
                </a:solidFill>
                <a:highlight>
                  <a:srgbClr val="FFFFFF"/>
                </a:highlight>
              </a:rPr>
              <a:t>Geh, D., Watson, R., Sen, G., French, J. J., Hammond, J., Turner, P., ... &amp; Reeves, H. L. (2022). COVID-19 and liver canxcer: lost patients and larger tumours. </a:t>
            </a:r>
            <a:r>
              <a:rPr i="1" lang="en" sz="1500">
                <a:solidFill>
                  <a:srgbClr val="222222"/>
                </a:solidFill>
              </a:rPr>
              <a:t>BMJ open gastroenterology</a:t>
            </a:r>
            <a:r>
              <a:rPr lang="en" sz="1500">
                <a:solidFill>
                  <a:srgbClr val="222222"/>
                </a:solidFill>
                <a:highlight>
                  <a:srgbClr val="FFFFFF"/>
                </a:highlight>
              </a:rPr>
              <a:t>, </a:t>
            </a:r>
            <a:r>
              <a:rPr i="1" lang="en" sz="1500">
                <a:solidFill>
                  <a:srgbClr val="222222"/>
                </a:solidFill>
              </a:rPr>
              <a:t>9</a:t>
            </a:r>
            <a:r>
              <a:rPr lang="en" sz="1500">
                <a:solidFill>
                  <a:srgbClr val="222222"/>
                </a:solidFill>
                <a:highlight>
                  <a:srgbClr val="FFFFFF"/>
                </a:highlight>
              </a:rPr>
              <a:t>(1), e000794.</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highlight>
                  <a:srgbClr val="FFFFFF"/>
                </a:highlight>
              </a:rPr>
              <a:t>‌Ribaldone, D. G., Caviglia, G. P., Gaia, S., Rolle, E., Risso, A., Campion, D., Brunocilla, P. R., Saracco, G. M., &amp; Carucci, P. (2022). Effect of COVID-19 Pandemic on Hepatocellular Carcinoma Diagnosis: Results from a Tertiary Care Center in North-West Italy. Current oncology (Toronto, Ont.), 29(3), 1422–1429. https://doi.org/10.3390/curroncol29030119</a:t>
            </a:r>
            <a:endParaRPr sz="15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400">
              <a:solidFill>
                <a:srgbClr val="222222"/>
              </a:solidFill>
              <a:highlight>
                <a:srgbClr val="FFFFFF"/>
              </a:highlight>
            </a:endParaRPr>
          </a:p>
          <a:p>
            <a:pPr indent="0" lvl="0" marL="0" rtl="0" algn="l">
              <a:spcBef>
                <a:spcPts val="0"/>
              </a:spcBef>
              <a:spcAft>
                <a:spcPts val="1200"/>
              </a:spcAft>
              <a:buNone/>
            </a:pPr>
            <a:r>
              <a:t/>
            </a:r>
            <a:endParaRPr sz="1400">
              <a:solidFill>
                <a:srgbClr val="222222"/>
              </a:solidFill>
              <a:highlight>
                <a:srgbClr val="FFFFFF"/>
              </a:highlight>
            </a:endParaRPr>
          </a:p>
        </p:txBody>
      </p:sp>
      <p:sp>
        <p:nvSpPr>
          <p:cNvPr id="281" name="Google Shape;281;p44"/>
          <p:cNvSpPr txBox="1"/>
          <p:nvPr>
            <p:ph type="title"/>
          </p:nvPr>
        </p:nvSpPr>
        <p:spPr>
          <a:xfrm>
            <a:off x="0" y="445025"/>
            <a:ext cx="9144000" cy="572700"/>
          </a:xfrm>
          <a:prstGeom prst="rect">
            <a:avLst/>
          </a:prstGeom>
          <a:solidFill>
            <a:srgbClr val="073763"/>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100"/>
              <a:buNone/>
            </a:pPr>
            <a:r>
              <a:rPr b="1" lang="en" sz="2820">
                <a:solidFill>
                  <a:schemeClr val="lt1"/>
                </a:solidFill>
              </a:rPr>
              <a:t>LITERATURE CITED</a:t>
            </a:r>
            <a:endParaRPr b="1" sz="2820">
              <a:solidFill>
                <a:schemeClr val="lt1"/>
              </a:solidFill>
            </a:endParaRPr>
          </a:p>
          <a:p>
            <a:pPr indent="0" lvl="0" marL="0" rtl="0" algn="l">
              <a:lnSpc>
                <a:spcPct val="115000"/>
              </a:lnSpc>
              <a:spcBef>
                <a:spcPts val="0"/>
              </a:spcBef>
              <a:spcAft>
                <a:spcPts val="0"/>
              </a:spcAft>
              <a:buSzPts val="1100"/>
              <a:buNone/>
            </a:pPr>
            <a:r>
              <a:t/>
            </a:r>
            <a:endParaRPr b="1" sz="2820">
              <a:solidFill>
                <a:schemeClr val="lt1"/>
              </a:solidFill>
            </a:endParaRPr>
          </a:p>
          <a:p>
            <a:pPr indent="0" lvl="0" marL="0" rtl="0" algn="ctr">
              <a:lnSpc>
                <a:spcPct val="115000"/>
              </a:lnSpc>
              <a:spcBef>
                <a:spcPts val="0"/>
              </a:spcBef>
              <a:spcAft>
                <a:spcPts val="0"/>
              </a:spcAft>
              <a:buSzPts val="1100"/>
              <a:buNone/>
            </a:pPr>
            <a:r>
              <a:t/>
            </a:r>
            <a:endParaRPr b="1" sz="2820">
              <a:solidFill>
                <a:schemeClr val="lt1"/>
              </a:solidFill>
            </a:endParaRPr>
          </a:p>
          <a:p>
            <a:pPr indent="0" lvl="0" marL="0" rtl="0" algn="l">
              <a:lnSpc>
                <a:spcPct val="115000"/>
              </a:lnSpc>
              <a:spcBef>
                <a:spcPts val="0"/>
              </a:spcBef>
              <a:spcAft>
                <a:spcPts val="0"/>
              </a:spcAft>
              <a:buSzPts val="1100"/>
              <a:buNone/>
            </a:pPr>
            <a:r>
              <a:t/>
            </a:r>
            <a:endParaRPr b="1" sz="2820">
              <a:solidFill>
                <a:schemeClr val="lt1"/>
              </a:solidFill>
            </a:endParaRPr>
          </a:p>
          <a:p>
            <a:pPr indent="0" lvl="0" marL="0" rtl="0" algn="ctr">
              <a:spcBef>
                <a:spcPts val="0"/>
              </a:spcBef>
              <a:spcAft>
                <a:spcPts val="0"/>
              </a:spcAft>
              <a:buSzPts val="990"/>
              <a:buNone/>
            </a:pPr>
            <a:r>
              <a:t/>
            </a:r>
            <a:endParaRPr b="1" sz="282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1" type="body"/>
          </p:nvPr>
        </p:nvSpPr>
        <p:spPr>
          <a:xfrm>
            <a:off x="311700" y="1960525"/>
            <a:ext cx="8520600" cy="224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We would like to express our heartfelt gratitude to Professor Jack Mardekian for his continuous support and valuable guidance throughout this project. Professor Mardekian's expertise and responsiveness to our queries, even through email, have greatly influenced our understanding and approach to the project.</a:t>
            </a:r>
            <a:endParaRPr>
              <a:solidFill>
                <a:schemeClr val="dk1"/>
              </a:solidFill>
            </a:endParaRPr>
          </a:p>
        </p:txBody>
      </p:sp>
      <p:sp>
        <p:nvSpPr>
          <p:cNvPr id="287" name="Google Shape;287;p45"/>
          <p:cNvSpPr txBox="1"/>
          <p:nvPr>
            <p:ph type="title"/>
          </p:nvPr>
        </p:nvSpPr>
        <p:spPr>
          <a:xfrm>
            <a:off x="234400" y="761200"/>
            <a:ext cx="8520600" cy="572700"/>
          </a:xfrm>
          <a:prstGeom prst="rect">
            <a:avLst/>
          </a:prstGeom>
          <a:solidFill>
            <a:srgbClr val="073763"/>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820">
                <a:solidFill>
                  <a:schemeClr val="lt1"/>
                </a:solidFill>
              </a:rPr>
              <a:t>ACKNOWLEDGEMENTS</a:t>
            </a:r>
            <a:endParaRPr b="1" sz="282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b="1" sz="2820">
              <a:solidFill>
                <a:schemeClr val="lt1"/>
              </a:solidFill>
            </a:endParaRPr>
          </a:p>
          <a:p>
            <a:pPr indent="0" lvl="0" marL="0" rtl="0" algn="ctr">
              <a:spcBef>
                <a:spcPts val="0"/>
              </a:spcBef>
              <a:spcAft>
                <a:spcPts val="0"/>
              </a:spcAft>
              <a:buSzPts val="990"/>
              <a:buNone/>
            </a:pPr>
            <a:r>
              <a:t/>
            </a:r>
            <a:endParaRPr b="1" sz="282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CHATGPT USAGE</a:t>
            </a:r>
            <a:endParaRPr b="1">
              <a:solidFill>
                <a:schemeClr val="lt1"/>
              </a:solidFill>
            </a:endParaRPr>
          </a:p>
        </p:txBody>
      </p:sp>
      <p:sp>
        <p:nvSpPr>
          <p:cNvPr id="293" name="Google Shape;29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0D0D0D"/>
                </a:solidFill>
                <a:highlight>
                  <a:srgbClr val="FFFFFF"/>
                </a:highlight>
              </a:rPr>
              <a:t>Here's how we leveraged ChatGPT throughout the project:</a:t>
            </a:r>
            <a:endParaRPr sz="1300">
              <a:solidFill>
                <a:srgbClr val="0D0D0D"/>
              </a:solidFill>
              <a:highlight>
                <a:srgbClr val="FFFFFF"/>
              </a:highlight>
            </a:endParaRPr>
          </a:p>
          <a:p>
            <a:pPr indent="-311150" lvl="0" marL="457200" rtl="0" algn="l">
              <a:spcBef>
                <a:spcPts val="1200"/>
              </a:spcBef>
              <a:spcAft>
                <a:spcPts val="0"/>
              </a:spcAft>
              <a:buClr>
                <a:srgbClr val="0D0D0D"/>
              </a:buClr>
              <a:buSzPts val="1300"/>
              <a:buFont typeface="Arial"/>
              <a:buChar char="●"/>
            </a:pPr>
            <a:r>
              <a:rPr lang="en" sz="1300">
                <a:solidFill>
                  <a:srgbClr val="0D0D0D"/>
                </a:solidFill>
              </a:rPr>
              <a:t>ChatGPT assisted us in comprehending various hypothesis testing methodologies by providing clear explanations and examples.It helped us grasp the underlying concepts and apply them effectively to our data analysis.</a:t>
            </a:r>
            <a:endParaRPr sz="1300">
              <a:solidFill>
                <a:srgbClr val="0D0D0D"/>
              </a:solidFill>
            </a:endParaRPr>
          </a:p>
          <a:p>
            <a:pPr indent="-311150" lvl="0" marL="457200" rtl="0" algn="l">
              <a:spcBef>
                <a:spcPts val="0"/>
              </a:spcBef>
              <a:spcAft>
                <a:spcPts val="0"/>
              </a:spcAft>
              <a:buClr>
                <a:srgbClr val="0D0D0D"/>
              </a:buClr>
              <a:buSzPts val="1300"/>
              <a:buFont typeface="Arial"/>
              <a:buChar char="●"/>
            </a:pPr>
            <a:r>
              <a:rPr lang="en" sz="1300">
                <a:solidFill>
                  <a:srgbClr val="0D0D0D"/>
                </a:solidFill>
              </a:rPr>
              <a:t>When interpreting the outcomes of hypothesis tests, ChatGPT helped verify our interpretations and suggest alternative perspectives.</a:t>
            </a:r>
            <a:endParaRPr sz="1300">
              <a:solidFill>
                <a:srgbClr val="0D0D0D"/>
              </a:solidFill>
            </a:endParaRPr>
          </a:p>
          <a:p>
            <a:pPr indent="-311150" lvl="0" marL="457200" rtl="0" algn="l">
              <a:spcBef>
                <a:spcPts val="0"/>
              </a:spcBef>
              <a:spcAft>
                <a:spcPts val="0"/>
              </a:spcAft>
              <a:buClr>
                <a:srgbClr val="0D0D0D"/>
              </a:buClr>
              <a:buSzPts val="1300"/>
              <a:buFont typeface="Arial"/>
              <a:buChar char="●"/>
            </a:pPr>
            <a:r>
              <a:rPr lang="en" sz="1300">
                <a:solidFill>
                  <a:srgbClr val="0D0D0D"/>
                </a:solidFill>
                <a:highlight>
                  <a:srgbClr val="FFFFFF"/>
                </a:highlight>
              </a:rPr>
              <a:t>We utilized ChatGPT to refine and rephrase our research findings, making them more concise, coherent, and presentable. </a:t>
            </a:r>
            <a:endParaRPr sz="1300">
              <a:solidFill>
                <a:srgbClr val="0D0D0D"/>
              </a:solidFill>
            </a:endParaRPr>
          </a:p>
          <a:p>
            <a:pPr indent="-311150" lvl="0" marL="457200" rtl="0" algn="l">
              <a:spcBef>
                <a:spcPts val="0"/>
              </a:spcBef>
              <a:spcAft>
                <a:spcPts val="0"/>
              </a:spcAft>
              <a:buClr>
                <a:srgbClr val="0D0D0D"/>
              </a:buClr>
              <a:buSzPts val="1300"/>
              <a:buFont typeface="Arial"/>
              <a:buChar char="●"/>
            </a:pPr>
            <a:r>
              <a:rPr lang="en" sz="1300">
                <a:solidFill>
                  <a:srgbClr val="0D0D0D"/>
                </a:solidFill>
                <a:highlight>
                  <a:srgbClr val="FFFFFF"/>
                </a:highlight>
              </a:rPr>
              <a:t>We used it to </a:t>
            </a:r>
            <a:r>
              <a:rPr lang="en" sz="1300">
                <a:solidFill>
                  <a:srgbClr val="0D0D0D"/>
                </a:solidFill>
                <a:highlight>
                  <a:srgbClr val="FFFFFF"/>
                </a:highlight>
              </a:rPr>
              <a:t>debugging and correcting errors in our code. By providing suggestions and identifying potential pitfalls, it helped us troubleshoot issues promptly</a:t>
            </a:r>
            <a:endParaRPr sz="1300">
              <a:solidFill>
                <a:srgbClr val="0D0D0D"/>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0" y="2150850"/>
            <a:ext cx="91440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rPr>
              <a:t>THANK YOU</a:t>
            </a:r>
            <a:endParaRPr b="1" sz="5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445025"/>
            <a:ext cx="91440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2. </a:t>
            </a:r>
            <a:r>
              <a:rPr b="1" lang="en">
                <a:solidFill>
                  <a:schemeClr val="lt1"/>
                </a:solidFill>
              </a:rPr>
              <a:t>METHODOLOGY AT A GLANCE</a:t>
            </a:r>
            <a:endParaRPr b="1">
              <a:solidFill>
                <a:schemeClr val="lt1"/>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dk1"/>
                </a:solidFill>
              </a:rPr>
              <a:t>	The methodology of the study consists of three main stages: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Data Preparation</a:t>
            </a:r>
            <a:r>
              <a:rPr lang="en" sz="1300">
                <a:solidFill>
                  <a:schemeClr val="dk1"/>
                </a:solidFill>
              </a:rPr>
              <a:t>: This stage involves comparing various imputation approaches to address missing data and selecting the most suitable method.</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Exploratory Analysis and Hypothesis Testing</a:t>
            </a:r>
            <a:r>
              <a:rPr lang="en" sz="1300">
                <a:solidFill>
                  <a:schemeClr val="dk1"/>
                </a:solidFill>
              </a:rPr>
              <a:t>: Here, we conduct exploratory data analysis to gain insights into the dataset and perform several hypothesis tests such as chi-squared tests, t-tests, proportions-test to examine relationships between variables.</a:t>
            </a:r>
            <a:endParaRPr sz="1300">
              <a:solidFill>
                <a:schemeClr val="dk1"/>
              </a:solidFill>
            </a:endParaRPr>
          </a:p>
          <a:p>
            <a:pPr indent="0" lvl="0" marL="9144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Survival Analysis:</a:t>
            </a:r>
            <a:r>
              <a:rPr lang="en" sz="1300">
                <a:solidFill>
                  <a:schemeClr val="dk1"/>
                </a:solidFill>
              </a:rPr>
              <a:t> In this stage, we utilize survival analysis techniques to analyze the impact of different factors on survival outcomes among liver cancer patients.  Specifically, we utilize Kaplan-Meier curves to visualize survival probabilities over time for different patient groups or characteristics. We also apply Cox proportional hazards model to assess the impact of various factors on survival outcomes, adjusting for potential confounders.</a:t>
            </a:r>
            <a:endParaRPr sz="1300">
              <a:solidFill>
                <a:schemeClr val="dk1"/>
              </a:solidFill>
            </a:endParaRPr>
          </a:p>
          <a:p>
            <a:pPr indent="0" lvl="0" marL="457200" rtl="0" algn="l">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50000"/>
              </a:lnSpc>
              <a:spcBef>
                <a:spcPts val="1200"/>
              </a:spcBef>
              <a:spcAft>
                <a:spcPts val="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445025"/>
            <a:ext cx="91440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  2.1    </a:t>
            </a:r>
            <a:r>
              <a:rPr b="1" lang="en">
                <a:solidFill>
                  <a:schemeClr val="lt1"/>
                </a:solidFill>
              </a:rPr>
              <a:t>DATASET OVERVIEW</a:t>
            </a:r>
            <a:endParaRPr b="1">
              <a:solidFill>
                <a:schemeClr val="lt1"/>
              </a:solidFill>
            </a:endParaRPr>
          </a:p>
        </p:txBody>
      </p:sp>
      <p:sp>
        <p:nvSpPr>
          <p:cNvPr id="79" name="Google Shape;79;p17"/>
          <p:cNvSpPr txBox="1"/>
          <p:nvPr>
            <p:ph idx="1" type="body"/>
          </p:nvPr>
        </p:nvSpPr>
        <p:spPr>
          <a:xfrm>
            <a:off x="311700" y="127592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2">
              <a:solidFill>
                <a:srgbClr val="0D0D0D"/>
              </a:solidFill>
              <a:highlight>
                <a:srgbClr val="FFFFFF"/>
              </a:highlight>
            </a:endParaRPr>
          </a:p>
          <a:p>
            <a:pPr indent="-311308" lvl="0" marL="457200" rtl="0" algn="l">
              <a:lnSpc>
                <a:spcPct val="115000"/>
              </a:lnSpc>
              <a:spcBef>
                <a:spcPts val="1200"/>
              </a:spcBef>
              <a:spcAft>
                <a:spcPts val="0"/>
              </a:spcAft>
              <a:buSzPts val="1303"/>
              <a:buChar char="●"/>
            </a:pPr>
            <a:r>
              <a:rPr lang="en" sz="1302">
                <a:solidFill>
                  <a:srgbClr val="0D0D0D"/>
                </a:solidFill>
                <a:highlight>
                  <a:srgbClr val="FFFFFF"/>
                </a:highlight>
              </a:rPr>
              <a:t>For the purpose of this study the dataset titled ‘</a:t>
            </a:r>
            <a:r>
              <a:rPr lang="en" sz="1302" u="sng">
                <a:solidFill>
                  <a:schemeClr val="hlink"/>
                </a:solidFill>
                <a:highlight>
                  <a:srgbClr val="FFFFFF"/>
                </a:highlight>
                <a:hlinkClick r:id="rId3"/>
              </a:rPr>
              <a:t>COVID-19 effect on Liver Cancer Prediction Dataset</a:t>
            </a:r>
            <a:r>
              <a:rPr lang="en" sz="1302">
                <a:solidFill>
                  <a:srgbClr val="0D0D0D"/>
                </a:solidFill>
                <a:highlight>
                  <a:srgbClr val="FFFFFF"/>
                </a:highlight>
              </a:rPr>
              <a:t>’ is sourced from Kaggle</a:t>
            </a:r>
            <a:r>
              <a:rPr lang="en" sz="1302">
                <a:solidFill>
                  <a:srgbClr val="0D0D0D"/>
                </a:solidFill>
                <a:highlight>
                  <a:srgbClr val="FFFFFF"/>
                </a:highlight>
              </a:rPr>
              <a:t>. </a:t>
            </a:r>
            <a:endParaRPr sz="1302">
              <a:solidFill>
                <a:srgbClr val="0D0D0D"/>
              </a:solidFill>
              <a:highlight>
                <a:srgbClr val="FFFFFF"/>
              </a:highlight>
            </a:endParaRPr>
          </a:p>
          <a:p>
            <a:pPr indent="-311308" lvl="0" marL="457200" rtl="0" algn="l">
              <a:lnSpc>
                <a:spcPct val="115000"/>
              </a:lnSpc>
              <a:spcBef>
                <a:spcPts val="0"/>
              </a:spcBef>
              <a:spcAft>
                <a:spcPts val="0"/>
              </a:spcAft>
              <a:buClr>
                <a:srgbClr val="0D0D0D"/>
              </a:buClr>
              <a:buSzPts val="1303"/>
              <a:buChar char="●"/>
            </a:pPr>
            <a:r>
              <a:rPr lang="en" sz="1302">
                <a:solidFill>
                  <a:srgbClr val="0D0D0D"/>
                </a:solidFill>
                <a:highlight>
                  <a:srgbClr val="FFFFFF"/>
                </a:highlight>
              </a:rPr>
              <a:t>It includes information gathered from patients seen by the Newcastle-upon-Tyne NHS Foundation Trust (NUTH) hepatopancreatobiliary multidisciplinary team (HPB MDT),situated in Northern England,  during the first year of the COVID-19 pandemic (March 2020-  February 2021) and is compared with data from the year before (March 2019 - February 2020). </a:t>
            </a:r>
            <a:endParaRPr sz="1302">
              <a:solidFill>
                <a:srgbClr val="0D0D0D"/>
              </a:solidFill>
              <a:highlight>
                <a:srgbClr val="FFFFFF"/>
              </a:highlight>
            </a:endParaRPr>
          </a:p>
          <a:p>
            <a:pPr indent="-311308" lvl="0" marL="457200" rtl="0" algn="l">
              <a:lnSpc>
                <a:spcPct val="115000"/>
              </a:lnSpc>
              <a:spcBef>
                <a:spcPts val="0"/>
              </a:spcBef>
              <a:spcAft>
                <a:spcPts val="0"/>
              </a:spcAft>
              <a:buClr>
                <a:srgbClr val="0D0D0D"/>
              </a:buClr>
              <a:buSzPts val="1303"/>
              <a:buChar char="●"/>
            </a:pPr>
            <a:r>
              <a:rPr lang="en" sz="1302">
                <a:solidFill>
                  <a:srgbClr val="0D0D0D"/>
                </a:solidFill>
                <a:highlight>
                  <a:srgbClr val="FFFFFF"/>
                </a:highlight>
              </a:rPr>
              <a:t>The dataset focuses on patients diagnosed with liver cancer, specifically hepatocellular carcinoma (HCC) or intrahepatic cholangiocarcinoma (ICC). The main objective of the dataset is to assess the impact of the COVID-19 pandemic on patients with newly diagnosed liver cancer.</a:t>
            </a:r>
            <a:endParaRPr sz="1302">
              <a:solidFill>
                <a:srgbClr val="0D0D0D"/>
              </a:solidFill>
              <a:highlight>
                <a:srgbClr val="FFFFFF"/>
              </a:highlight>
            </a:endParaRPr>
          </a:p>
          <a:p>
            <a:pPr indent="-311308" lvl="0" marL="457200" rtl="0" algn="l">
              <a:lnSpc>
                <a:spcPct val="115000"/>
              </a:lnSpc>
              <a:spcBef>
                <a:spcPts val="0"/>
              </a:spcBef>
              <a:spcAft>
                <a:spcPts val="0"/>
              </a:spcAft>
              <a:buClr>
                <a:srgbClr val="0D0D0D"/>
              </a:buClr>
              <a:buSzPts val="1303"/>
              <a:buChar char="●"/>
            </a:pPr>
            <a:r>
              <a:rPr lang="en" sz="1302">
                <a:solidFill>
                  <a:srgbClr val="0D0D0D"/>
                </a:solidFill>
                <a:highlight>
                  <a:srgbClr val="FFFFFF"/>
                </a:highlight>
              </a:rPr>
              <a:t>The dataset comprises 450 entries and encompasses 27 distinct attributes.</a:t>
            </a:r>
            <a:endParaRPr sz="1302">
              <a:solidFill>
                <a:srgbClr val="0D0D0D"/>
              </a:solidFill>
              <a:highlight>
                <a:srgbClr val="FFFFFF"/>
              </a:highlight>
            </a:endParaRPr>
          </a:p>
          <a:p>
            <a:pPr indent="0" lvl="0" marL="0" rtl="0" algn="l">
              <a:lnSpc>
                <a:spcPct val="115000"/>
              </a:lnSpc>
              <a:spcBef>
                <a:spcPts val="1200"/>
              </a:spcBef>
              <a:spcAft>
                <a:spcPts val="1200"/>
              </a:spcAft>
              <a:buNone/>
            </a:pPr>
            <a:r>
              <a:t/>
            </a:r>
            <a:endParaRPr b="1" sz="1302">
              <a:solidFill>
                <a:srgbClr val="0D0D0D"/>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327800"/>
            <a:ext cx="9144000" cy="5220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   KEY DATASET ATTRIBUTES</a:t>
            </a:r>
            <a:endParaRPr b="1">
              <a:solidFill>
                <a:schemeClr val="lt1"/>
              </a:solidFill>
            </a:endParaRPr>
          </a:p>
        </p:txBody>
      </p:sp>
      <p:sp>
        <p:nvSpPr>
          <p:cNvPr id="85" name="Google Shape;85;p18"/>
          <p:cNvSpPr txBox="1"/>
          <p:nvPr>
            <p:ph idx="1" type="body"/>
          </p:nvPr>
        </p:nvSpPr>
        <p:spPr>
          <a:xfrm>
            <a:off x="311700" y="127592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200">
              <a:solidFill>
                <a:srgbClr val="0D0D0D"/>
              </a:solidFill>
              <a:highlight>
                <a:srgbClr val="FFFFFF"/>
              </a:highlight>
            </a:endParaRPr>
          </a:p>
          <a:p>
            <a:pPr indent="0" lvl="0" marL="0" rtl="0" algn="l">
              <a:spcBef>
                <a:spcPts val="1200"/>
              </a:spcBef>
              <a:spcAft>
                <a:spcPts val="0"/>
              </a:spcAft>
              <a:buNone/>
            </a:pPr>
            <a:r>
              <a:t/>
            </a:r>
            <a:endParaRPr b="1" sz="1200">
              <a:solidFill>
                <a:srgbClr val="0D0D0D"/>
              </a:solidFill>
              <a:highlight>
                <a:srgbClr val="FFFFFF"/>
              </a:highlight>
            </a:endParaRPr>
          </a:p>
          <a:p>
            <a:pPr indent="0" lvl="0" marL="0" rtl="0" algn="l">
              <a:spcBef>
                <a:spcPts val="1200"/>
              </a:spcBef>
              <a:spcAft>
                <a:spcPts val="1200"/>
              </a:spcAft>
              <a:buNone/>
            </a:pPr>
            <a:r>
              <a:t/>
            </a:r>
            <a:endParaRPr b="1" sz="1200">
              <a:solidFill>
                <a:srgbClr val="0D0D0D"/>
              </a:solidFill>
              <a:highlight>
                <a:srgbClr val="FFFFFF"/>
              </a:highlight>
            </a:endParaRPr>
          </a:p>
        </p:txBody>
      </p:sp>
      <p:graphicFrame>
        <p:nvGraphicFramePr>
          <p:cNvPr id="86" name="Google Shape;86;p18"/>
          <p:cNvGraphicFramePr/>
          <p:nvPr/>
        </p:nvGraphicFramePr>
        <p:xfrm>
          <a:off x="362025" y="995325"/>
          <a:ext cx="3000000" cy="3000000"/>
        </p:xfrm>
        <a:graphic>
          <a:graphicData uri="http://schemas.openxmlformats.org/drawingml/2006/table">
            <a:tbl>
              <a:tblPr>
                <a:noFill/>
                <a:tableStyleId>{29F626F0-B738-4154-9E8C-3FACF2358A8B}</a:tableStyleId>
              </a:tblPr>
              <a:tblGrid>
                <a:gridCol w="1370775"/>
                <a:gridCol w="7049175"/>
              </a:tblGrid>
              <a:tr h="381000">
                <a:tc>
                  <a:txBody>
                    <a:bodyPr/>
                    <a:lstStyle/>
                    <a:p>
                      <a:pPr indent="0" lvl="0" marL="0" rtl="0" algn="l">
                        <a:spcBef>
                          <a:spcPts val="0"/>
                        </a:spcBef>
                        <a:spcAft>
                          <a:spcPts val="0"/>
                        </a:spcAft>
                        <a:buNone/>
                      </a:pPr>
                      <a:r>
                        <a:rPr b="1" lang="en" sz="1200"/>
                        <a:t>Attribute</a:t>
                      </a:r>
                      <a:endParaRPr b="1" sz="1200"/>
                    </a:p>
                  </a:txBody>
                  <a:tcPr marT="91425" marB="91425" marR="91425" marL="91425"/>
                </a:tc>
                <a:tc>
                  <a:txBody>
                    <a:bodyPr/>
                    <a:lstStyle/>
                    <a:p>
                      <a:pPr indent="0" lvl="0" marL="0" rtl="0" algn="l">
                        <a:spcBef>
                          <a:spcPts val="0"/>
                        </a:spcBef>
                        <a:spcAft>
                          <a:spcPts val="0"/>
                        </a:spcAft>
                        <a:buNone/>
                      </a:pPr>
                      <a:r>
                        <a:rPr b="1" lang="en" sz="1200"/>
                        <a:t>Description</a:t>
                      </a:r>
                      <a:endParaRPr b="1" sz="1200"/>
                    </a:p>
                  </a:txBody>
                  <a:tcPr marT="91425" marB="91425" marR="91425" marL="91425"/>
                </a:tc>
              </a:tr>
              <a:tr h="381000">
                <a:tc>
                  <a:txBody>
                    <a:bodyPr/>
                    <a:lstStyle/>
                    <a:p>
                      <a:pPr indent="0" lvl="0" marL="0" rtl="0" algn="l">
                        <a:spcBef>
                          <a:spcPts val="0"/>
                        </a:spcBef>
                        <a:spcAft>
                          <a:spcPts val="0"/>
                        </a:spcAft>
                        <a:buNone/>
                      </a:pPr>
                      <a:r>
                        <a:rPr lang="en" sz="1200"/>
                        <a:t>Cancer</a:t>
                      </a:r>
                      <a:endParaRPr sz="1200"/>
                    </a:p>
                  </a:txBody>
                  <a:tcPr marT="91425" marB="91425" marR="91425" marL="91425"/>
                </a:tc>
                <a:tc>
                  <a:txBody>
                    <a:bodyPr/>
                    <a:lstStyle/>
                    <a:p>
                      <a:pPr indent="0" lvl="0" marL="0" rtl="0" algn="l">
                        <a:spcBef>
                          <a:spcPts val="0"/>
                        </a:spcBef>
                        <a:spcAft>
                          <a:spcPts val="0"/>
                        </a:spcAft>
                        <a:buNone/>
                      </a:pPr>
                      <a:r>
                        <a:rPr lang="en" sz="1200"/>
                        <a:t>Flag indicating presence of cancer (Yes/No)</a:t>
                      </a:r>
                      <a:endParaRPr sz="1200"/>
                    </a:p>
                  </a:txBody>
                  <a:tcPr marT="91425" marB="91425" marR="91425" marL="91425"/>
                </a:tc>
              </a:tr>
              <a:tr h="381000">
                <a:tc>
                  <a:txBody>
                    <a:bodyPr/>
                    <a:lstStyle/>
                    <a:p>
                      <a:pPr indent="0" lvl="0" marL="0" rtl="0" algn="l">
                        <a:spcBef>
                          <a:spcPts val="0"/>
                        </a:spcBef>
                        <a:spcAft>
                          <a:spcPts val="0"/>
                        </a:spcAft>
                        <a:buNone/>
                      </a:pPr>
                      <a:r>
                        <a:rPr lang="en" sz="1200"/>
                        <a:t>Year</a:t>
                      </a:r>
                      <a:endParaRPr sz="1200"/>
                    </a:p>
                  </a:txBody>
                  <a:tcPr marT="91425" marB="91425" marR="91425" marL="91425"/>
                </a:tc>
                <a:tc>
                  <a:txBody>
                    <a:bodyPr/>
                    <a:lstStyle/>
                    <a:p>
                      <a:pPr indent="0" lvl="0" marL="0" rtl="0" algn="l">
                        <a:spcBef>
                          <a:spcPts val="0"/>
                        </a:spcBef>
                        <a:spcAft>
                          <a:spcPts val="0"/>
                        </a:spcAft>
                        <a:buNone/>
                      </a:pPr>
                      <a:r>
                        <a:rPr lang="en" sz="1200"/>
                        <a:t>Year of Liver Cancer diagnosis (pre-pandemic/pandemic)</a:t>
                      </a:r>
                      <a:endParaRPr sz="1200"/>
                    </a:p>
                  </a:txBody>
                  <a:tcPr marT="91425" marB="91425" marR="91425" marL="91425"/>
                </a:tc>
              </a:tr>
              <a:tr h="381000">
                <a:tc>
                  <a:txBody>
                    <a:bodyPr/>
                    <a:lstStyle/>
                    <a:p>
                      <a:pPr indent="0" lvl="0" marL="0" rtl="0" algn="l">
                        <a:spcBef>
                          <a:spcPts val="0"/>
                        </a:spcBef>
                        <a:spcAft>
                          <a:spcPts val="0"/>
                        </a:spcAft>
                        <a:buNone/>
                      </a:pPr>
                      <a:r>
                        <a:rPr lang="en" sz="1200"/>
                        <a:t>Month</a:t>
                      </a:r>
                      <a:endParaRPr sz="1200"/>
                    </a:p>
                  </a:txBody>
                  <a:tcPr marT="91425" marB="91425" marR="91425" marL="91425"/>
                </a:tc>
                <a:tc>
                  <a:txBody>
                    <a:bodyPr/>
                    <a:lstStyle/>
                    <a:p>
                      <a:pPr indent="0" lvl="0" marL="0" rtl="0" algn="l">
                        <a:spcBef>
                          <a:spcPts val="0"/>
                        </a:spcBef>
                        <a:spcAft>
                          <a:spcPts val="0"/>
                        </a:spcAft>
                        <a:buNone/>
                      </a:pPr>
                      <a:r>
                        <a:rPr lang="en" sz="1200"/>
                        <a:t>Month of year (1-12)</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Mode Presentation</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Manner in which cancer was detected - Surveillance, Incidental, or Symptomatic</a:t>
                      </a:r>
                      <a:endParaRPr sz="1200"/>
                    </a:p>
                  </a:txBody>
                  <a:tcPr marT="91425" marB="91425" marR="91425" marL="91425"/>
                </a:tc>
              </a:tr>
              <a:tr h="381000">
                <a:tc>
                  <a:txBody>
                    <a:bodyPr/>
                    <a:lstStyle/>
                    <a:p>
                      <a:pPr indent="0" lvl="0" marL="0" rtl="0" algn="l">
                        <a:spcBef>
                          <a:spcPts val="0"/>
                        </a:spcBef>
                        <a:spcAft>
                          <a:spcPts val="0"/>
                        </a:spcAft>
                        <a:buNone/>
                      </a:pPr>
                      <a:r>
                        <a:rPr lang="en" sz="1200"/>
                        <a:t>Age</a:t>
                      </a:r>
                      <a:endParaRPr sz="1200"/>
                    </a:p>
                  </a:txBody>
                  <a:tcPr marT="91425" marB="91425" marR="91425" marL="91425"/>
                </a:tc>
                <a:tc>
                  <a:txBody>
                    <a:bodyPr/>
                    <a:lstStyle/>
                    <a:p>
                      <a:pPr indent="0" lvl="0" marL="0" rtl="0" algn="l">
                        <a:spcBef>
                          <a:spcPts val="0"/>
                        </a:spcBef>
                        <a:spcAft>
                          <a:spcPts val="0"/>
                        </a:spcAft>
                        <a:buNone/>
                      </a:pPr>
                      <a:r>
                        <a:rPr lang="en" sz="1200"/>
                        <a:t>Patient’s Age at diagnosis</a:t>
                      </a:r>
                      <a:endParaRPr sz="1200"/>
                    </a:p>
                  </a:txBody>
                  <a:tcPr marT="91425" marB="91425" marR="91425" marL="91425"/>
                </a:tc>
              </a:tr>
              <a:tr h="381000">
                <a:tc>
                  <a:txBody>
                    <a:bodyPr/>
                    <a:lstStyle/>
                    <a:p>
                      <a:pPr indent="0" lvl="0" marL="0" rtl="0" algn="l">
                        <a:spcBef>
                          <a:spcPts val="0"/>
                        </a:spcBef>
                        <a:spcAft>
                          <a:spcPts val="0"/>
                        </a:spcAft>
                        <a:buNone/>
                      </a:pPr>
                      <a:r>
                        <a:rPr lang="en" sz="1200"/>
                        <a:t>Gender</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Male/Female</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Etiology</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Cause of liver disease</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Size</a:t>
                      </a:r>
                      <a:endParaRPr sz="1200">
                        <a:solidFill>
                          <a:srgbClr val="0D0D0D"/>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Diameter of tumor in millimeters</a:t>
                      </a:r>
                      <a:endParaRPr sz="1200">
                        <a:solidFill>
                          <a:srgbClr val="0D0D0D"/>
                        </a:solidFill>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Cirrhosis</a:t>
                      </a:r>
                      <a:endParaRPr sz="1200">
                        <a:solidFill>
                          <a:srgbClr val="0D0D0D"/>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Flag indicating presence of underlying liver disease (Yes/No)</a:t>
                      </a:r>
                      <a:endParaRPr sz="1200">
                        <a:solidFill>
                          <a:srgbClr val="0D0D0D"/>
                        </a:solidFill>
                        <a:highlight>
                          <a:srgbClr val="FFFFFF"/>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1200"/>
              </a:spcBef>
              <a:spcAft>
                <a:spcPts val="0"/>
              </a:spcAft>
              <a:buNone/>
            </a:pPr>
            <a:r>
              <a:t/>
            </a:r>
            <a:endParaRPr sz="1200">
              <a:solidFill>
                <a:schemeClr val="dk1"/>
              </a:solidFill>
            </a:endParaRPr>
          </a:p>
        </p:txBody>
      </p:sp>
      <p:graphicFrame>
        <p:nvGraphicFramePr>
          <p:cNvPr id="92" name="Google Shape;92;p19"/>
          <p:cNvGraphicFramePr/>
          <p:nvPr/>
        </p:nvGraphicFramePr>
        <p:xfrm>
          <a:off x="362025" y="433625"/>
          <a:ext cx="3000000" cy="3000000"/>
        </p:xfrm>
        <a:graphic>
          <a:graphicData uri="http://schemas.openxmlformats.org/drawingml/2006/table">
            <a:tbl>
              <a:tblPr>
                <a:noFill/>
                <a:tableStyleId>{29F626F0-B738-4154-9E8C-3FACF2358A8B}</a:tableStyleId>
              </a:tblPr>
              <a:tblGrid>
                <a:gridCol w="2096150"/>
                <a:gridCol w="6323800"/>
              </a:tblGrid>
              <a:tr h="381000">
                <a:tc>
                  <a:txBody>
                    <a:bodyPr/>
                    <a:lstStyle/>
                    <a:p>
                      <a:pPr indent="0" lvl="0" marL="0" rtl="0" algn="l">
                        <a:spcBef>
                          <a:spcPts val="0"/>
                        </a:spcBef>
                        <a:spcAft>
                          <a:spcPts val="0"/>
                        </a:spcAft>
                        <a:buNone/>
                      </a:pPr>
                      <a:r>
                        <a:rPr b="1" lang="en" sz="1200"/>
                        <a:t>Attribute</a:t>
                      </a:r>
                      <a:endParaRPr b="1" sz="1200"/>
                    </a:p>
                  </a:txBody>
                  <a:tcPr marT="91425" marB="91425" marR="91425" marL="91425"/>
                </a:tc>
                <a:tc>
                  <a:txBody>
                    <a:bodyPr/>
                    <a:lstStyle/>
                    <a:p>
                      <a:pPr indent="0" lvl="0" marL="0" rtl="0" algn="l">
                        <a:spcBef>
                          <a:spcPts val="0"/>
                        </a:spcBef>
                        <a:spcAft>
                          <a:spcPts val="0"/>
                        </a:spcAft>
                        <a:buNone/>
                      </a:pPr>
                      <a:r>
                        <a:rPr b="1" lang="en" sz="1200"/>
                        <a:t>Description</a:t>
                      </a:r>
                      <a:endParaRPr b="1" sz="12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rPr>
                        <a:t>HCC BCLC Stage</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Staging of Hepatocellular carcinoma (I, II, IIIA+IIIB, IV)</a:t>
                      </a:r>
                      <a:endParaRPr sz="1200"/>
                    </a:p>
                  </a:txBody>
                  <a:tcPr marT="91425" marB="91425" marR="91425" marL="91425"/>
                </a:tc>
              </a:tr>
              <a:tr h="381000">
                <a:tc>
                  <a:txBody>
                    <a:bodyPr/>
                    <a:lstStyle/>
                    <a:p>
                      <a:pPr indent="0" lvl="0" marL="0" rtl="0" algn="l">
                        <a:spcBef>
                          <a:spcPts val="0"/>
                        </a:spcBef>
                        <a:spcAft>
                          <a:spcPts val="0"/>
                        </a:spcAft>
                        <a:buNone/>
                      </a:pPr>
                      <a:r>
                        <a:rPr lang="en" sz="1200"/>
                        <a:t>HCC_TNM_Stage</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Staging of Hepatocellular carcinoma (I, II, IIIA+IIIB, IV)</a:t>
                      </a:r>
                      <a:endParaRPr sz="1200"/>
                    </a:p>
                  </a:txBody>
                  <a:tcPr marT="91425" marB="91425" marR="91425" marL="91425"/>
                </a:tc>
              </a:tr>
              <a:tr h="381000">
                <a:tc>
                  <a:txBody>
                    <a:bodyPr/>
                    <a:lstStyle/>
                    <a:p>
                      <a:pPr indent="0" lvl="0" marL="0" rtl="0" algn="l">
                        <a:spcBef>
                          <a:spcPts val="0"/>
                        </a:spcBef>
                        <a:spcAft>
                          <a:spcPts val="0"/>
                        </a:spcAft>
                        <a:buNone/>
                      </a:pPr>
                      <a:r>
                        <a:rPr lang="en" sz="1200"/>
                        <a:t>Treatment_grps</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First-line treatment received - options include "OLTx" (orthotopic liver transplantation), "Resection", "Ablation", "TACE" (transarterial chemoembolization), "SIRT" (selective internal radiation therapy), "Medical", or "Supportive care"</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Survival_fromMDM</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Survival following Metachronous Distant Metastasis</a:t>
                      </a:r>
                      <a:endParaRPr sz="1200"/>
                    </a:p>
                  </a:txBody>
                  <a:tcPr marT="91425" marB="91425" marR="91425" marL="91425"/>
                </a:tc>
              </a:tr>
              <a:tr h="381000">
                <a:tc>
                  <a:txBody>
                    <a:bodyPr/>
                    <a:lstStyle/>
                    <a:p>
                      <a:pPr indent="0" lvl="0" marL="0" rtl="0" algn="l">
                        <a:spcBef>
                          <a:spcPts val="0"/>
                        </a:spcBef>
                        <a:spcAft>
                          <a:spcPts val="0"/>
                        </a:spcAft>
                        <a:buNone/>
                      </a:pPr>
                      <a:r>
                        <a:rPr lang="en" sz="1200"/>
                        <a:t>Alive_Dead</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Patient's survival status (Alive/Dead)  </a:t>
                      </a:r>
                      <a:endParaRPr sz="1200"/>
                    </a:p>
                  </a:txBody>
                  <a:tcPr marT="91425" marB="91425" marR="91425" marL="91425"/>
                </a:tc>
              </a:tr>
              <a:tr h="381000">
                <a:tc>
                  <a:txBody>
                    <a:bodyPr/>
                    <a:lstStyle/>
                    <a:p>
                      <a:pPr indent="0" lvl="0" marL="0" rtl="0" algn="l">
                        <a:spcBef>
                          <a:spcPts val="0"/>
                        </a:spcBef>
                        <a:spcAft>
                          <a:spcPts val="0"/>
                        </a:spcAft>
                        <a:buNone/>
                      </a:pPr>
                      <a:r>
                        <a:rPr lang="en" sz="1200"/>
                        <a:t>Surveillance_programme</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Whether patient is enrolled in a formal surveillance program (Yes/No)</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PS</a:t>
                      </a:r>
                      <a:endParaRPr sz="1200"/>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Performance status of the patient (0-4)</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0D0D0D"/>
                          </a:solidFill>
                          <a:highlight>
                            <a:srgbClr val="FFFFFF"/>
                          </a:highlight>
                        </a:rPr>
                        <a:t>Prev_known_cirrhosis</a:t>
                      </a:r>
                      <a:endParaRPr sz="1200">
                        <a:solidFill>
                          <a:srgbClr val="0D0D0D"/>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rPr>
                        <a:t>Indicates if cirrhosis was known prior to diagnosis (Yes/No)</a:t>
                      </a:r>
                      <a:endParaRPr sz="1200">
                        <a:solidFill>
                          <a:srgbClr val="0D0D0D"/>
                        </a:solidFill>
                        <a:highlight>
                          <a:srgbClr val="FFFFFF"/>
                        </a:highlight>
                      </a:endParaRPr>
                    </a:p>
                  </a:txBody>
                  <a:tcPr marT="91425" marB="91425" marR="91425" marL="91425"/>
                </a:tc>
              </a:tr>
            </a:tbl>
          </a:graphicData>
        </a:graphic>
      </p:graphicFrame>
      <p:sp>
        <p:nvSpPr>
          <p:cNvPr id="93" name="Google Shape;93;p19"/>
          <p:cNvSpPr txBox="1"/>
          <p:nvPr/>
        </p:nvSpPr>
        <p:spPr>
          <a:xfrm>
            <a:off x="549525" y="4466275"/>
            <a:ext cx="732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These are the primary features used in the analysis after data cleaning.</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rotWithShape="1">
          <a:blip r:embed="rId3">
            <a:alphaModFix/>
          </a:blip>
          <a:srcRect b="0" l="940" r="-940" t="0"/>
          <a:stretch/>
        </p:blipFill>
        <p:spPr>
          <a:xfrm>
            <a:off x="187125" y="1223613"/>
            <a:ext cx="6205899" cy="3476674"/>
          </a:xfrm>
          <a:prstGeom prst="rect">
            <a:avLst/>
          </a:prstGeom>
          <a:noFill/>
          <a:ln>
            <a:noFill/>
          </a:ln>
        </p:spPr>
      </p:pic>
      <p:sp>
        <p:nvSpPr>
          <p:cNvPr id="99" name="Google Shape;99;p20"/>
          <p:cNvSpPr txBox="1"/>
          <p:nvPr>
            <p:ph type="title"/>
          </p:nvPr>
        </p:nvSpPr>
        <p:spPr>
          <a:xfrm>
            <a:off x="0" y="344350"/>
            <a:ext cx="91440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 </a:t>
            </a:r>
            <a:r>
              <a:rPr b="1" lang="en">
                <a:solidFill>
                  <a:schemeClr val="lt1"/>
                </a:solidFill>
              </a:rPr>
              <a:t>VISUALISING MISSING VALUES</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100" name="Google Shape;100;p20"/>
          <p:cNvSpPr txBox="1"/>
          <p:nvPr/>
        </p:nvSpPr>
        <p:spPr>
          <a:xfrm>
            <a:off x="6418375" y="1223600"/>
            <a:ext cx="2476500" cy="3476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a:solidFill>
                  <a:srgbClr val="0D0D0D"/>
                </a:solidFill>
                <a:highlight>
                  <a:srgbClr val="FFFFFF"/>
                </a:highlight>
              </a:rPr>
              <a:t>We began our analysis by examining the proportion of missing data within the original dataframe.</a:t>
            </a:r>
            <a:endParaRPr sz="1600">
              <a:solidFill>
                <a:schemeClr val="dk2"/>
              </a:solidFill>
            </a:endParaRPr>
          </a:p>
          <a:p>
            <a:pPr indent="-317500" lvl="0" marL="457200" rtl="0" algn="l">
              <a:spcBef>
                <a:spcPts val="0"/>
              </a:spcBef>
              <a:spcAft>
                <a:spcPts val="0"/>
              </a:spcAft>
              <a:buClr>
                <a:schemeClr val="dk1"/>
              </a:buClr>
              <a:buSzPts val="1400"/>
              <a:buChar char="●"/>
            </a:pPr>
            <a:r>
              <a:rPr lang="en">
                <a:solidFill>
                  <a:schemeClr val="dk1"/>
                </a:solidFill>
              </a:rPr>
              <a:t>A substantial portion of the variables exhibit missing values exceeding 35%.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Consequently, we opt to omit these attributes from our analysis, as their integrity may be compromised due to the high rate of missing data.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271100" y="353875"/>
            <a:ext cx="7974900" cy="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achieve our analytical goals, the first step is to identify the types of missing values present in the dataset i.e. to determine whether the missing values in our dataset follow a pattern of being missing completely at random (MCAR), missing at random (MAR), or missing not at random (MNAR).</a:t>
            </a:r>
            <a:endParaRPr sz="1400">
              <a:solidFill>
                <a:schemeClr val="dk1"/>
              </a:solidFill>
            </a:endParaRPr>
          </a:p>
        </p:txBody>
      </p:sp>
      <p:pic>
        <p:nvPicPr>
          <p:cNvPr id="106" name="Google Shape;106;p21"/>
          <p:cNvPicPr preferRelativeResize="0"/>
          <p:nvPr/>
        </p:nvPicPr>
        <p:blipFill>
          <a:blip r:embed="rId3">
            <a:alphaModFix/>
          </a:blip>
          <a:stretch>
            <a:fillRect/>
          </a:stretch>
        </p:blipFill>
        <p:spPr>
          <a:xfrm>
            <a:off x="337025" y="1485900"/>
            <a:ext cx="5285648" cy="3239017"/>
          </a:xfrm>
          <a:prstGeom prst="rect">
            <a:avLst/>
          </a:prstGeom>
          <a:noFill/>
          <a:ln>
            <a:noFill/>
          </a:ln>
        </p:spPr>
      </p:pic>
      <p:sp>
        <p:nvSpPr>
          <p:cNvPr id="107" name="Google Shape;107;p21"/>
          <p:cNvSpPr txBox="1"/>
          <p:nvPr/>
        </p:nvSpPr>
        <p:spPr>
          <a:xfrm>
            <a:off x="5824900" y="1626575"/>
            <a:ext cx="2835600" cy="24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plotted the number of missing values for each variable, broken down by a factor using gg_miss_fct(df, Cancer)	</a:t>
            </a:r>
            <a:endParaRPr>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a:solidFill>
                  <a:schemeClr val="dk1"/>
                </a:solidFill>
              </a:rPr>
              <a:t>The noticeable disparity in missing data counts between 'Cancer N' and 'Cancer Y' levels suggests that the missingness might not adhere to the Missing Completely At Random (MCAR) assumption.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