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2" d="100"/>
          <a:sy n="72" d="100"/>
        </p:scale>
        <p:origin x="9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Black" panose="020B0A04020102020204" pitchFamily="34" charset="0"/>
              </a:rPr>
              <a:t>Database System</a:t>
            </a:r>
            <a:r>
              <a:rPr lang="en-US" dirty="0" smtClean="0">
                <a:latin typeface="Monotype Corsiva" panose="03010101010201010101" pitchFamily="66" charset="0"/>
              </a:rPr>
              <a:t>		</a:t>
            </a:r>
            <a:endParaRPr lang="en-IN" dirty="0">
              <a:latin typeface="Monotype Corsiva" panose="03010101010201010101" pitchFamily="66" charset="0"/>
            </a:endParaRPr>
          </a:p>
        </p:txBody>
      </p:sp>
      <p:sp>
        <p:nvSpPr>
          <p:cNvPr id="3" name="Subtitle 2"/>
          <p:cNvSpPr>
            <a:spLocks noGrp="1"/>
          </p:cNvSpPr>
          <p:nvPr>
            <p:ph type="subTitle" idx="1"/>
          </p:nvPr>
        </p:nvSpPr>
        <p:spPr/>
        <p:txBody>
          <a:bodyPr>
            <a:normAutofit/>
          </a:bodyPr>
          <a:lstStyle/>
          <a:p>
            <a:pPr algn="ctr"/>
            <a:r>
              <a:rPr lang="en-US" sz="4000" b="1" dirty="0" smtClean="0">
                <a:solidFill>
                  <a:srgbClr val="FF0000"/>
                </a:solidFill>
              </a:rPr>
              <a:t>Darshan university</a:t>
            </a:r>
            <a:endParaRPr lang="en-IN" sz="4000" b="1" dirty="0">
              <a:solidFill>
                <a:srgbClr val="FF0000"/>
              </a:solidFill>
            </a:endParaRPr>
          </a:p>
        </p:txBody>
      </p:sp>
    </p:spTree>
    <p:extLst>
      <p:ext uri="{BB962C8B-B14F-4D97-AF65-F5344CB8AC3E}">
        <p14:creationId xmlns:p14="http://schemas.microsoft.com/office/powerpoint/2010/main" val="39136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anose="020B0600070205080204" pitchFamily="34" charset="-128"/>
              </a:rPr>
              <a:t>Database Design</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The process of designing the general structure of the database:</a:t>
            </a:r>
          </a:p>
          <a:p>
            <a:r>
              <a:rPr lang="en-US" dirty="0">
                <a:ea typeface="ＭＳ Ｐゴシック" panose="020B0600070205080204" pitchFamily="34" charset="-128"/>
              </a:rPr>
              <a:t>Logical Design –  Deciding on the database schema. Database design requires that we find a “good” collection of relation schemas.</a:t>
            </a:r>
          </a:p>
          <a:p>
            <a:pPr lvl="1"/>
            <a:r>
              <a:rPr lang="en-US" dirty="0">
                <a:ea typeface="ＭＳ Ｐゴシック" panose="020B0600070205080204" pitchFamily="34" charset="-128"/>
              </a:rPr>
              <a:t>Business decision – What attributes should we record in the database?</a:t>
            </a:r>
          </a:p>
          <a:p>
            <a:pPr lvl="1"/>
            <a:r>
              <a:rPr lang="en-US" dirty="0">
                <a:ea typeface="ＭＳ Ｐゴシック" panose="020B0600070205080204" pitchFamily="34" charset="-128"/>
              </a:rPr>
              <a:t>Computer Science decision –  What relation schemas should we have and how should the attributes be distributed among the various relation schemas?</a:t>
            </a:r>
          </a:p>
          <a:p>
            <a:r>
              <a:rPr lang="en-US" dirty="0">
                <a:ea typeface="ＭＳ Ｐゴシック" panose="020B0600070205080204" pitchFamily="34" charset="-128"/>
              </a:rPr>
              <a:t>Physical Design – Deciding on the physical layout of the database                </a:t>
            </a:r>
          </a:p>
          <a:p>
            <a:pPr>
              <a:buFont typeface="Monotype Sorts" charset="2"/>
              <a:buNone/>
            </a:pPr>
            <a:endParaRPr lang="en-US" dirty="0">
              <a:ea typeface="ＭＳ Ｐゴシック" panose="020B0600070205080204" pitchFamily="34" charset="-128"/>
            </a:endParaRPr>
          </a:p>
          <a:p>
            <a:pPr>
              <a:buFont typeface="Monotype Sorts" charset="2"/>
              <a:buNone/>
            </a:pPr>
            <a:r>
              <a:rPr lang="en-US" dirty="0">
                <a:ea typeface="ＭＳ Ｐゴシック" panose="020B0600070205080204" pitchFamily="34" charset="-128"/>
                <a:sym typeface="Symbol" panose="05050102010706020507" pitchFamily="18" charset="2"/>
              </a:rPr>
              <a:t>     </a:t>
            </a:r>
          </a:p>
          <a:p>
            <a:pPr>
              <a:buFont typeface="Monotype Sorts" charset="2"/>
              <a:buNone/>
            </a:pPr>
            <a:endParaRPr lang="en-US" dirty="0"/>
          </a:p>
          <a:p>
            <a:pPr>
              <a:buFont typeface="Monotype Sorts" charset="2"/>
              <a:buNone/>
            </a:pPr>
            <a:r>
              <a:rPr lang="en-US" dirty="0">
                <a:sym typeface="Symbol" panose="05050102010706020507" pitchFamily="18" charset="2"/>
              </a:rPr>
              <a:t> </a:t>
            </a:r>
            <a:endParaRPr lang="en-US" dirty="0"/>
          </a:p>
          <a:p>
            <a:endParaRPr lang="en-IN" dirty="0"/>
          </a:p>
        </p:txBody>
      </p:sp>
    </p:spTree>
    <p:extLst>
      <p:ext uri="{BB962C8B-B14F-4D97-AF65-F5344CB8AC3E}">
        <p14:creationId xmlns:p14="http://schemas.microsoft.com/office/powerpoint/2010/main" val="229376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69414"/>
            <a:ext cx="9404723" cy="1400530"/>
          </a:xfrm>
        </p:spPr>
        <p:txBody>
          <a:bodyPr/>
          <a:lstStyle/>
          <a:p>
            <a:pPr algn="ctr"/>
            <a:r>
              <a:rPr lang="en-US" b="1" i="1" dirty="0" smtClean="0">
                <a:solidFill>
                  <a:srgbClr val="FFFF00"/>
                </a:solidFill>
              </a:rPr>
              <a:t>Thank You</a:t>
            </a:r>
            <a:endParaRPr lang="en-IN" b="1" i="1" dirty="0">
              <a:solidFill>
                <a:srgbClr val="FFFF00"/>
              </a:solidFill>
            </a:endParaRPr>
          </a:p>
        </p:txBody>
      </p:sp>
    </p:spTree>
    <p:extLst>
      <p:ext uri="{BB962C8B-B14F-4D97-AF65-F5344CB8AC3E}">
        <p14:creationId xmlns:p14="http://schemas.microsoft.com/office/powerpoint/2010/main" val="15039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2000"/>
                <a:hueMod val="108000"/>
                <a:satMod val="164000"/>
                <a:lumMod val="69000"/>
              </a:schemeClr>
              <a:schemeClr val="bg2">
                <a:tint val="96000"/>
                <a:hueMod val="90000"/>
                <a:satMod val="130000"/>
                <a:lumMod val="134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idx="1"/>
          </p:nvPr>
        </p:nvSpPr>
        <p:spPr>
          <a:xfrm>
            <a:off x="1103312" y="2052918"/>
            <a:ext cx="7023257" cy="4195481"/>
          </a:xfrm>
        </p:spPr>
        <p:txBody>
          <a:bodyPr/>
          <a:lstStyle/>
          <a:p>
            <a:r>
              <a:rPr lang="en-US" dirty="0"/>
              <a:t>In today’s fast-paced world, data is generated from every digital computing device, handheld phone, workstation, server, and so on. This valuable information generated by millions of computing devices, helps private, public, and professional enterprises store, monitor, and analyze data for different purposes. What is </a:t>
            </a:r>
            <a:r>
              <a:rPr lang="en-US" b="1" dirty="0"/>
              <a:t>Database Systems</a:t>
            </a:r>
            <a:r>
              <a:rPr lang="en-US" dirty="0"/>
              <a:t>? These are systems that cater to such data services.</a:t>
            </a:r>
            <a:endParaRPr lang="en-IN" dirty="0"/>
          </a:p>
        </p:txBody>
      </p:sp>
      <p:sp>
        <p:nvSpPr>
          <p:cNvPr id="4" name="AutoShape 2" descr="Differentiate Database system and DBMS. | by Shehan PW | Medium"/>
          <p:cNvSpPr>
            <a:spLocks noChangeAspect="1" noChangeArrowheads="1"/>
          </p:cNvSpPr>
          <p:nvPr/>
        </p:nvSpPr>
        <p:spPr bwMode="auto">
          <a:xfrm>
            <a:off x="2251626" y="4347059"/>
            <a:ext cx="179216" cy="1792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962924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lstStyle/>
          <a:p>
            <a:r>
              <a:rPr lang="en-US" dirty="0">
                <a:ea typeface="ＭＳ Ｐゴシック" panose="020B0600070205080204" pitchFamily="34" charset="-128"/>
              </a:rPr>
              <a:t>The Need for Databases</a:t>
            </a:r>
          </a:p>
          <a:p>
            <a:r>
              <a:rPr lang="en-US" dirty="0">
                <a:ea typeface="ＭＳ Ｐゴシック" panose="020B0600070205080204" pitchFamily="34" charset="-128"/>
              </a:rPr>
              <a:t>Data Models</a:t>
            </a:r>
          </a:p>
          <a:p>
            <a:r>
              <a:rPr lang="en-US" dirty="0">
                <a:ea typeface="ＭＳ Ｐゴシック" panose="020B0600070205080204" pitchFamily="34" charset="-128"/>
              </a:rPr>
              <a:t>Relational  Databases</a:t>
            </a:r>
          </a:p>
          <a:p>
            <a:r>
              <a:rPr lang="en-US" dirty="0">
                <a:ea typeface="ＭＳ Ｐゴシック" panose="020B0600070205080204" pitchFamily="34" charset="-128"/>
              </a:rPr>
              <a:t>Database Design</a:t>
            </a:r>
          </a:p>
          <a:p>
            <a:r>
              <a:rPr lang="en-US" dirty="0">
                <a:ea typeface="ＭＳ Ｐゴシック" panose="020B0600070205080204" pitchFamily="34" charset="-128"/>
              </a:rPr>
              <a:t>Storage Manager</a:t>
            </a:r>
          </a:p>
          <a:p>
            <a:r>
              <a:rPr lang="en-US" dirty="0">
                <a:ea typeface="ＭＳ Ｐゴシック" panose="020B0600070205080204" pitchFamily="34" charset="-128"/>
              </a:rPr>
              <a:t>Query Processing</a:t>
            </a:r>
          </a:p>
          <a:p>
            <a:r>
              <a:rPr lang="en-US" dirty="0">
                <a:ea typeface="ＭＳ Ｐゴシック" panose="020B0600070205080204" pitchFamily="34" charset="-128"/>
              </a:rPr>
              <a:t>Transaction Manager</a:t>
            </a:r>
          </a:p>
          <a:p>
            <a:pPr>
              <a:buFont typeface="Monotype Sorts" charset="2"/>
              <a:buNone/>
            </a:pPr>
            <a:endParaRPr lang="en-US" dirty="0">
              <a:ea typeface="ＭＳ Ｐゴシック" panose="020B0600070205080204" pitchFamily="34" charset="-128"/>
            </a:endParaRPr>
          </a:p>
          <a:p>
            <a:endParaRPr lang="en-US" dirty="0">
              <a:ea typeface="ＭＳ Ｐゴシック" panose="020B0600070205080204" pitchFamily="34" charset="-128"/>
            </a:endParaRPr>
          </a:p>
          <a:p>
            <a:endParaRPr lang="en-US" dirty="0">
              <a:ea typeface="ＭＳ Ｐゴシック" panose="020B0600070205080204" pitchFamily="34" charset="-128"/>
            </a:endParaRPr>
          </a:p>
          <a:p>
            <a:endParaRPr lang="en-IN" dirty="0"/>
          </a:p>
        </p:txBody>
      </p:sp>
    </p:spTree>
    <p:extLst>
      <p:ext uri="{BB962C8B-B14F-4D97-AF65-F5344CB8AC3E}">
        <p14:creationId xmlns:p14="http://schemas.microsoft.com/office/powerpoint/2010/main" val="93019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panose="020B0600070205080204" pitchFamily="34" charset="-128"/>
              </a:rPr>
              <a:t>Database Management System (DBMS)</a:t>
            </a:r>
            <a:endParaRPr lang="en-IN" dirty="0"/>
          </a:p>
        </p:txBody>
      </p:sp>
      <p:sp>
        <p:nvSpPr>
          <p:cNvPr id="3" name="Content Placeholder 2"/>
          <p:cNvSpPr>
            <a:spLocks noGrp="1"/>
          </p:cNvSpPr>
          <p:nvPr>
            <p:ph idx="1"/>
          </p:nvPr>
        </p:nvSpPr>
        <p:spPr/>
        <p:txBody>
          <a:bodyPr>
            <a:normAutofit fontScale="70000" lnSpcReduction="20000"/>
          </a:bodyPr>
          <a:lstStyle/>
          <a:p>
            <a:r>
              <a:rPr lang="en-US" dirty="0">
                <a:ea typeface="ＭＳ Ｐゴシック" panose="020B0600070205080204" pitchFamily="34" charset="-128"/>
              </a:rPr>
              <a:t>DBMS contains information about a particular enterprise</a:t>
            </a:r>
          </a:p>
          <a:p>
            <a:pPr lvl="1"/>
            <a:r>
              <a:rPr lang="en-US" dirty="0">
                <a:ea typeface="ＭＳ Ｐゴシック" panose="020B0600070205080204" pitchFamily="34" charset="-128"/>
              </a:rPr>
              <a:t>Collection of interrelated data</a:t>
            </a:r>
          </a:p>
          <a:p>
            <a:pPr lvl="1"/>
            <a:r>
              <a:rPr lang="en-US" dirty="0">
                <a:ea typeface="ＭＳ Ｐゴシック" panose="020B0600070205080204" pitchFamily="34" charset="-128"/>
              </a:rPr>
              <a:t>Set of programs to access the data </a:t>
            </a:r>
          </a:p>
          <a:p>
            <a:pPr lvl="1"/>
            <a:r>
              <a:rPr lang="en-US" dirty="0">
                <a:ea typeface="ＭＳ Ｐゴシック" panose="020B0600070205080204" pitchFamily="34" charset="-128"/>
              </a:rPr>
              <a:t>An environment that is both </a:t>
            </a:r>
            <a:r>
              <a:rPr lang="en-US" i="1" dirty="0">
                <a:ea typeface="ＭＳ Ｐゴシック" panose="020B0600070205080204" pitchFamily="34" charset="-128"/>
              </a:rPr>
              <a:t>convenient</a:t>
            </a:r>
            <a:r>
              <a:rPr lang="en-US" dirty="0">
                <a:ea typeface="ＭＳ Ｐゴシック" panose="020B0600070205080204" pitchFamily="34" charset="-128"/>
              </a:rPr>
              <a:t> and </a:t>
            </a:r>
            <a:r>
              <a:rPr lang="en-US" i="1" dirty="0">
                <a:ea typeface="ＭＳ Ｐゴシック" panose="020B0600070205080204" pitchFamily="34" charset="-128"/>
              </a:rPr>
              <a:t>efficient</a:t>
            </a:r>
            <a:r>
              <a:rPr lang="en-US" dirty="0">
                <a:ea typeface="ＭＳ Ｐゴシック" panose="020B0600070205080204" pitchFamily="34" charset="-128"/>
              </a:rPr>
              <a:t> to use</a:t>
            </a:r>
          </a:p>
          <a:p>
            <a:r>
              <a:rPr lang="en-US" dirty="0">
                <a:ea typeface="ＭＳ Ｐゴシック" panose="020B0600070205080204" pitchFamily="34" charset="-128"/>
              </a:rPr>
              <a:t>Database Applications:</a:t>
            </a:r>
          </a:p>
          <a:p>
            <a:pPr lvl="1"/>
            <a:r>
              <a:rPr lang="en-US" dirty="0">
                <a:ea typeface="ＭＳ Ｐゴシック" panose="020B0600070205080204" pitchFamily="34" charset="-128"/>
              </a:rPr>
              <a:t>Banking: transactions</a:t>
            </a:r>
          </a:p>
          <a:p>
            <a:pPr lvl="1"/>
            <a:r>
              <a:rPr lang="en-US" dirty="0">
                <a:ea typeface="ＭＳ Ｐゴシック" panose="020B0600070205080204" pitchFamily="34" charset="-128"/>
              </a:rPr>
              <a:t>Airlines: reservations, schedules</a:t>
            </a:r>
          </a:p>
          <a:p>
            <a:pPr lvl="1"/>
            <a:r>
              <a:rPr lang="en-US" dirty="0">
                <a:ea typeface="ＭＳ Ｐゴシック" panose="020B0600070205080204" pitchFamily="34" charset="-128"/>
              </a:rPr>
              <a:t>Universities:  registration, grades</a:t>
            </a:r>
          </a:p>
          <a:p>
            <a:pPr lvl="1"/>
            <a:r>
              <a:rPr lang="en-US" dirty="0">
                <a:ea typeface="ＭＳ Ｐゴシック" panose="020B0600070205080204" pitchFamily="34" charset="-128"/>
              </a:rPr>
              <a:t>Sales: customers, products, purchases</a:t>
            </a:r>
          </a:p>
          <a:p>
            <a:pPr lvl="1"/>
            <a:r>
              <a:rPr lang="en-US" dirty="0">
                <a:ea typeface="ＭＳ Ｐゴシック" panose="020B0600070205080204" pitchFamily="34" charset="-128"/>
              </a:rPr>
              <a:t>Online retailers: order tracking, customized recommendations</a:t>
            </a:r>
          </a:p>
          <a:p>
            <a:pPr lvl="1"/>
            <a:r>
              <a:rPr lang="en-US" dirty="0">
                <a:ea typeface="ＭＳ Ｐゴシック" panose="020B0600070205080204" pitchFamily="34" charset="-128"/>
              </a:rPr>
              <a:t>Manufacturing: production, inventory, orders, supply chain</a:t>
            </a:r>
          </a:p>
          <a:p>
            <a:pPr lvl="1"/>
            <a:r>
              <a:rPr lang="en-US" dirty="0">
                <a:ea typeface="ＭＳ Ｐゴシック" panose="020B0600070205080204" pitchFamily="34" charset="-128"/>
              </a:rPr>
              <a:t>Human resources:  employee records, salaries, tax deductions</a:t>
            </a:r>
          </a:p>
          <a:p>
            <a:r>
              <a:rPr lang="en-US" dirty="0">
                <a:ea typeface="ＭＳ Ｐゴシック" panose="020B0600070205080204" pitchFamily="34" charset="-128"/>
              </a:rPr>
              <a:t>Databases can be very large.</a:t>
            </a:r>
          </a:p>
          <a:p>
            <a:r>
              <a:rPr lang="en-US" dirty="0">
                <a:ea typeface="ＭＳ Ｐゴシック" panose="020B0600070205080204" pitchFamily="34" charset="-128"/>
              </a:rPr>
              <a:t>Databases touch all aspects of our lives</a:t>
            </a:r>
          </a:p>
          <a:p>
            <a:endParaRPr lang="en-IN" dirty="0"/>
          </a:p>
        </p:txBody>
      </p:sp>
    </p:spTree>
    <p:extLst>
      <p:ext uri="{BB962C8B-B14F-4D97-AF65-F5344CB8AC3E}">
        <p14:creationId xmlns:p14="http://schemas.microsoft.com/office/powerpoint/2010/main" val="201448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down)">
                                      <p:cBhvr>
                                        <p:cTn id="41" dur="500"/>
                                        <p:tgtEl>
                                          <p:spTgt spid="3">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down)">
                                      <p:cBhvr>
                                        <p:cTn id="44" dur="500"/>
                                        <p:tgtEl>
                                          <p:spTgt spid="3">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wipe(down)">
                                      <p:cBhvr>
                                        <p:cTn id="50" dur="500"/>
                                        <p:tgtEl>
                                          <p:spTgt spid="3">
                                            <p:txEl>
                                              <p:pRg st="12" end="1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wipe(down)">
                                      <p:cBhvr>
                                        <p:cTn id="5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a typeface="ＭＳ Ｐゴシック" panose="020B0600070205080204" pitchFamily="34" charset="-128"/>
              </a:rPr>
              <a:t>Drawbacks of using file systems to store data</a:t>
            </a:r>
            <a:endParaRPr lang="en-IN" dirty="0"/>
          </a:p>
        </p:txBody>
      </p:sp>
      <p:sp>
        <p:nvSpPr>
          <p:cNvPr id="3" name="Content Placeholder 2"/>
          <p:cNvSpPr>
            <a:spLocks noGrp="1"/>
          </p:cNvSpPr>
          <p:nvPr>
            <p:ph idx="1"/>
          </p:nvPr>
        </p:nvSpPr>
        <p:spPr/>
        <p:txBody>
          <a:bodyPr/>
          <a:lstStyle/>
          <a:p>
            <a:r>
              <a:rPr lang="en-US" dirty="0">
                <a:ea typeface="ＭＳ Ｐゴシック" panose="020B0600070205080204" pitchFamily="34" charset="-128"/>
              </a:rPr>
              <a:t>Data redundancy and inconsistency</a:t>
            </a:r>
          </a:p>
          <a:p>
            <a:pPr lvl="1"/>
            <a:r>
              <a:rPr lang="en-US" dirty="0">
                <a:ea typeface="ＭＳ Ｐゴシック" panose="020B0600070205080204" pitchFamily="34" charset="-128"/>
              </a:rPr>
              <a:t>Multiple file formats, duplication of information in different files</a:t>
            </a:r>
          </a:p>
          <a:p>
            <a:r>
              <a:rPr lang="en-US" dirty="0">
                <a:ea typeface="ＭＳ Ｐゴシック" panose="020B0600070205080204" pitchFamily="34" charset="-128"/>
              </a:rPr>
              <a:t>Difficulty in accessing data </a:t>
            </a:r>
          </a:p>
          <a:p>
            <a:pPr lvl="1"/>
            <a:r>
              <a:rPr lang="en-US" dirty="0">
                <a:ea typeface="ＭＳ Ｐゴシック" panose="020B0600070205080204" pitchFamily="34" charset="-128"/>
              </a:rPr>
              <a:t>Need to write a new program to carry out each new task</a:t>
            </a:r>
          </a:p>
          <a:p>
            <a:r>
              <a:rPr lang="en-US" dirty="0">
                <a:ea typeface="ＭＳ Ｐゴシック" panose="020B0600070205080204" pitchFamily="34" charset="-128"/>
              </a:rPr>
              <a:t>Data isolation </a:t>
            </a:r>
          </a:p>
          <a:p>
            <a:pPr lvl="1"/>
            <a:r>
              <a:rPr lang="en-US" dirty="0">
                <a:ea typeface="ＭＳ Ｐゴシック" panose="020B0600070205080204" pitchFamily="34" charset="-128"/>
              </a:rPr>
              <a:t>Multiple files and formats</a:t>
            </a:r>
          </a:p>
          <a:p>
            <a:r>
              <a:rPr lang="en-US" dirty="0">
                <a:ea typeface="ＭＳ Ｐゴシック" panose="020B0600070205080204" pitchFamily="34" charset="-128"/>
              </a:rPr>
              <a:t>Integrity problems</a:t>
            </a:r>
          </a:p>
          <a:p>
            <a:pPr lvl="1"/>
            <a:r>
              <a:rPr lang="en-US" dirty="0">
                <a:ea typeface="ＭＳ Ｐゴシック" panose="020B0600070205080204" pitchFamily="34" charset="-128"/>
              </a:rPr>
              <a:t>Integrity constraints  (e.g., account balance &gt; 0) become “buried” in program code rather than being stated explicitly</a:t>
            </a:r>
          </a:p>
          <a:p>
            <a:pPr lvl="1"/>
            <a:r>
              <a:rPr lang="en-US" dirty="0">
                <a:ea typeface="ＭＳ Ｐゴシック" panose="020B0600070205080204" pitchFamily="34" charset="-128"/>
              </a:rPr>
              <a:t>Hard to add new constraints or change existing ones</a:t>
            </a:r>
          </a:p>
          <a:p>
            <a:endParaRPr lang="en-IN" dirty="0"/>
          </a:p>
        </p:txBody>
      </p:sp>
    </p:spTree>
    <p:extLst>
      <p:ext uri="{BB962C8B-B14F-4D97-AF65-F5344CB8AC3E}">
        <p14:creationId xmlns:p14="http://schemas.microsoft.com/office/powerpoint/2010/main" val="334322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down)">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a typeface="ＭＳ Ｐゴシック" panose="020B0600070205080204" pitchFamily="34" charset="-128"/>
              </a:rPr>
              <a:t>Drawbacks of using file systems to store data (Cont.)</a:t>
            </a:r>
            <a:endParaRPr lang="en-IN" dirty="0"/>
          </a:p>
        </p:txBody>
      </p:sp>
      <p:sp>
        <p:nvSpPr>
          <p:cNvPr id="3" name="Content Placeholder 2"/>
          <p:cNvSpPr>
            <a:spLocks noGrp="1"/>
          </p:cNvSpPr>
          <p:nvPr>
            <p:ph idx="1"/>
          </p:nvPr>
        </p:nvSpPr>
        <p:spPr/>
        <p:txBody>
          <a:bodyPr>
            <a:normAutofit lnSpcReduction="10000"/>
          </a:bodyPr>
          <a:lstStyle/>
          <a:p>
            <a:r>
              <a:rPr lang="en-US" dirty="0">
                <a:ea typeface="ＭＳ Ｐゴシック" panose="020B0600070205080204" pitchFamily="34" charset="-128"/>
              </a:rPr>
              <a:t>Atomicity of updates</a:t>
            </a:r>
          </a:p>
          <a:p>
            <a:pPr lvl="1"/>
            <a:r>
              <a:rPr lang="en-US" dirty="0">
                <a:ea typeface="ＭＳ Ｐゴシック" panose="020B0600070205080204" pitchFamily="34" charset="-128"/>
              </a:rPr>
              <a:t>Failures may leave database in an inconsistent state with partial updates carried out</a:t>
            </a:r>
          </a:p>
          <a:p>
            <a:pPr lvl="1"/>
            <a:r>
              <a:rPr lang="en-US" dirty="0">
                <a:ea typeface="ＭＳ Ｐゴシック" panose="020B0600070205080204" pitchFamily="34" charset="-128"/>
              </a:rPr>
              <a:t>Example: Transfer of funds from one account to another should either complete or not happen at all</a:t>
            </a:r>
          </a:p>
          <a:p>
            <a:r>
              <a:rPr lang="en-US" dirty="0">
                <a:ea typeface="ＭＳ Ｐゴシック" panose="020B0600070205080204" pitchFamily="34" charset="-128"/>
              </a:rPr>
              <a:t>Concurrent access by multiple users</a:t>
            </a:r>
          </a:p>
          <a:p>
            <a:pPr lvl="1"/>
            <a:r>
              <a:rPr lang="en-US" dirty="0">
                <a:ea typeface="ＭＳ Ｐゴシック" panose="020B0600070205080204" pitchFamily="34" charset="-128"/>
              </a:rPr>
              <a:t>Concurrent access needed for performance</a:t>
            </a:r>
          </a:p>
          <a:p>
            <a:pPr lvl="1"/>
            <a:r>
              <a:rPr lang="en-US" dirty="0">
                <a:ea typeface="ＭＳ Ｐゴシック" panose="020B0600070205080204" pitchFamily="34" charset="-128"/>
              </a:rPr>
              <a:t>Uncontrolled concurrent accesses can lead to inconsistencies</a:t>
            </a:r>
          </a:p>
          <a:p>
            <a:pPr lvl="2"/>
            <a:r>
              <a:rPr lang="en-US" dirty="0">
                <a:ea typeface="ＭＳ Ｐゴシック" panose="020B0600070205080204" pitchFamily="34" charset="-128"/>
              </a:rPr>
              <a:t>Example: Two people reading a balance (say 100) and updating it by withdrawing money (say 50 each) at the same time</a:t>
            </a:r>
          </a:p>
          <a:p>
            <a:r>
              <a:rPr lang="en-US" dirty="0">
                <a:ea typeface="ＭＳ Ｐゴシック" panose="020B0600070205080204" pitchFamily="34" charset="-128"/>
              </a:rPr>
              <a:t>Security problems</a:t>
            </a:r>
          </a:p>
          <a:p>
            <a:pPr lvl="1"/>
            <a:r>
              <a:rPr lang="en-US" dirty="0">
                <a:ea typeface="ＭＳ Ｐゴシック" panose="020B0600070205080204" pitchFamily="34" charset="-128"/>
              </a:rPr>
              <a:t>Hard to provide user access to some, but not all, data</a:t>
            </a:r>
          </a:p>
          <a:p>
            <a:endParaRPr lang="en-IN" dirty="0"/>
          </a:p>
        </p:txBody>
      </p:sp>
    </p:spTree>
    <p:extLst>
      <p:ext uri="{BB962C8B-B14F-4D97-AF65-F5344CB8AC3E}">
        <p14:creationId xmlns:p14="http://schemas.microsoft.com/office/powerpoint/2010/main" val="287384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anose="020B0600070205080204" pitchFamily="34" charset="-128"/>
              </a:rPr>
              <a:t>Levels of Abstraction</a:t>
            </a:r>
            <a:endParaRPr lang="en-IN" dirty="0"/>
          </a:p>
        </p:txBody>
      </p:sp>
      <p:sp>
        <p:nvSpPr>
          <p:cNvPr id="3" name="Content Placeholder 2"/>
          <p:cNvSpPr>
            <a:spLocks noGrp="1"/>
          </p:cNvSpPr>
          <p:nvPr>
            <p:ph idx="1"/>
          </p:nvPr>
        </p:nvSpPr>
        <p:spPr/>
        <p:txBody>
          <a:bodyPr/>
          <a:lstStyle/>
          <a:p>
            <a:pPr>
              <a:tabLst>
                <a:tab pos="1820863" algn="l"/>
                <a:tab pos="3659188" algn="l"/>
                <a:tab pos="3943350" algn="l"/>
              </a:tabLst>
            </a:pPr>
            <a:r>
              <a:rPr lang="en-US" b="1" dirty="0">
                <a:solidFill>
                  <a:srgbClr val="000099"/>
                </a:solidFill>
                <a:ea typeface="ＭＳ Ｐゴシック" panose="020B0600070205080204" pitchFamily="34" charset="-128"/>
              </a:rPr>
              <a:t>Physical level:</a:t>
            </a:r>
            <a:r>
              <a:rPr lang="en-US" dirty="0">
                <a:ea typeface="ＭＳ Ｐゴシック" panose="020B0600070205080204" pitchFamily="34" charset="-128"/>
              </a:rPr>
              <a:t> describes how a record (e.g., instructor) is stored.</a:t>
            </a:r>
          </a:p>
          <a:p>
            <a:pPr>
              <a:tabLst>
                <a:tab pos="1820863" algn="l"/>
                <a:tab pos="3659188" algn="l"/>
                <a:tab pos="3943350" algn="l"/>
              </a:tabLst>
            </a:pPr>
            <a:r>
              <a:rPr lang="en-US" b="1" dirty="0">
                <a:solidFill>
                  <a:srgbClr val="000099"/>
                </a:solidFill>
                <a:ea typeface="ＭＳ Ｐゴシック" panose="020B0600070205080204" pitchFamily="34" charset="-128"/>
              </a:rPr>
              <a:t>Logical level:</a:t>
            </a:r>
            <a:r>
              <a:rPr lang="en-US" dirty="0">
                <a:ea typeface="ＭＳ Ｐゴシック" panose="020B0600070205080204" pitchFamily="34" charset="-128"/>
              </a:rPr>
              <a:t> describes data stored in database, and the relationships among the data.</a:t>
            </a:r>
          </a:p>
          <a:p>
            <a:pPr lvl="1">
              <a:buFont typeface="Monotype Sorts" charset="2"/>
              <a:buNone/>
              <a:tabLst>
                <a:tab pos="1820863" algn="l"/>
                <a:tab pos="3659188" algn="l"/>
                <a:tab pos="3943350" algn="l"/>
              </a:tabLst>
            </a:pPr>
            <a:r>
              <a:rPr lang="en-US" b="1" dirty="0">
                <a:ea typeface="ＭＳ Ｐゴシック" panose="020B0600070205080204" pitchFamily="34" charset="-128"/>
              </a:rPr>
              <a:t>	type</a:t>
            </a:r>
            <a:r>
              <a:rPr lang="en-US" dirty="0">
                <a:ea typeface="ＭＳ Ｐゴシック" panose="020B0600070205080204" pitchFamily="34" charset="-128"/>
              </a:rPr>
              <a:t> </a:t>
            </a:r>
            <a:r>
              <a:rPr lang="en-US" i="1" dirty="0">
                <a:ea typeface="ＭＳ Ｐゴシック" panose="020B0600070205080204" pitchFamily="34" charset="-128"/>
              </a:rPr>
              <a:t>instructor</a:t>
            </a:r>
            <a:r>
              <a:rPr lang="en-US" dirty="0">
                <a:ea typeface="ＭＳ Ｐゴシック" panose="020B0600070205080204" pitchFamily="34" charset="-128"/>
              </a:rPr>
              <a:t> = </a:t>
            </a:r>
            <a:r>
              <a:rPr lang="en-US" b="1" dirty="0">
                <a:ea typeface="ＭＳ Ｐゴシック" panose="020B0600070205080204" pitchFamily="34" charset="-128"/>
              </a:rPr>
              <a:t>record</a:t>
            </a:r>
            <a:endParaRPr lang="en-US" dirty="0">
              <a:ea typeface="ＭＳ Ｐゴシック" panose="020B0600070205080204" pitchFamily="34" charset="-128"/>
            </a:endParaRPr>
          </a:p>
          <a:p>
            <a:pPr lvl="1">
              <a:buFontTx/>
              <a:buNone/>
              <a:tabLst>
                <a:tab pos="1820863" algn="l"/>
                <a:tab pos="3659188" algn="l"/>
                <a:tab pos="3943350" algn="l"/>
              </a:tabLst>
            </a:pPr>
            <a:r>
              <a:rPr lang="en-US" dirty="0">
                <a:ea typeface="ＭＳ Ｐゴシック" panose="020B0600070205080204" pitchFamily="34" charset="-128"/>
              </a:rPr>
              <a:t>		</a:t>
            </a:r>
            <a:r>
              <a:rPr lang="en-US" i="1" dirty="0">
                <a:ea typeface="ＭＳ Ｐゴシック" panose="020B0600070205080204" pitchFamily="34" charset="-128"/>
              </a:rPr>
              <a:t>ID</a:t>
            </a:r>
            <a:r>
              <a:rPr lang="en-US" dirty="0">
                <a:ea typeface="ＭＳ Ｐゴシック" panose="020B0600070205080204" pitchFamily="34" charset="-128"/>
              </a:rPr>
              <a:t> : string; </a:t>
            </a:r>
            <a:br>
              <a:rPr lang="en-US" dirty="0">
                <a:ea typeface="ＭＳ Ｐゴシック" panose="020B0600070205080204" pitchFamily="34" charset="-128"/>
              </a:rPr>
            </a:br>
            <a:r>
              <a:rPr lang="en-US" dirty="0">
                <a:ea typeface="ＭＳ Ｐゴシック" panose="020B0600070205080204" pitchFamily="34" charset="-128"/>
              </a:rPr>
              <a:t>	</a:t>
            </a:r>
            <a:r>
              <a:rPr lang="en-US" i="1" dirty="0">
                <a:ea typeface="ＭＳ Ｐゴシック" panose="020B0600070205080204" pitchFamily="34" charset="-128"/>
              </a:rPr>
              <a:t>name</a:t>
            </a:r>
            <a:r>
              <a:rPr lang="en-US" dirty="0">
                <a:ea typeface="ＭＳ Ｐゴシック" panose="020B0600070205080204" pitchFamily="34" charset="-128"/>
              </a:rPr>
              <a:t> : string;</a:t>
            </a:r>
            <a:br>
              <a:rPr lang="en-US" dirty="0">
                <a:ea typeface="ＭＳ Ｐゴシック" panose="020B0600070205080204" pitchFamily="34" charset="-128"/>
              </a:rPr>
            </a:br>
            <a:r>
              <a:rPr lang="en-US" dirty="0">
                <a:ea typeface="ＭＳ Ｐゴシック" panose="020B0600070205080204" pitchFamily="34" charset="-128"/>
              </a:rPr>
              <a:t>	</a:t>
            </a:r>
            <a:r>
              <a:rPr lang="en-US" i="1" dirty="0" err="1">
                <a:ea typeface="ＭＳ Ｐゴシック" panose="020B0600070205080204" pitchFamily="34" charset="-128"/>
              </a:rPr>
              <a:t>dept_name</a:t>
            </a:r>
            <a:r>
              <a:rPr lang="en-US" dirty="0">
                <a:ea typeface="ＭＳ Ｐゴシック" panose="020B0600070205080204" pitchFamily="34" charset="-128"/>
              </a:rPr>
              <a:t> : string;</a:t>
            </a:r>
            <a:br>
              <a:rPr lang="en-US" dirty="0">
                <a:ea typeface="ＭＳ Ｐゴシック" panose="020B0600070205080204" pitchFamily="34" charset="-128"/>
              </a:rPr>
            </a:br>
            <a:r>
              <a:rPr lang="en-US" dirty="0">
                <a:ea typeface="ＭＳ Ｐゴシック" panose="020B0600070205080204" pitchFamily="34" charset="-128"/>
              </a:rPr>
              <a:t>	</a:t>
            </a:r>
            <a:r>
              <a:rPr lang="en-US" i="1" dirty="0">
                <a:ea typeface="ＭＳ Ｐゴシック" panose="020B0600070205080204" pitchFamily="34" charset="-128"/>
              </a:rPr>
              <a:t>salary</a:t>
            </a:r>
            <a:r>
              <a:rPr lang="en-US" dirty="0">
                <a:ea typeface="ＭＳ Ｐゴシック" panose="020B0600070205080204" pitchFamily="34" charset="-128"/>
              </a:rPr>
              <a:t> : integer;</a:t>
            </a:r>
          </a:p>
          <a:p>
            <a:pPr lvl="4">
              <a:buFontTx/>
              <a:buNone/>
              <a:tabLst>
                <a:tab pos="1820863" algn="l"/>
                <a:tab pos="3659188" algn="l"/>
                <a:tab pos="3943350" algn="l"/>
              </a:tabLst>
            </a:pPr>
            <a:r>
              <a:rPr lang="en-US" b="1" dirty="0">
                <a:ea typeface="ＭＳ Ｐゴシック" panose="020B0600070205080204" pitchFamily="34" charset="-128"/>
              </a:rPr>
              <a:t>end</a:t>
            </a:r>
            <a:r>
              <a:rPr lang="en-US" dirty="0">
                <a:ea typeface="ＭＳ Ｐゴシック" panose="020B0600070205080204" pitchFamily="34" charset="-128"/>
              </a:rPr>
              <a:t>;</a:t>
            </a:r>
          </a:p>
          <a:p>
            <a:pPr>
              <a:tabLst>
                <a:tab pos="1820863" algn="l"/>
                <a:tab pos="3659188" algn="l"/>
                <a:tab pos="3943350" algn="l"/>
              </a:tabLst>
            </a:pPr>
            <a:r>
              <a:rPr lang="en-US" b="1" dirty="0">
                <a:solidFill>
                  <a:srgbClr val="000099"/>
                </a:solidFill>
                <a:ea typeface="ＭＳ Ｐゴシック" panose="020B0600070205080204" pitchFamily="34" charset="-128"/>
              </a:rPr>
              <a:t>View level:</a:t>
            </a:r>
            <a:r>
              <a:rPr lang="en-US" dirty="0">
                <a:ea typeface="ＭＳ Ｐゴシック" panose="020B0600070205080204" pitchFamily="34" charset="-128"/>
              </a:rPr>
              <a:t> application programs hide details of data types.  Views can also hide information (such as an employee’s salary) for security purposes. </a:t>
            </a:r>
          </a:p>
          <a:p>
            <a:endParaRPr lang="en-IN" dirty="0"/>
          </a:p>
        </p:txBody>
      </p:sp>
    </p:spTree>
    <p:extLst>
      <p:ext uri="{BB962C8B-B14F-4D97-AF65-F5344CB8AC3E}">
        <p14:creationId xmlns:p14="http://schemas.microsoft.com/office/powerpoint/2010/main" val="19944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anose="020B0600070205080204" pitchFamily="34" charset="-128"/>
              </a:rPr>
              <a:t>View of Data</a:t>
            </a:r>
            <a:endParaRPr lang="en-IN" dirty="0"/>
          </a:p>
        </p:txBody>
      </p:sp>
      <p:sp>
        <p:nvSpPr>
          <p:cNvPr id="3" name="Content Placeholder 2"/>
          <p:cNvSpPr>
            <a:spLocks noGrp="1"/>
          </p:cNvSpPr>
          <p:nvPr>
            <p:ph idx="1"/>
          </p:nvPr>
        </p:nvSpPr>
        <p:spPr/>
        <p:txBody>
          <a:bodyPr/>
          <a:lstStyle/>
          <a:p>
            <a:r>
              <a:rPr lang="en-US" dirty="0"/>
              <a:t>An architecture for a database system </a:t>
            </a:r>
          </a:p>
          <a:p>
            <a:endParaRPr lang="en-IN"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290" y="2613533"/>
            <a:ext cx="5842022" cy="342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49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anose="020B0600070205080204" pitchFamily="34" charset="-128"/>
              </a:rPr>
              <a:t>SQL</a:t>
            </a:r>
            <a:endParaRPr lang="en-IN" dirty="0"/>
          </a:p>
        </p:txBody>
      </p:sp>
      <p:sp>
        <p:nvSpPr>
          <p:cNvPr id="3" name="Content Placeholder 2"/>
          <p:cNvSpPr>
            <a:spLocks noGrp="1"/>
          </p:cNvSpPr>
          <p:nvPr>
            <p:ph idx="1"/>
          </p:nvPr>
        </p:nvSpPr>
        <p:spPr/>
        <p:txBody>
          <a:bodyPr/>
          <a:lstStyle/>
          <a:p>
            <a:r>
              <a:rPr lang="en-US" dirty="0">
                <a:ea typeface="ＭＳ Ｐゴシック" panose="020B0600070205080204" pitchFamily="34" charset="-128"/>
              </a:rPr>
              <a:t>The most widely used commercial language</a:t>
            </a:r>
          </a:p>
          <a:p>
            <a:r>
              <a:rPr lang="en-US" dirty="0">
                <a:ea typeface="ＭＳ Ｐゴシック" panose="020B0600070205080204" pitchFamily="34" charset="-128"/>
              </a:rPr>
              <a:t>SQL is NOT a Turing machine equivalent language</a:t>
            </a:r>
          </a:p>
          <a:p>
            <a:r>
              <a:rPr lang="en-US" dirty="0">
                <a:ea typeface="ＭＳ Ｐゴシック" panose="020B0600070205080204" pitchFamily="34" charset="-128"/>
              </a:rPr>
              <a:t>SQL is NOT a Turing machine equivalent language</a:t>
            </a:r>
          </a:p>
          <a:p>
            <a:r>
              <a:rPr lang="en-US" dirty="0">
                <a:ea typeface="ＭＳ Ｐゴシック" panose="020B0600070205080204" pitchFamily="34" charset="-128"/>
              </a:rPr>
              <a:t>To be able to compute complex functions SQL is usually embedded in some higher-level language</a:t>
            </a:r>
          </a:p>
          <a:p>
            <a:r>
              <a:rPr lang="en-US" dirty="0">
                <a:ea typeface="ＭＳ Ｐゴシック" panose="020B0600070205080204" pitchFamily="34" charset="-128"/>
              </a:rPr>
              <a:t>Application programs generally access databases through one of</a:t>
            </a:r>
          </a:p>
          <a:p>
            <a:pPr lvl="1"/>
            <a:r>
              <a:rPr lang="en-US" dirty="0">
                <a:ea typeface="ＭＳ Ｐゴシック" panose="020B0600070205080204" pitchFamily="34" charset="-128"/>
              </a:rPr>
              <a:t>Language extensions to allow embedded SQL</a:t>
            </a:r>
          </a:p>
          <a:p>
            <a:pPr lvl="1"/>
            <a:r>
              <a:rPr lang="en-US" dirty="0">
                <a:ea typeface="ＭＳ Ｐゴシック" panose="020B0600070205080204" pitchFamily="34" charset="-128"/>
              </a:rPr>
              <a:t>Application program interface (e.g., ODBC/JDBC) which allow SQL queries to be sent to a database</a:t>
            </a:r>
          </a:p>
          <a:p>
            <a:endParaRPr lang="en-IN" dirty="0"/>
          </a:p>
        </p:txBody>
      </p:sp>
    </p:spTree>
    <p:extLst>
      <p:ext uri="{BB962C8B-B14F-4D97-AF65-F5344CB8AC3E}">
        <p14:creationId xmlns:p14="http://schemas.microsoft.com/office/powerpoint/2010/main" val="28308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27</TotalTime>
  <Words>554</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Arial</vt:lpstr>
      <vt:lpstr>Arial Black</vt:lpstr>
      <vt:lpstr>Century Gothic</vt:lpstr>
      <vt:lpstr>Monotype Corsiva</vt:lpstr>
      <vt:lpstr>Monotype Sorts</vt:lpstr>
      <vt:lpstr>Symbol</vt:lpstr>
      <vt:lpstr>Wingdings</vt:lpstr>
      <vt:lpstr>Wingdings 3</vt:lpstr>
      <vt:lpstr>Ion</vt:lpstr>
      <vt:lpstr>Database System  </vt:lpstr>
      <vt:lpstr>Introduction </vt:lpstr>
      <vt:lpstr>Outline</vt:lpstr>
      <vt:lpstr>Database Management System (DBMS)</vt:lpstr>
      <vt:lpstr>Drawbacks of using file systems to store data</vt:lpstr>
      <vt:lpstr>Drawbacks of using file systems to store data (Cont.)</vt:lpstr>
      <vt:lpstr>Levels of Abstraction</vt:lpstr>
      <vt:lpstr>View of Data</vt:lpstr>
      <vt:lpstr>SQL</vt:lpstr>
      <vt:lpstr>Database Design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student</dc:creator>
  <cp:lastModifiedBy>student</cp:lastModifiedBy>
  <cp:revision>5</cp:revision>
  <dcterms:created xsi:type="dcterms:W3CDTF">2022-05-10T02:31:35Z</dcterms:created>
  <dcterms:modified xsi:type="dcterms:W3CDTF">2022-05-10T02:59:31Z</dcterms:modified>
</cp:coreProperties>
</file>