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Extenda 30 Deca" charset="1" panose="020B0003020200000002"/>
      <p:regular r:id="rId16"/>
    </p:embeddedFont>
    <p:embeddedFont>
      <p:font typeface="Aileron Bold" charset="1" panose="00000800000000000000"/>
      <p:regular r:id="rId17"/>
    </p:embeddedFont>
    <p:embeddedFont>
      <p:font typeface="Aileron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042" y="1639335"/>
            <a:ext cx="10721589" cy="673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10"/>
              </a:lnSpc>
            </a:pPr>
            <a:r>
              <a:rPr lang="en-US" sz="39221">
                <a:solidFill>
                  <a:srgbClr val="111111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 INFO-7374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243631" y="-1642473"/>
            <a:ext cx="3522184" cy="13571946"/>
            <a:chOff x="0" y="0"/>
            <a:chExt cx="927653" cy="35745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653" cy="3574504"/>
            </a:xfrm>
            <a:custGeom>
              <a:avLst/>
              <a:gdLst/>
              <a:ahLst/>
              <a:cxnLst/>
              <a:rect r="r" b="b" t="t" l="l"/>
              <a:pathLst>
                <a:path h="3574504" w="927653">
                  <a:moveTo>
                    <a:pt x="0" y="0"/>
                  </a:moveTo>
                  <a:lnTo>
                    <a:pt x="927653" y="0"/>
                  </a:lnTo>
                  <a:lnTo>
                    <a:pt x="927653" y="3574504"/>
                  </a:lnTo>
                  <a:lnTo>
                    <a:pt x="0" y="3574504"/>
                  </a:lnTo>
                  <a:close/>
                </a:path>
              </a:pathLst>
            </a:custGeom>
            <a:solidFill>
              <a:srgbClr val="57593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927653" cy="3584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65816" y="-763902"/>
            <a:ext cx="4994746" cy="11787183"/>
            <a:chOff x="0" y="0"/>
            <a:chExt cx="1315489" cy="31044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5489" cy="3104443"/>
            </a:xfrm>
            <a:custGeom>
              <a:avLst/>
              <a:gdLst/>
              <a:ahLst/>
              <a:cxnLst/>
              <a:rect r="r" b="b" t="t" l="l"/>
              <a:pathLst>
                <a:path h="3104443" w="1315489">
                  <a:moveTo>
                    <a:pt x="0" y="0"/>
                  </a:moveTo>
                  <a:lnTo>
                    <a:pt x="1315489" y="0"/>
                  </a:lnTo>
                  <a:lnTo>
                    <a:pt x="1315489" y="3104443"/>
                  </a:lnTo>
                  <a:lnTo>
                    <a:pt x="0" y="3104443"/>
                  </a:lnTo>
                  <a:close/>
                </a:path>
              </a:pathLst>
            </a:custGeom>
            <a:solidFill>
              <a:srgbClr val="71706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315489" cy="3113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71808" y="905829"/>
            <a:ext cx="4625895" cy="5246370"/>
            <a:chOff x="0" y="0"/>
            <a:chExt cx="71667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672" cy="812800"/>
            </a:xfrm>
            <a:custGeom>
              <a:avLst/>
              <a:gdLst/>
              <a:ahLst/>
              <a:cxnLst/>
              <a:rect r="r" b="b" t="t" l="l"/>
              <a:pathLst>
                <a:path h="812800" w="716672">
                  <a:moveTo>
                    <a:pt x="0" y="0"/>
                  </a:moveTo>
                  <a:lnTo>
                    <a:pt x="716672" y="0"/>
                  </a:lnTo>
                  <a:lnTo>
                    <a:pt x="71667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0986" t="0" r="-40986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18143" y="5129690"/>
            <a:ext cx="4769857" cy="5246370"/>
            <a:chOff x="0" y="0"/>
            <a:chExt cx="73897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8976" cy="812800"/>
            </a:xfrm>
            <a:custGeom>
              <a:avLst/>
              <a:gdLst/>
              <a:ahLst/>
              <a:cxnLst/>
              <a:rect r="r" b="b" t="t" l="l"/>
              <a:pathLst>
                <a:path h="812800" w="738976">
                  <a:moveTo>
                    <a:pt x="0" y="0"/>
                  </a:moveTo>
                  <a:lnTo>
                    <a:pt x="738976" y="0"/>
                  </a:lnTo>
                  <a:lnTo>
                    <a:pt x="73897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32642" t="0" r="-32642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892125" y="4549195"/>
            <a:ext cx="5458179" cy="895202"/>
            <a:chOff x="0" y="0"/>
            <a:chExt cx="1411749" cy="2315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11749" cy="231542"/>
            </a:xfrm>
            <a:custGeom>
              <a:avLst/>
              <a:gdLst/>
              <a:ahLst/>
              <a:cxnLst/>
              <a:rect r="r" b="b" t="t" l="l"/>
              <a:pathLst>
                <a:path h="231542" w="1411749">
                  <a:moveTo>
                    <a:pt x="72339" y="0"/>
                  </a:moveTo>
                  <a:lnTo>
                    <a:pt x="1339410" y="0"/>
                  </a:lnTo>
                  <a:cubicBezTo>
                    <a:pt x="1358596" y="0"/>
                    <a:pt x="1376995" y="7621"/>
                    <a:pt x="1390562" y="21188"/>
                  </a:cubicBezTo>
                  <a:cubicBezTo>
                    <a:pt x="1404128" y="34754"/>
                    <a:pt x="1411749" y="53153"/>
                    <a:pt x="1411749" y="72339"/>
                  </a:cubicBezTo>
                  <a:lnTo>
                    <a:pt x="1411749" y="159204"/>
                  </a:lnTo>
                  <a:cubicBezTo>
                    <a:pt x="1411749" y="178389"/>
                    <a:pt x="1404128" y="196789"/>
                    <a:pt x="1390562" y="210355"/>
                  </a:cubicBezTo>
                  <a:cubicBezTo>
                    <a:pt x="1376995" y="223921"/>
                    <a:pt x="1358596" y="231542"/>
                    <a:pt x="1339410" y="231542"/>
                  </a:cubicBezTo>
                  <a:lnTo>
                    <a:pt x="72339" y="231542"/>
                  </a:lnTo>
                  <a:cubicBezTo>
                    <a:pt x="53153" y="231542"/>
                    <a:pt x="34754" y="223921"/>
                    <a:pt x="21188" y="210355"/>
                  </a:cubicBezTo>
                  <a:cubicBezTo>
                    <a:pt x="7621" y="196789"/>
                    <a:pt x="0" y="178389"/>
                    <a:pt x="0" y="159204"/>
                  </a:cubicBezTo>
                  <a:lnTo>
                    <a:pt x="0" y="72339"/>
                  </a:lnTo>
                  <a:cubicBezTo>
                    <a:pt x="0" y="53153"/>
                    <a:pt x="7621" y="34754"/>
                    <a:pt x="21188" y="21188"/>
                  </a:cubicBezTo>
                  <a:cubicBezTo>
                    <a:pt x="34754" y="7621"/>
                    <a:pt x="53153" y="0"/>
                    <a:pt x="72339" y="0"/>
                  </a:cubicBezTo>
                  <a:close/>
                </a:path>
              </a:pathLst>
            </a:custGeom>
            <a:solidFill>
              <a:srgbClr val="E3E1DE"/>
            </a:solidFill>
            <a:ln w="19050" cap="rnd">
              <a:solidFill>
                <a:srgbClr val="11111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411749" cy="241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5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24120" y="4765435"/>
            <a:ext cx="5965431" cy="50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2"/>
              </a:lnSpc>
            </a:pPr>
            <a:r>
              <a:rPr lang="en-US" b="true" sz="4091" spc="-204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SOLUTIONS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2778" y="496254"/>
            <a:ext cx="813687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CYBERSECURITY AUDIT &amp; COMPLIANCE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24120" y="9011603"/>
            <a:ext cx="5994189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sz="250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PREPARING FOR AN ISO 27001 AUDIT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7457" y="-61730"/>
            <a:ext cx="13905974" cy="7656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46"/>
              </a:lnSpc>
            </a:pPr>
            <a:r>
              <a:rPr lang="en-US" sz="44675">
                <a:solidFill>
                  <a:srgbClr val="111111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019466" y="-1415925"/>
            <a:ext cx="6146992" cy="6559425"/>
            <a:chOff x="0" y="0"/>
            <a:chExt cx="1618961" cy="1727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8961" cy="1727585"/>
            </a:xfrm>
            <a:custGeom>
              <a:avLst/>
              <a:gdLst/>
              <a:ahLst/>
              <a:cxnLst/>
              <a:rect r="r" b="b" t="t" l="l"/>
              <a:pathLst>
                <a:path h="1727585" w="1618961">
                  <a:moveTo>
                    <a:pt x="0" y="0"/>
                  </a:moveTo>
                  <a:lnTo>
                    <a:pt x="1618961" y="0"/>
                  </a:lnTo>
                  <a:lnTo>
                    <a:pt x="1618961" y="1727585"/>
                  </a:lnTo>
                  <a:lnTo>
                    <a:pt x="0" y="1727585"/>
                  </a:lnTo>
                  <a:close/>
                </a:path>
              </a:pathLst>
            </a:custGeom>
            <a:solidFill>
              <a:srgbClr val="57593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18961" cy="1737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019466" y="5143500"/>
            <a:ext cx="6146992" cy="6361196"/>
            <a:chOff x="0" y="0"/>
            <a:chExt cx="1618961" cy="16753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8961" cy="1675377"/>
            </a:xfrm>
            <a:custGeom>
              <a:avLst/>
              <a:gdLst/>
              <a:ahLst/>
              <a:cxnLst/>
              <a:rect r="r" b="b" t="t" l="l"/>
              <a:pathLst>
                <a:path h="1675377" w="1618961">
                  <a:moveTo>
                    <a:pt x="0" y="0"/>
                  </a:moveTo>
                  <a:lnTo>
                    <a:pt x="1618961" y="0"/>
                  </a:lnTo>
                  <a:lnTo>
                    <a:pt x="1618961" y="1675377"/>
                  </a:lnTo>
                  <a:lnTo>
                    <a:pt x="0" y="1675377"/>
                  </a:lnTo>
                  <a:close/>
                </a:path>
              </a:pathLst>
            </a:custGeom>
            <a:solidFill>
              <a:srgbClr val="71706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18961" cy="1684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558611" y="1076325"/>
            <a:ext cx="813687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CYBERSECURITY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8101" y="6227146"/>
            <a:ext cx="11381843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Krisha Lakhani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Devansh Manoj Thard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Ashok Kumar Reddy Naguri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Adish Shah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01452" cy="3429000"/>
            <a:chOff x="0" y="0"/>
            <a:chExt cx="852319" cy="531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319" cy="531242"/>
            </a:xfrm>
            <a:custGeom>
              <a:avLst/>
              <a:gdLst/>
              <a:ahLst/>
              <a:cxnLst/>
              <a:rect r="r" b="b" t="t" l="l"/>
              <a:pathLst>
                <a:path h="531242" w="852319">
                  <a:moveTo>
                    <a:pt x="0" y="0"/>
                  </a:moveTo>
                  <a:lnTo>
                    <a:pt x="852319" y="0"/>
                  </a:lnTo>
                  <a:lnTo>
                    <a:pt x="852319" y="531242"/>
                  </a:lnTo>
                  <a:lnTo>
                    <a:pt x="0" y="531242"/>
                  </a:lnTo>
                  <a:close/>
                </a:path>
              </a:pathLst>
            </a:custGeom>
            <a:blipFill>
              <a:blip r:embed="rId2"/>
              <a:stretch>
                <a:fillRect l="0" t="-3436" r="0" b="-343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429000"/>
            <a:ext cx="5501452" cy="3429000"/>
            <a:chOff x="0" y="0"/>
            <a:chExt cx="852319" cy="5312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2319" cy="531242"/>
            </a:xfrm>
            <a:custGeom>
              <a:avLst/>
              <a:gdLst/>
              <a:ahLst/>
              <a:cxnLst/>
              <a:rect r="r" b="b" t="t" l="l"/>
              <a:pathLst>
                <a:path h="531242" w="852319">
                  <a:moveTo>
                    <a:pt x="0" y="0"/>
                  </a:moveTo>
                  <a:lnTo>
                    <a:pt x="852319" y="0"/>
                  </a:lnTo>
                  <a:lnTo>
                    <a:pt x="852319" y="531242"/>
                  </a:lnTo>
                  <a:lnTo>
                    <a:pt x="0" y="531242"/>
                  </a:lnTo>
                  <a:close/>
                </a:path>
              </a:pathLst>
            </a:custGeom>
            <a:blipFill>
              <a:blip r:embed="rId3"/>
              <a:stretch>
                <a:fillRect l="-28378" t="0" r="-28378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6858000"/>
            <a:ext cx="5501452" cy="3429000"/>
            <a:chOff x="0" y="0"/>
            <a:chExt cx="852319" cy="5312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2319" cy="531242"/>
            </a:xfrm>
            <a:custGeom>
              <a:avLst/>
              <a:gdLst/>
              <a:ahLst/>
              <a:cxnLst/>
              <a:rect r="r" b="b" t="t" l="l"/>
              <a:pathLst>
                <a:path h="531242" w="852319">
                  <a:moveTo>
                    <a:pt x="0" y="0"/>
                  </a:moveTo>
                  <a:lnTo>
                    <a:pt x="852319" y="0"/>
                  </a:lnTo>
                  <a:lnTo>
                    <a:pt x="852319" y="531242"/>
                  </a:lnTo>
                  <a:lnTo>
                    <a:pt x="0" y="531242"/>
                  </a:lnTo>
                  <a:close/>
                </a:path>
              </a:pathLst>
            </a:custGeom>
            <a:blipFill>
              <a:blip r:embed="rId4"/>
              <a:stretch>
                <a:fillRect l="0" t="-6806" r="0" b="-6806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>
            <a:off x="12274209" y="4912640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2274209" y="5480019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274209" y="6047398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2274209" y="6614777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274209" y="7182156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2274209" y="7749535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2255710" y="8316913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2274209" y="8831263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2255710" y="9398642"/>
            <a:ext cx="4933068" cy="0"/>
          </a:xfrm>
          <a:prstGeom prst="line">
            <a:avLst/>
          </a:prstGeom>
          <a:ln cap="flat" w="9525">
            <a:solidFill>
              <a:srgbClr val="11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6893074" y="1002004"/>
            <a:ext cx="6137234" cy="298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0"/>
              </a:lnSpc>
            </a:pPr>
            <a:r>
              <a:rPr lang="en-US" sz="12500" spc="-625" b="true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Table of Content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91977" y="4525510"/>
            <a:ext cx="8115300" cy="27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9"/>
              </a:lnSpc>
            </a:pPr>
            <a:r>
              <a:rPr lang="en-US" b="true" sz="2089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TASK 1:</a:t>
            </a:r>
            <a:r>
              <a:rPr lang="en-US" sz="2089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 UNDERSTANDING INFO-7374’S ISMS FRAMEWORK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88140" y="5445355"/>
            <a:ext cx="7893929" cy="47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b="true" sz="2090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TASK 2:</a:t>
            </a:r>
            <a:r>
              <a:rPr lang="en-US" sz="209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 AUDIT PLANNING AND DOCUMENTATION REVIEW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67716" y="6580776"/>
            <a:ext cx="9946720" cy="47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b="true" sz="2090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TASK 3:</a:t>
            </a:r>
            <a:r>
              <a:rPr lang="en-US" sz="209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 CONDUCTING THE INTERNAL AUDIT – IDENTIFYING NON-CONFORMITIES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64381" y="7716197"/>
            <a:ext cx="8800104" cy="47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b="true" sz="2090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TASK 4: </a:t>
            </a:r>
            <a:r>
              <a:rPr lang="en-US" sz="209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PREPARING AN ISO 27001 AUDIT REPORT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16404" y="8797926"/>
            <a:ext cx="8800104" cy="47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b="true" sz="2090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TASK 5:</a:t>
            </a:r>
            <a:r>
              <a:rPr lang="en-US" sz="2090">
                <a:solidFill>
                  <a:srgbClr val="111111"/>
                </a:solidFill>
                <a:latin typeface="Aileron"/>
                <a:ea typeface="Aileron"/>
                <a:cs typeface="Aileron"/>
                <a:sym typeface="Aileron"/>
              </a:rPr>
              <a:t> PRESENTATION &amp; RECOMMENDATIONS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9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7640" y="3436314"/>
            <a:ext cx="4016385" cy="2881756"/>
          </a:xfrm>
          <a:custGeom>
            <a:avLst/>
            <a:gdLst/>
            <a:ahLst/>
            <a:cxnLst/>
            <a:rect r="r" b="b" t="t" l="l"/>
            <a:pathLst>
              <a:path h="2881756" w="4016385">
                <a:moveTo>
                  <a:pt x="0" y="0"/>
                </a:moveTo>
                <a:lnTo>
                  <a:pt x="4016385" y="0"/>
                </a:lnTo>
                <a:lnTo>
                  <a:pt x="4016385" y="2881756"/>
                </a:lnTo>
                <a:lnTo>
                  <a:pt x="0" y="288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783763"/>
            <a:ext cx="3085811" cy="2700085"/>
          </a:xfrm>
          <a:custGeom>
            <a:avLst/>
            <a:gdLst/>
            <a:ahLst/>
            <a:cxnLst/>
            <a:rect r="r" b="b" t="t" l="l"/>
            <a:pathLst>
              <a:path h="2700085" w="3085811">
                <a:moveTo>
                  <a:pt x="0" y="0"/>
                </a:moveTo>
                <a:lnTo>
                  <a:pt x="3085811" y="0"/>
                </a:lnTo>
                <a:lnTo>
                  <a:pt x="3085811" y="2700085"/>
                </a:lnTo>
                <a:lnTo>
                  <a:pt x="0" y="2700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67519" y="333906"/>
            <a:ext cx="3460367" cy="2902383"/>
          </a:xfrm>
          <a:custGeom>
            <a:avLst/>
            <a:gdLst/>
            <a:ahLst/>
            <a:cxnLst/>
            <a:rect r="r" b="b" t="t" l="l"/>
            <a:pathLst>
              <a:path h="2902383" w="3460367">
                <a:moveTo>
                  <a:pt x="0" y="0"/>
                </a:moveTo>
                <a:lnTo>
                  <a:pt x="3460367" y="0"/>
                </a:lnTo>
                <a:lnTo>
                  <a:pt x="3460367" y="2902383"/>
                </a:lnTo>
                <a:lnTo>
                  <a:pt x="0" y="2902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69832" y="728631"/>
            <a:ext cx="11493154" cy="133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23100" indent="-611550" lvl="1">
              <a:lnSpc>
                <a:spcPts val="5098"/>
              </a:lnSpc>
              <a:buAutoNum type="arabicPeriod" startAt="1"/>
            </a:pPr>
            <a:r>
              <a:rPr lang="en-US" b="true" sz="5665" spc="-283">
                <a:solidFill>
                  <a:srgbClr val="E3E1DE"/>
                </a:solidFill>
                <a:latin typeface="Aileron Bold"/>
                <a:ea typeface="Aileron Bold"/>
                <a:cs typeface="Aileron Bold"/>
                <a:sym typeface="Aileron Bold"/>
              </a:rPr>
              <a:t>Scope of INFO -7374’s ISMS</a:t>
            </a:r>
          </a:p>
          <a:p>
            <a:pPr algn="l">
              <a:lnSpc>
                <a:spcPts val="509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180690" y="2998164"/>
            <a:ext cx="11646814" cy="130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b="true" sz="5670">
                <a:solidFill>
                  <a:srgbClr val="E3E1DE"/>
                </a:solidFill>
                <a:latin typeface="Aileron Bold"/>
                <a:ea typeface="Aileron Bold"/>
                <a:cs typeface="Aileron Bold"/>
                <a:sym typeface="Aileron Bold"/>
              </a:rPr>
              <a:t>2. </a:t>
            </a:r>
            <a:r>
              <a:rPr lang="en-US" b="true" sz="5670">
                <a:solidFill>
                  <a:srgbClr val="E3E1DE"/>
                </a:solidFill>
                <a:latin typeface="Aileron Bold"/>
                <a:ea typeface="Aileron Bold"/>
                <a:cs typeface="Aileron Bold"/>
                <a:sym typeface="Aileron Bold"/>
              </a:rPr>
              <a:t>Key Assets Covered Under ISMS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619" y="1419528"/>
            <a:ext cx="11292478" cy="159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Covers all cloud security solutions for financial institutions.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Protects infrastructure, data storage, transactions, authentication, and compliance.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Secures internal IT, access controls, and third-party interfaces.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37628" y="4365192"/>
            <a:ext cx="8152334" cy="219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9"/>
              </a:lnSpc>
              <a:spcBef>
                <a:spcPct val="0"/>
              </a:spcBef>
            </a:pP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  </a:t>
            </a: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Customer banking transaction data</a:t>
            </a:r>
          </a:p>
          <a:p>
            <a:pPr algn="just">
              <a:lnSpc>
                <a:spcPts val="3569"/>
              </a:lnSpc>
              <a:spcBef>
                <a:spcPct val="0"/>
              </a:spcBef>
            </a:pP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 Authentication procedures (e.g., password, multi-factor authentication data)</a:t>
            </a:r>
          </a:p>
          <a:p>
            <a:pPr algn="just">
              <a:lnSpc>
                <a:spcPts val="3569"/>
              </a:lnSpc>
              <a:spcBef>
                <a:spcPct val="0"/>
              </a:spcBef>
            </a:pP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  Financial regulatory reporting</a:t>
            </a:r>
          </a:p>
          <a:p>
            <a:pPr algn="just">
              <a:lnSpc>
                <a:spcPts val="3569"/>
              </a:lnSpc>
              <a:spcBef>
                <a:spcPct val="0"/>
              </a:spcBef>
            </a:pP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  Cloud security infrastructure</a:t>
            </a:r>
          </a:p>
          <a:p>
            <a:pPr algn="just">
              <a:lnSpc>
                <a:spcPts val="3569"/>
              </a:lnSpc>
              <a:spcBef>
                <a:spcPct val="0"/>
              </a:spcBef>
            </a:pPr>
            <a:r>
              <a:rPr lang="en-US" sz="1784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  Employee access control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9548" y="7292970"/>
            <a:ext cx="6896219" cy="219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  <a:spcBef>
                <a:spcPct val="0"/>
              </a:spcBef>
            </a:pP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177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      Unauthorized access due to weak access controls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177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      Data breaches from unencrypted customer records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1779">
                <a:solidFill>
                  <a:srgbClr val="E3E1DE"/>
                </a:solidFill>
                <a:latin typeface="Aileron"/>
                <a:ea typeface="Aileron"/>
                <a:cs typeface="Aileron"/>
                <a:sym typeface="Aileron"/>
              </a:rPr>
              <a:t>·       Regulatory non-compliance due to missing audit documentation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11619" y="6539165"/>
            <a:ext cx="8261747" cy="130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b="true" sz="5670">
                <a:solidFill>
                  <a:srgbClr val="E3E1DE"/>
                </a:solidFill>
                <a:latin typeface="Aileron Bold"/>
                <a:ea typeface="Aileron Bold"/>
                <a:cs typeface="Aileron Bold"/>
                <a:sym typeface="Aileron Bold"/>
              </a:rPr>
              <a:t>3. Critical Security Risks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970313">
            <a:off x="7957828" y="1124474"/>
            <a:ext cx="1055774" cy="438146"/>
          </a:xfrm>
          <a:custGeom>
            <a:avLst/>
            <a:gdLst/>
            <a:ahLst/>
            <a:cxnLst/>
            <a:rect r="r" b="b" t="t" l="l"/>
            <a:pathLst>
              <a:path h="438146" w="1055774">
                <a:moveTo>
                  <a:pt x="0" y="0"/>
                </a:moveTo>
                <a:lnTo>
                  <a:pt x="1055774" y="0"/>
                </a:lnTo>
                <a:lnTo>
                  <a:pt x="1055774" y="438146"/>
                </a:lnTo>
                <a:lnTo>
                  <a:pt x="0" y="43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04686" y="1942513"/>
            <a:ext cx="3420948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4"/>
              </a:lnSpc>
            </a:pP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Mandatory Documents for ISO 27001 Audit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182478">
            <a:off x="10143156" y="1726107"/>
            <a:ext cx="1055774" cy="438146"/>
          </a:xfrm>
          <a:custGeom>
            <a:avLst/>
            <a:gdLst/>
            <a:ahLst/>
            <a:cxnLst/>
            <a:rect r="r" b="b" t="t" l="l"/>
            <a:pathLst>
              <a:path h="438146" w="1055774">
                <a:moveTo>
                  <a:pt x="0" y="0"/>
                </a:moveTo>
                <a:lnTo>
                  <a:pt x="1055774" y="0"/>
                </a:lnTo>
                <a:lnTo>
                  <a:pt x="1055774" y="438146"/>
                </a:lnTo>
                <a:lnTo>
                  <a:pt x="0" y="43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324254">
            <a:off x="9594308" y="3237474"/>
            <a:ext cx="1055774" cy="438146"/>
          </a:xfrm>
          <a:custGeom>
            <a:avLst/>
            <a:gdLst/>
            <a:ahLst/>
            <a:cxnLst/>
            <a:rect r="r" b="b" t="t" l="l"/>
            <a:pathLst>
              <a:path h="438146" w="1055774">
                <a:moveTo>
                  <a:pt x="0" y="0"/>
                </a:moveTo>
                <a:lnTo>
                  <a:pt x="1055774" y="0"/>
                </a:lnTo>
                <a:lnTo>
                  <a:pt x="1055774" y="438146"/>
                </a:lnTo>
                <a:lnTo>
                  <a:pt x="0" y="43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44987">
            <a:off x="7768398" y="3237474"/>
            <a:ext cx="1055774" cy="438146"/>
          </a:xfrm>
          <a:custGeom>
            <a:avLst/>
            <a:gdLst/>
            <a:ahLst/>
            <a:cxnLst/>
            <a:rect r="r" b="b" t="t" l="l"/>
            <a:pathLst>
              <a:path h="438146" w="1055774">
                <a:moveTo>
                  <a:pt x="0" y="0"/>
                </a:moveTo>
                <a:lnTo>
                  <a:pt x="1055774" y="0"/>
                </a:lnTo>
                <a:lnTo>
                  <a:pt x="1055774" y="438146"/>
                </a:lnTo>
                <a:lnTo>
                  <a:pt x="0" y="43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412649">
            <a:off x="6194820" y="2215565"/>
            <a:ext cx="1055774" cy="438146"/>
          </a:xfrm>
          <a:custGeom>
            <a:avLst/>
            <a:gdLst/>
            <a:ahLst/>
            <a:cxnLst/>
            <a:rect r="r" b="b" t="t" l="l"/>
            <a:pathLst>
              <a:path h="438146" w="1055774">
                <a:moveTo>
                  <a:pt x="0" y="0"/>
                </a:moveTo>
                <a:lnTo>
                  <a:pt x="1055774" y="0"/>
                </a:lnTo>
                <a:lnTo>
                  <a:pt x="1055774" y="438146"/>
                </a:lnTo>
                <a:lnTo>
                  <a:pt x="0" y="43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29372" y="677906"/>
            <a:ext cx="585079" cy="936127"/>
          </a:xfrm>
          <a:custGeom>
            <a:avLst/>
            <a:gdLst/>
            <a:ahLst/>
            <a:cxnLst/>
            <a:rect r="r" b="b" t="t" l="l"/>
            <a:pathLst>
              <a:path h="936127" w="585079">
                <a:moveTo>
                  <a:pt x="0" y="0"/>
                </a:moveTo>
                <a:lnTo>
                  <a:pt x="585079" y="0"/>
                </a:lnTo>
                <a:lnTo>
                  <a:pt x="585079" y="936127"/>
                </a:lnTo>
                <a:lnTo>
                  <a:pt x="0" y="936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579230"/>
            <a:ext cx="592058" cy="947293"/>
          </a:xfrm>
          <a:custGeom>
            <a:avLst/>
            <a:gdLst/>
            <a:ahLst/>
            <a:cxnLst/>
            <a:rect r="r" b="b" t="t" l="l"/>
            <a:pathLst>
              <a:path h="947293" w="592058">
                <a:moveTo>
                  <a:pt x="0" y="0"/>
                </a:moveTo>
                <a:lnTo>
                  <a:pt x="592058" y="0"/>
                </a:lnTo>
                <a:lnTo>
                  <a:pt x="592058" y="947293"/>
                </a:lnTo>
                <a:lnTo>
                  <a:pt x="0" y="9472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96943" y="4998748"/>
            <a:ext cx="724713" cy="1054128"/>
          </a:xfrm>
          <a:custGeom>
            <a:avLst/>
            <a:gdLst/>
            <a:ahLst/>
            <a:cxnLst/>
            <a:rect r="r" b="b" t="t" l="l"/>
            <a:pathLst>
              <a:path h="1054128" w="724713">
                <a:moveTo>
                  <a:pt x="0" y="0"/>
                </a:moveTo>
                <a:lnTo>
                  <a:pt x="724714" y="0"/>
                </a:lnTo>
                <a:lnTo>
                  <a:pt x="724714" y="1054128"/>
                </a:lnTo>
                <a:lnTo>
                  <a:pt x="0" y="10541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0758" y="4022227"/>
            <a:ext cx="2805210" cy="2493130"/>
          </a:xfrm>
          <a:custGeom>
            <a:avLst/>
            <a:gdLst/>
            <a:ahLst/>
            <a:cxnLst/>
            <a:rect r="r" b="b" t="t" l="l"/>
            <a:pathLst>
              <a:path h="2493130" w="2805210">
                <a:moveTo>
                  <a:pt x="0" y="0"/>
                </a:moveTo>
                <a:lnTo>
                  <a:pt x="2805210" y="0"/>
                </a:lnTo>
                <a:lnTo>
                  <a:pt x="2805210" y="2493130"/>
                </a:lnTo>
                <a:lnTo>
                  <a:pt x="0" y="2493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82218" y="3305299"/>
            <a:ext cx="3114726" cy="2966776"/>
          </a:xfrm>
          <a:custGeom>
            <a:avLst/>
            <a:gdLst/>
            <a:ahLst/>
            <a:cxnLst/>
            <a:rect r="r" b="b" t="t" l="l"/>
            <a:pathLst>
              <a:path h="2966776" w="3114726">
                <a:moveTo>
                  <a:pt x="0" y="0"/>
                </a:moveTo>
                <a:lnTo>
                  <a:pt x="3114725" y="0"/>
                </a:lnTo>
                <a:lnTo>
                  <a:pt x="3114725" y="2966776"/>
                </a:lnTo>
                <a:lnTo>
                  <a:pt x="0" y="29667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19926" y="-2538998"/>
            <a:ext cx="5969983" cy="8306063"/>
          </a:xfrm>
          <a:custGeom>
            <a:avLst/>
            <a:gdLst/>
            <a:ahLst/>
            <a:cxnLst/>
            <a:rect r="r" b="b" t="t" l="l"/>
            <a:pathLst>
              <a:path h="8306063" w="5969983">
                <a:moveTo>
                  <a:pt x="0" y="0"/>
                </a:moveTo>
                <a:lnTo>
                  <a:pt x="5969982" y="0"/>
                </a:lnTo>
                <a:lnTo>
                  <a:pt x="5969982" y="8306063"/>
                </a:lnTo>
                <a:lnTo>
                  <a:pt x="0" y="83060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19999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09851" y="187051"/>
            <a:ext cx="170830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  ISMS Policy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55674" y="1069641"/>
            <a:ext cx="2215872" cy="80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Risk Assessment</a:t>
            </a:r>
          </a:p>
          <a:p>
            <a:pPr algn="ctr">
              <a:lnSpc>
                <a:spcPts val="3233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Report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1043" y="3548943"/>
            <a:ext cx="1837730" cy="77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Statement of </a:t>
            </a:r>
          </a:p>
          <a:p>
            <a:pPr algn="ctr">
              <a:lnSpc>
                <a:spcPts val="3101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22707" y="3985768"/>
            <a:ext cx="1891831" cy="115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Control Policy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16453" y="2100450"/>
            <a:ext cx="1610916" cy="120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 Incident Response Plan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640823"/>
            <a:ext cx="8423991" cy="286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7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a)       Is an ISMS policy written down?</a:t>
            </a:r>
          </a:p>
          <a:p>
            <a:pPr algn="l">
              <a:lnSpc>
                <a:spcPts val="4647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b)       Have risk assessments been conducted and documented?</a:t>
            </a:r>
          </a:p>
          <a:p>
            <a:pPr algn="l">
              <a:lnSpc>
                <a:spcPts val="4647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c)       Are access controls applied and documented?</a:t>
            </a:r>
          </a:p>
          <a:p>
            <a:pPr algn="l">
              <a:lnSpc>
                <a:spcPts val="4647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d)       Is customer data encrypted in transit and at rest?</a:t>
            </a:r>
          </a:p>
          <a:p>
            <a:pPr algn="l">
              <a:lnSpc>
                <a:spcPts val="4647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e)       Is there an incident response plan?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27538" y="6064878"/>
            <a:ext cx="7662366" cy="401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Objectives: </a:t>
            </a:r>
            <a:r>
              <a:rPr lang="en-US" sz="2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Ensure compliance with ISO 27001, identify security gaps, and recommend corrective actions.</a:t>
            </a:r>
          </a:p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Expected Outcomes:</a:t>
            </a:r>
          </a:p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Documented risk assessments and security policies</a:t>
            </a:r>
          </a:p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Improved access control measures</a:t>
            </a:r>
          </a:p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Implementation of encryption and incident response procedures</a:t>
            </a:r>
          </a:p>
        </p:txBody>
      </p:sp>
    </p:spTree>
  </p:cSld>
  <p:clrMapOvr>
    <a:masterClrMapping/>
  </p:clrMapOvr>
  <p:transition spd="fast">
    <p:wipe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40" y="131670"/>
            <a:ext cx="9144000" cy="5175300"/>
          </a:xfrm>
          <a:custGeom>
            <a:avLst/>
            <a:gdLst/>
            <a:ahLst/>
            <a:cxnLst/>
            <a:rect r="r" b="b" t="t" l="l"/>
            <a:pathLst>
              <a:path h="5175300" w="9144000">
                <a:moveTo>
                  <a:pt x="0" y="0"/>
                </a:moveTo>
                <a:lnTo>
                  <a:pt x="9144000" y="0"/>
                </a:lnTo>
                <a:lnTo>
                  <a:pt x="9144000" y="5175300"/>
                </a:lnTo>
                <a:lnTo>
                  <a:pt x="0" y="517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31360" y="4795959"/>
            <a:ext cx="9608759" cy="5491041"/>
          </a:xfrm>
          <a:custGeom>
            <a:avLst/>
            <a:gdLst/>
            <a:ahLst/>
            <a:cxnLst/>
            <a:rect r="r" b="b" t="t" l="l"/>
            <a:pathLst>
              <a:path h="5491041" w="9608759">
                <a:moveTo>
                  <a:pt x="0" y="0"/>
                </a:moveTo>
                <a:lnTo>
                  <a:pt x="9608759" y="0"/>
                </a:lnTo>
                <a:lnTo>
                  <a:pt x="9608759" y="5491041"/>
                </a:lnTo>
                <a:lnTo>
                  <a:pt x="0" y="5491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29" t="-310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4377" y="1028700"/>
            <a:ext cx="4094241" cy="2303011"/>
          </a:xfrm>
          <a:custGeom>
            <a:avLst/>
            <a:gdLst/>
            <a:ahLst/>
            <a:cxnLst/>
            <a:rect r="r" b="b" t="t" l="l"/>
            <a:pathLst>
              <a:path h="2303011" w="4094241">
                <a:moveTo>
                  <a:pt x="0" y="0"/>
                </a:moveTo>
                <a:lnTo>
                  <a:pt x="4094241" y="0"/>
                </a:lnTo>
                <a:lnTo>
                  <a:pt x="4094241" y="2303011"/>
                </a:lnTo>
                <a:lnTo>
                  <a:pt x="0" y="2303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08446" y="6596202"/>
            <a:ext cx="1996580" cy="3042408"/>
          </a:xfrm>
          <a:custGeom>
            <a:avLst/>
            <a:gdLst/>
            <a:ahLst/>
            <a:cxnLst/>
            <a:rect r="r" b="b" t="t" l="l"/>
            <a:pathLst>
              <a:path h="3042408" w="1996580">
                <a:moveTo>
                  <a:pt x="0" y="0"/>
                </a:moveTo>
                <a:lnTo>
                  <a:pt x="1996580" y="0"/>
                </a:lnTo>
                <a:lnTo>
                  <a:pt x="1996580" y="3042407"/>
                </a:lnTo>
                <a:lnTo>
                  <a:pt x="0" y="3042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08695" y="4263630"/>
            <a:ext cx="6949850" cy="532329"/>
          </a:xfrm>
          <a:custGeom>
            <a:avLst/>
            <a:gdLst/>
            <a:ahLst/>
            <a:cxnLst/>
            <a:rect r="r" b="b" t="t" l="l"/>
            <a:pathLst>
              <a:path h="532329" w="6949850">
                <a:moveTo>
                  <a:pt x="0" y="0"/>
                </a:moveTo>
                <a:lnTo>
                  <a:pt x="6949851" y="0"/>
                </a:lnTo>
                <a:lnTo>
                  <a:pt x="6949851" y="532329"/>
                </a:lnTo>
                <a:lnTo>
                  <a:pt x="0" y="5323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9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7348" y="618834"/>
            <a:ext cx="9833304" cy="7362687"/>
          </a:xfrm>
          <a:custGeom>
            <a:avLst/>
            <a:gdLst/>
            <a:ahLst/>
            <a:cxnLst/>
            <a:rect r="r" b="b" t="t" l="l"/>
            <a:pathLst>
              <a:path h="7362687" w="9833304">
                <a:moveTo>
                  <a:pt x="0" y="0"/>
                </a:moveTo>
                <a:lnTo>
                  <a:pt x="9833304" y="0"/>
                </a:lnTo>
                <a:lnTo>
                  <a:pt x="9833304" y="7362686"/>
                </a:lnTo>
                <a:lnTo>
                  <a:pt x="0" y="7362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27348" y="7981520"/>
            <a:ext cx="9859885" cy="1119599"/>
          </a:xfrm>
          <a:custGeom>
            <a:avLst/>
            <a:gdLst/>
            <a:ahLst/>
            <a:cxnLst/>
            <a:rect r="r" b="b" t="t" l="l"/>
            <a:pathLst>
              <a:path h="1119599" w="9859885">
                <a:moveTo>
                  <a:pt x="0" y="0"/>
                </a:moveTo>
                <a:lnTo>
                  <a:pt x="9859885" y="0"/>
                </a:lnTo>
                <a:lnTo>
                  <a:pt x="9859885" y="1119599"/>
                </a:lnTo>
                <a:lnTo>
                  <a:pt x="0" y="1119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464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1120" y="1576023"/>
            <a:ext cx="2347127" cy="2197498"/>
          </a:xfrm>
          <a:custGeom>
            <a:avLst/>
            <a:gdLst/>
            <a:ahLst/>
            <a:cxnLst/>
            <a:rect r="r" b="b" t="t" l="l"/>
            <a:pathLst>
              <a:path h="2197498" w="2347127">
                <a:moveTo>
                  <a:pt x="0" y="0"/>
                </a:moveTo>
                <a:lnTo>
                  <a:pt x="2347128" y="0"/>
                </a:lnTo>
                <a:lnTo>
                  <a:pt x="2347128" y="2197498"/>
                </a:lnTo>
                <a:lnTo>
                  <a:pt x="0" y="2197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70252" y="2744821"/>
            <a:ext cx="2013680" cy="2057400"/>
          </a:xfrm>
          <a:custGeom>
            <a:avLst/>
            <a:gdLst/>
            <a:ahLst/>
            <a:cxnLst/>
            <a:rect r="r" b="b" t="t" l="l"/>
            <a:pathLst>
              <a:path h="2057400" w="2013680">
                <a:moveTo>
                  <a:pt x="0" y="0"/>
                </a:moveTo>
                <a:lnTo>
                  <a:pt x="2013680" y="0"/>
                </a:lnTo>
                <a:lnTo>
                  <a:pt x="201368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300177"/>
            <a:ext cx="2381600" cy="2330991"/>
          </a:xfrm>
          <a:custGeom>
            <a:avLst/>
            <a:gdLst/>
            <a:ahLst/>
            <a:cxnLst/>
            <a:rect r="r" b="b" t="t" l="l"/>
            <a:pathLst>
              <a:path h="2330991" w="2381600">
                <a:moveTo>
                  <a:pt x="0" y="0"/>
                </a:moveTo>
                <a:lnTo>
                  <a:pt x="2381600" y="0"/>
                </a:lnTo>
                <a:lnTo>
                  <a:pt x="2381600" y="2330991"/>
                </a:lnTo>
                <a:lnTo>
                  <a:pt x="0" y="23309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99664" y="5641963"/>
            <a:ext cx="2156306" cy="1978411"/>
          </a:xfrm>
          <a:custGeom>
            <a:avLst/>
            <a:gdLst/>
            <a:ahLst/>
            <a:cxnLst/>
            <a:rect r="r" b="b" t="t" l="l"/>
            <a:pathLst>
              <a:path h="1978411" w="2156306">
                <a:moveTo>
                  <a:pt x="0" y="0"/>
                </a:moveTo>
                <a:lnTo>
                  <a:pt x="2156306" y="0"/>
                </a:lnTo>
                <a:lnTo>
                  <a:pt x="2156306" y="1978410"/>
                </a:lnTo>
                <a:lnTo>
                  <a:pt x="0" y="1978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6969" y="7351533"/>
            <a:ext cx="2871279" cy="2379572"/>
          </a:xfrm>
          <a:custGeom>
            <a:avLst/>
            <a:gdLst/>
            <a:ahLst/>
            <a:cxnLst/>
            <a:rect r="r" b="b" t="t" l="l"/>
            <a:pathLst>
              <a:path h="2379572" w="2871279">
                <a:moveTo>
                  <a:pt x="0" y="0"/>
                </a:moveTo>
                <a:lnTo>
                  <a:pt x="2871279" y="0"/>
                </a:lnTo>
                <a:lnTo>
                  <a:pt x="2871279" y="2379573"/>
                </a:lnTo>
                <a:lnTo>
                  <a:pt x="0" y="23795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239872">
            <a:off x="13487411" y="3005748"/>
            <a:ext cx="1199645" cy="1535546"/>
          </a:xfrm>
          <a:custGeom>
            <a:avLst/>
            <a:gdLst/>
            <a:ahLst/>
            <a:cxnLst/>
            <a:rect r="r" b="b" t="t" l="l"/>
            <a:pathLst>
              <a:path h="1535546" w="1199645">
                <a:moveTo>
                  <a:pt x="0" y="0"/>
                </a:moveTo>
                <a:lnTo>
                  <a:pt x="1199645" y="0"/>
                </a:lnTo>
                <a:lnTo>
                  <a:pt x="1199645" y="1535546"/>
                </a:lnTo>
                <a:lnTo>
                  <a:pt x="0" y="15355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277865">
            <a:off x="3599072" y="1558834"/>
            <a:ext cx="1199645" cy="1535546"/>
          </a:xfrm>
          <a:custGeom>
            <a:avLst/>
            <a:gdLst/>
            <a:ahLst/>
            <a:cxnLst/>
            <a:rect r="r" b="b" t="t" l="l"/>
            <a:pathLst>
              <a:path h="1535546" w="1199645">
                <a:moveTo>
                  <a:pt x="1199645" y="0"/>
                </a:moveTo>
                <a:lnTo>
                  <a:pt x="0" y="0"/>
                </a:lnTo>
                <a:lnTo>
                  <a:pt x="0" y="1535545"/>
                </a:lnTo>
                <a:lnTo>
                  <a:pt x="1199645" y="1535545"/>
                </a:lnTo>
                <a:lnTo>
                  <a:pt x="119964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5277865">
            <a:off x="3599072" y="4375727"/>
            <a:ext cx="1199645" cy="1535546"/>
          </a:xfrm>
          <a:custGeom>
            <a:avLst/>
            <a:gdLst/>
            <a:ahLst/>
            <a:cxnLst/>
            <a:rect r="r" b="b" t="t" l="l"/>
            <a:pathLst>
              <a:path h="1535546" w="1199645">
                <a:moveTo>
                  <a:pt x="1199645" y="0"/>
                </a:moveTo>
                <a:lnTo>
                  <a:pt x="0" y="0"/>
                </a:lnTo>
                <a:lnTo>
                  <a:pt x="0" y="1535546"/>
                </a:lnTo>
                <a:lnTo>
                  <a:pt x="1199645" y="1535546"/>
                </a:lnTo>
                <a:lnTo>
                  <a:pt x="119964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5277865">
            <a:off x="3599072" y="6852600"/>
            <a:ext cx="1199645" cy="1535546"/>
          </a:xfrm>
          <a:custGeom>
            <a:avLst/>
            <a:gdLst/>
            <a:ahLst/>
            <a:cxnLst/>
            <a:rect r="r" b="b" t="t" l="l"/>
            <a:pathLst>
              <a:path h="1535546" w="1199645">
                <a:moveTo>
                  <a:pt x="1199645" y="0"/>
                </a:moveTo>
                <a:lnTo>
                  <a:pt x="0" y="0"/>
                </a:lnTo>
                <a:lnTo>
                  <a:pt x="0" y="1535546"/>
                </a:lnTo>
                <a:lnTo>
                  <a:pt x="1199645" y="1535546"/>
                </a:lnTo>
                <a:lnTo>
                  <a:pt x="119964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239872">
            <a:off x="13737319" y="5405686"/>
            <a:ext cx="1199645" cy="1535546"/>
          </a:xfrm>
          <a:custGeom>
            <a:avLst/>
            <a:gdLst/>
            <a:ahLst/>
            <a:cxnLst/>
            <a:rect r="r" b="b" t="t" l="l"/>
            <a:pathLst>
              <a:path h="1535546" w="1199645">
                <a:moveTo>
                  <a:pt x="0" y="0"/>
                </a:moveTo>
                <a:lnTo>
                  <a:pt x="1199645" y="0"/>
                </a:lnTo>
                <a:lnTo>
                  <a:pt x="1199645" y="1535546"/>
                </a:lnTo>
                <a:lnTo>
                  <a:pt x="0" y="15355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75233" y="5355472"/>
            <a:ext cx="4484067" cy="4484067"/>
          </a:xfrm>
          <a:custGeom>
            <a:avLst/>
            <a:gdLst/>
            <a:ahLst/>
            <a:cxnLst/>
            <a:rect r="r" b="b" t="t" l="l"/>
            <a:pathLst>
              <a:path h="4484067" w="4484067">
                <a:moveTo>
                  <a:pt x="0" y="0"/>
                </a:moveTo>
                <a:lnTo>
                  <a:pt x="4484067" y="0"/>
                </a:lnTo>
                <a:lnTo>
                  <a:pt x="4484067" y="4484067"/>
                </a:lnTo>
                <a:lnTo>
                  <a:pt x="0" y="4484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8966" y="839705"/>
            <a:ext cx="17194664" cy="95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7"/>
              </a:lnSpc>
            </a:pPr>
            <a:r>
              <a:rPr lang="en-US" sz="7696" spc="-384" b="true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Audit Scope and 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966" y="1970329"/>
            <a:ext cx="17194664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u="sng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8966" y="2842183"/>
            <a:ext cx="17194664" cy="2077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INFO-7374 Solutions ISMS covering cloud-based cybersecurity services for financial institutions.</a:t>
            </a:r>
          </a:p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Scope includes IT, Development, HR, Security Operations, and Legal.</a:t>
            </a:r>
          </a:p>
          <a:p>
            <a:pPr algn="l" marL="0" indent="0" lvl="0">
              <a:lnSpc>
                <a:spcPts val="416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46668" y="4740910"/>
            <a:ext cx="17194664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u="sng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6668" y="5612765"/>
            <a:ext cx="17194664" cy="364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Document Review</a:t>
            </a:r>
          </a:p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Interviews </a:t>
            </a:r>
          </a:p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Onsite Inspections</a:t>
            </a:r>
          </a:p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Sampling</a:t>
            </a:r>
          </a:p>
          <a:p>
            <a:pPr algn="l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Testing</a:t>
            </a:r>
          </a:p>
          <a:p>
            <a:pPr algn="l">
              <a:lnSpc>
                <a:spcPts val="4164"/>
              </a:lnSpc>
            </a:pPr>
          </a:p>
          <a:p>
            <a:pPr algn="l" marL="0" indent="0" lvl="0">
              <a:lnSpc>
                <a:spcPts val="416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13970" y="4992502"/>
            <a:ext cx="8049290" cy="4871775"/>
          </a:xfrm>
          <a:custGeom>
            <a:avLst/>
            <a:gdLst/>
            <a:ahLst/>
            <a:cxnLst/>
            <a:rect r="r" b="b" t="t" l="l"/>
            <a:pathLst>
              <a:path h="4871775" w="8049290">
                <a:moveTo>
                  <a:pt x="0" y="0"/>
                </a:moveTo>
                <a:lnTo>
                  <a:pt x="8049290" y="0"/>
                </a:lnTo>
                <a:lnTo>
                  <a:pt x="8049290" y="4871775"/>
                </a:lnTo>
                <a:lnTo>
                  <a:pt x="0" y="4871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32" r="0" b="-16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85814" y="0"/>
            <a:ext cx="4377447" cy="4114800"/>
          </a:xfrm>
          <a:custGeom>
            <a:avLst/>
            <a:gdLst/>
            <a:ahLst/>
            <a:cxnLst/>
            <a:rect r="r" b="b" t="t" l="l"/>
            <a:pathLst>
              <a:path h="4114800" w="4377447">
                <a:moveTo>
                  <a:pt x="0" y="0"/>
                </a:moveTo>
                <a:lnTo>
                  <a:pt x="4377446" y="0"/>
                </a:lnTo>
                <a:lnTo>
                  <a:pt x="43774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756477" y="5720902"/>
          <a:ext cx="8387523" cy="4143375"/>
        </p:xfrm>
        <a:graphic>
          <a:graphicData uri="http://schemas.openxmlformats.org/drawingml/2006/table">
            <a:tbl>
              <a:tblPr/>
              <a:tblGrid>
                <a:gridCol w="3655767"/>
                <a:gridCol w="4731756"/>
              </a:tblGrid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Shared Admin Passwords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Major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 Risk Assessment Reports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Major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 Incident Response Plan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Major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 Encryption for Customer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Major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Untrained Personnel on ISMS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Moderate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19520" y="338581"/>
            <a:ext cx="14596254" cy="82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6590" spc="-329" b="true">
                <a:solidFill>
                  <a:srgbClr val="111111"/>
                </a:solidFill>
                <a:latin typeface="Aileron Bold"/>
                <a:ea typeface="Aileron Bold"/>
                <a:cs typeface="Aileron Bold"/>
                <a:sym typeface="Aileron Bold"/>
              </a:rPr>
              <a:t>Findings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9520" y="1315952"/>
            <a:ext cx="11621119" cy="29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1. Shared </a:t>
            </a: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Admin Passwords – Major Non-Conformity</a:t>
            </a:r>
          </a:p>
          <a:p>
            <a:pPr algn="l">
              <a:lnSpc>
                <a:spcPts val="3914"/>
              </a:lnSpc>
            </a:pP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2. No Formal Risk Assessment Reports – Major Non-Conformity</a:t>
            </a:r>
          </a:p>
          <a:p>
            <a:pPr algn="l">
              <a:lnSpc>
                <a:spcPts val="3914"/>
              </a:lnSpc>
            </a:pP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3. No Incident Response Plan – Major Non-Conformity</a:t>
            </a:r>
          </a:p>
          <a:p>
            <a:pPr algn="l">
              <a:lnSpc>
                <a:spcPts val="3914"/>
              </a:lnSpc>
            </a:pP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4. No Encryption for Stored Customer Data – Major Non-Conformity</a:t>
            </a:r>
          </a:p>
          <a:p>
            <a:pPr algn="l">
              <a:lnSpc>
                <a:spcPts val="3914"/>
              </a:lnSpc>
            </a:pPr>
            <a:r>
              <a:rPr lang="en-US" sz="2795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5. Untrained Personnel on ISMS Policies – Minor Non-Conformity</a:t>
            </a:r>
          </a:p>
          <a:p>
            <a:pPr algn="l">
              <a:lnSpc>
                <a:spcPts val="391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19520" y="4012295"/>
            <a:ext cx="2980642" cy="989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7"/>
              </a:lnSpc>
            </a:pPr>
            <a:r>
              <a:rPr lang="en-US" sz="2855" b="true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Findings: 5 </a:t>
            </a:r>
          </a:p>
          <a:p>
            <a:pPr algn="ctr">
              <a:lnSpc>
                <a:spcPts val="399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19520" y="4518445"/>
            <a:ext cx="4946419" cy="146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1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  <a:r>
              <a:rPr lang="en-US" sz="2801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 Major Non-Conformities: 4  </a:t>
            </a:r>
          </a:p>
          <a:p>
            <a:pPr algn="l">
              <a:lnSpc>
                <a:spcPts val="3922"/>
              </a:lnSpc>
            </a:pPr>
            <a:r>
              <a:rPr lang="en-US" sz="2801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- Minor Non-Conformities: 1  </a:t>
            </a:r>
          </a:p>
          <a:p>
            <a:pPr algn="l">
              <a:lnSpc>
                <a:spcPts val="3922"/>
              </a:lnSpc>
            </a:pPr>
          </a:p>
        </p:txBody>
      </p:sp>
    </p:spTree>
  </p:cSld>
  <p:clrMapOvr>
    <a:masterClrMapping/>
  </p:clrMapOvr>
  <p:transition spd="fast">
    <p:wipe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9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805" y="6012442"/>
            <a:ext cx="16516390" cy="4030811"/>
          </a:xfrm>
          <a:custGeom>
            <a:avLst/>
            <a:gdLst/>
            <a:ahLst/>
            <a:cxnLst/>
            <a:rect r="r" b="b" t="t" l="l"/>
            <a:pathLst>
              <a:path h="4030811" w="16516390">
                <a:moveTo>
                  <a:pt x="0" y="0"/>
                </a:moveTo>
                <a:lnTo>
                  <a:pt x="16516390" y="0"/>
                </a:lnTo>
                <a:lnTo>
                  <a:pt x="16516390" y="4030811"/>
                </a:lnTo>
                <a:lnTo>
                  <a:pt x="0" y="403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6075" y="402805"/>
            <a:ext cx="18288000" cy="1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8"/>
              </a:lnSpc>
            </a:pPr>
            <a:r>
              <a:rPr lang="en-US" sz="659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Actions and Timelines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075" y="1497922"/>
            <a:ext cx="8746616" cy="54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Shared Admin Passwords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• Implement Role-Based Access Control (RBAC) and MFA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No Formal Risk Assessment Reports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• Conduct a comprehensive risk assessment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No Incident Response Plan (IRP)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• Develop and approve a formal Incident Response Plan (IRP)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24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949792" y="1631272"/>
            <a:ext cx="8338208" cy="297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No Encryption for Customer Data</a:t>
            </a: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Implement encryption at rest and encryption in transit</a:t>
            </a: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Untraine</a:t>
            </a: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Staff on ISMS Policies</a:t>
            </a: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• Conduct mandatory ISMS awareness training for all employees</a:t>
            </a:r>
          </a:p>
          <a:p>
            <a:pPr algn="l">
              <a:lnSpc>
                <a:spcPts val="3430"/>
              </a:lnSpc>
            </a:pPr>
          </a:p>
        </p:txBody>
      </p:sp>
    </p:spTree>
  </p:cSld>
  <p:clrMapOvr>
    <a:masterClrMapping/>
  </p:clrMapOvr>
  <p:transition spd="fast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DAGhkaBdI5E</dc:identifier>
  <dcterms:modified xsi:type="dcterms:W3CDTF">2011-08-01T06:04:30Z</dcterms:modified>
  <cp:revision>1</cp:revision>
  <dc:title>Black Green Bold Simple Social Media Report Presentation</dc:title>
</cp:coreProperties>
</file>