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200"/>
    <a:srgbClr val="FFD2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97FDB-5E3E-4E64-97D5-8A29FBFC27E3}" v="10" dt="2024-11-23T15:15:29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A PARUA" userId="61ede11d54e33aec" providerId="LiveId" clId="{2B697FDB-5E3E-4E64-97D5-8A29FBFC27E3}"/>
    <pc:docChg chg="undo custSel modSld sldOrd">
      <pc:chgData name="KRISHA PARUA" userId="61ede11d54e33aec" providerId="LiveId" clId="{2B697FDB-5E3E-4E64-97D5-8A29FBFC27E3}" dt="2024-11-23T15:16:01.978" v="1083" actId="2711"/>
      <pc:docMkLst>
        <pc:docMk/>
      </pc:docMkLst>
      <pc:sldChg chg="modSp mod">
        <pc:chgData name="KRISHA PARUA" userId="61ede11d54e33aec" providerId="LiveId" clId="{2B697FDB-5E3E-4E64-97D5-8A29FBFC27E3}" dt="2024-11-23T15:16:01.978" v="1083" actId="2711"/>
        <pc:sldMkLst>
          <pc:docMk/>
          <pc:sldMk cId="75402911" sldId="256"/>
        </pc:sldMkLst>
        <pc:spChg chg="mod">
          <ac:chgData name="KRISHA PARUA" userId="61ede11d54e33aec" providerId="LiveId" clId="{2B697FDB-5E3E-4E64-97D5-8A29FBFC27E3}" dt="2024-11-23T15:16:01.978" v="1083" actId="2711"/>
          <ac:spMkLst>
            <pc:docMk/>
            <pc:sldMk cId="75402911" sldId="256"/>
            <ac:spMk id="8" creationId="{D05B8F21-7C31-83EF-C1B9-97B8A7CE0AB3}"/>
          </ac:spMkLst>
        </pc:spChg>
      </pc:sldChg>
      <pc:sldChg chg="modSp mod">
        <pc:chgData name="KRISHA PARUA" userId="61ede11d54e33aec" providerId="LiveId" clId="{2B697FDB-5E3E-4E64-97D5-8A29FBFC27E3}" dt="2024-11-23T15:15:29.686" v="1080"/>
        <pc:sldMkLst>
          <pc:docMk/>
          <pc:sldMk cId="148564776" sldId="257"/>
        </pc:sldMkLst>
        <pc:spChg chg="mod">
          <ac:chgData name="KRISHA PARUA" userId="61ede11d54e33aec" providerId="LiveId" clId="{2B697FDB-5E3E-4E64-97D5-8A29FBFC27E3}" dt="2024-11-23T15:15:29.686" v="1080"/>
          <ac:spMkLst>
            <pc:docMk/>
            <pc:sldMk cId="148564776" sldId="257"/>
            <ac:spMk id="3" creationId="{8186F252-6175-A746-E8CD-CD2CA0205C92}"/>
          </ac:spMkLst>
        </pc:spChg>
      </pc:sldChg>
      <pc:sldChg chg="modSp mod">
        <pc:chgData name="KRISHA PARUA" userId="61ede11d54e33aec" providerId="LiveId" clId="{2B697FDB-5E3E-4E64-97D5-8A29FBFC27E3}" dt="2024-11-23T15:13:30.942" v="1071"/>
        <pc:sldMkLst>
          <pc:docMk/>
          <pc:sldMk cId="2195597920" sldId="258"/>
        </pc:sldMkLst>
        <pc:spChg chg="mod">
          <ac:chgData name="KRISHA PARUA" userId="61ede11d54e33aec" providerId="LiveId" clId="{2B697FDB-5E3E-4E64-97D5-8A29FBFC27E3}" dt="2024-11-23T15:13:30.942" v="1071"/>
          <ac:spMkLst>
            <pc:docMk/>
            <pc:sldMk cId="2195597920" sldId="258"/>
            <ac:spMk id="3" creationId="{46368EE7-7848-1C92-9535-373938A14805}"/>
          </ac:spMkLst>
        </pc:spChg>
      </pc:sldChg>
      <pc:sldChg chg="addSp delSp modSp mod">
        <pc:chgData name="KRISHA PARUA" userId="61ede11d54e33aec" providerId="LiveId" clId="{2B697FDB-5E3E-4E64-97D5-8A29FBFC27E3}" dt="2024-11-23T15:10:00.732" v="1058"/>
        <pc:sldMkLst>
          <pc:docMk/>
          <pc:sldMk cId="2546059347" sldId="259"/>
        </pc:sldMkLst>
        <pc:spChg chg="mod">
          <ac:chgData name="KRISHA PARUA" userId="61ede11d54e33aec" providerId="LiveId" clId="{2B697FDB-5E3E-4E64-97D5-8A29FBFC27E3}" dt="2024-11-23T15:06:10.303" v="1040" actId="122"/>
          <ac:spMkLst>
            <pc:docMk/>
            <pc:sldMk cId="2546059347" sldId="259"/>
            <ac:spMk id="2" creationId="{059B780C-B5D1-6042-A027-4C6C9AFA6C0A}"/>
          </ac:spMkLst>
        </pc:spChg>
        <pc:spChg chg="del">
          <ac:chgData name="KRISHA PARUA" userId="61ede11d54e33aec" providerId="LiveId" clId="{2B697FDB-5E3E-4E64-97D5-8A29FBFC27E3}" dt="2024-11-23T15:06:47.277" v="1041" actId="931"/>
          <ac:spMkLst>
            <pc:docMk/>
            <pc:sldMk cId="2546059347" sldId="259"/>
            <ac:spMk id="3" creationId="{28E11329-7068-3127-605D-6CC8D6F12419}"/>
          </ac:spMkLst>
        </pc:spChg>
        <pc:picChg chg="add mod modCrop">
          <ac:chgData name="KRISHA PARUA" userId="61ede11d54e33aec" providerId="LiveId" clId="{2B697FDB-5E3E-4E64-97D5-8A29FBFC27E3}" dt="2024-11-23T15:10:00.732" v="1058"/>
          <ac:picMkLst>
            <pc:docMk/>
            <pc:sldMk cId="2546059347" sldId="259"/>
            <ac:picMk id="5" creationId="{637B2565-4C56-BA04-12D6-1FEAD3E29C13}"/>
          </ac:picMkLst>
        </pc:picChg>
      </pc:sldChg>
      <pc:sldChg chg="ord">
        <pc:chgData name="KRISHA PARUA" userId="61ede11d54e33aec" providerId="LiveId" clId="{2B697FDB-5E3E-4E64-97D5-8A29FBFC27E3}" dt="2024-11-23T14:53:08.795" v="879"/>
        <pc:sldMkLst>
          <pc:docMk/>
          <pc:sldMk cId="23065475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EBDD0-7E33-6A4C-D866-72C59A2AF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D7C835-6C94-1404-D22C-40405539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A57B90-22F5-9930-E18C-A71AFD6C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3304C2-B83E-7388-67AD-58AFBF1C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69BBE7-E8B4-8201-2EC9-23225571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01007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120CCE-8862-6841-CD0F-95ACF3F0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E5377B-AFAF-45A7-C8E9-D770E985A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E34488-587B-D445-9070-30CEDBD2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D514D6-5FC8-8D5C-935D-A0D4486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D02840-5B43-7E53-89EF-65DA8FAD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1302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490B7D-9D48-0A73-7641-E6362FB96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8CAAC7-090D-20D4-D7CF-E80F46AA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9CFF09-D6A6-CE85-2FF6-A4CC5CA5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613C29-ECA5-8D81-D6A6-84CCDF5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3B08AC-52DE-2B4E-0805-BBEB21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8366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5BE6E0-EB2D-E9F5-E1FC-287CB3E2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CB4407-4AF0-8914-85A8-8A507107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498D76-91A5-790D-4A7C-AB52685B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BEAC23-984F-CE38-03DD-2DD17E74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775D30-7FA2-E40A-7ABF-9BBEA3E5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30447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36820-B5B1-08FA-F96D-844B62FF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BBD266-3DD6-484A-7723-B7D426D2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A12461-AEA4-D21F-3964-B93E5645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43A38A-9C77-9BE9-0090-CB546F75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A67819-661D-0072-6607-7A45061E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0006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C66D0-0086-F951-C852-37F7948B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23D0E4-D5F9-6858-13B9-A2F4B5181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AA8490-8F31-358F-9BEB-0EA6CEE3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144E10-4E75-1AD8-F8D9-D5D42C33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4DF62F-DF1E-8900-F326-49F747BB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7F4094-675B-98F6-32B4-CA75BCCF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961459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A535-66B1-459D-77B1-D05E7052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D2C4CB-D484-FDBA-A5DE-14E64E20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46AF76-A674-C181-2930-D781023E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D47AF7-E6AA-FB1A-8834-E3AE346F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1B8303F-4A51-9D53-05C5-46FBB5F40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3F4A540-5276-2AB1-405E-39AB44FE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33881E-1490-F853-A24B-082886B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3BBBF2-5068-1368-09C2-0F068160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16830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23673-EB65-6582-495E-2FD141A6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71F641-9C2F-DD0C-9EA4-45C770F3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3F0BD2A-6A29-4155-0311-8099EC92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69CB76-BDD2-2B0F-E62E-C5C599BF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08247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189410-9C1A-7FE3-7D92-19BF8D7D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2C5B65-5A11-FCF6-0017-164F34D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ED5811-9D55-DD2F-5221-65879A07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47642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6281E-552F-49A6-DB91-B73B0B5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C11960-956E-C734-CB68-BF1A4E34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29E19C-99BB-C911-F8B2-AAB15D18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073EB8-B021-817F-0D6C-F88B19DB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015307-6215-322A-135D-F7FD59B6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196C4C-2C9A-EFC1-8955-32FBE838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04206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7F5A8-4D0C-B9A3-55D6-77A4F145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F659392-5128-3C2C-9DBF-CF7490AC8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512F1B-761A-9B1F-D3A3-66EA23FA3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8370AA-0D35-DA37-5138-AF373A46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A6DF3E-9F6A-5DD3-4862-10B49687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F2326E-5BF7-0A9A-4629-7011966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4525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EFD200"/>
            </a:gs>
            <a:gs pos="0">
              <a:srgbClr val="FFD200"/>
            </a:gs>
            <a:gs pos="74000">
              <a:srgbClr val="ADD200">
                <a:alpha val="50000"/>
              </a:srgbClr>
            </a:gs>
            <a:gs pos="83000">
              <a:srgbClr val="ADD200">
                <a:alpha val="50000"/>
              </a:srgbClr>
            </a:gs>
            <a:gs pos="100000">
              <a:schemeClr val="accent6">
                <a:lumMod val="20000"/>
                <a:lumOff val="80000"/>
                <a:alpha val="8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7318670-0BC4-A647-5099-BA32A5A4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52C49F-E11D-E004-E059-78C25E3F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511392-3207-6C42-89C4-59846267D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853E-8222-461D-BFD4-B666016C6700}" type="datetimeFigureOut">
              <a:rPr lang="en-IN" smtClean="0"/>
              <a:pPr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07105F-7529-EF3D-D686-B11C4CE1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39F86-A238-BA92-3D82-8F7CE956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B4D8-DA07-4E41-8683-FD07BBAA8E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74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4" y="2236304"/>
            <a:ext cx="104261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u="sng" dirty="0" err="1" smtClean="0"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6000" u="sng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6000" u="sng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6000" u="sng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Sales Analysis</a:t>
            </a:r>
            <a:r>
              <a:rPr lang="en-IN" sz="6000" u="sng" dirty="0" smtClean="0"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US" sz="6000" u="sng" dirty="0">
              <a:uFill>
                <a:solidFill>
                  <a:schemeClr val="tx1">
                    <a:lumMod val="85000"/>
                    <a:lumOff val="15000"/>
                  </a:schemeClr>
                </a:solidFill>
              </a:u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D5B01968-E91B-765E-2766-F0B161DA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Overall Performance using Cards</a:t>
            </a:r>
            <a:r>
              <a:rPr lang="en-IN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05B8F21-7C31-83EF-C1B9-97B8A7CE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500"/>
              </a:spcBef>
              <a:buFont typeface="+mj-lt"/>
              <a:buAutoNum type="arabicPeriod"/>
            </a:pPr>
            <a:r>
              <a:rPr lang="en-IN" sz="2400" b="1" dirty="0" smtClean="0"/>
              <a:t>Total </a:t>
            </a:r>
            <a:r>
              <a:rPr lang="en-IN" sz="2400" b="1" dirty="0"/>
              <a:t>Sales : </a:t>
            </a:r>
            <a:r>
              <a:rPr lang="en-IN" sz="2400" dirty="0"/>
              <a:t>Total sales has been increasing steadily over the years.</a:t>
            </a:r>
          </a:p>
          <a:p>
            <a:pPr marL="514350" indent="-514350">
              <a:spcBef>
                <a:spcPts val="1500"/>
              </a:spcBef>
              <a:buFont typeface="+mj-lt"/>
              <a:buAutoNum type="arabicPeriod"/>
            </a:pPr>
            <a:r>
              <a:rPr lang="en-IN" sz="2400" b="1" dirty="0"/>
              <a:t>Average Sales: </a:t>
            </a:r>
            <a:r>
              <a:rPr lang="en-IN" sz="2400" dirty="0"/>
              <a:t>Per item are relatively high.</a:t>
            </a:r>
          </a:p>
          <a:p>
            <a:pPr marL="514350" indent="-514350">
              <a:spcBef>
                <a:spcPts val="1500"/>
              </a:spcBef>
              <a:buFont typeface="+mj-lt"/>
              <a:buAutoNum type="arabicPeriod"/>
            </a:pPr>
            <a:r>
              <a:rPr lang="en-IN" sz="2400" b="1" dirty="0"/>
              <a:t>No of item: </a:t>
            </a:r>
            <a:r>
              <a:rPr lang="en-IN" sz="2400" dirty="0"/>
              <a:t>The large no of item suggests a diverse product range.</a:t>
            </a:r>
          </a:p>
          <a:p>
            <a:pPr marL="514350" indent="-514350">
              <a:spcBef>
                <a:spcPts val="1500"/>
              </a:spcBef>
              <a:buFont typeface="+mj-lt"/>
              <a:buAutoNum type="arabicPeriod"/>
            </a:pPr>
            <a:r>
              <a:rPr lang="en-IN" sz="2400" b="1" dirty="0"/>
              <a:t>Average Rating: </a:t>
            </a:r>
            <a:r>
              <a:rPr lang="en-IN" sz="2400" dirty="0"/>
              <a:t>The average rating satisfactory, but theirs is the room of improvement. </a:t>
            </a:r>
          </a:p>
        </p:txBody>
      </p:sp>
    </p:spTree>
    <p:extLst>
      <p:ext uri="{BB962C8B-B14F-4D97-AF65-F5344CB8AC3E}">
        <p14:creationId xmlns="" xmlns:p14="http://schemas.microsoft.com/office/powerpoint/2010/main" val="75402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A3F7A-8740-7A8D-6C46-704E2FF5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Charts and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86F252-6175-A746-E8CD-CD2CA020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u="sng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 by Outlet Establishment</a:t>
            </a:r>
          </a:p>
          <a:p>
            <a:pPr marL="0" indent="0">
              <a:buNone/>
            </a:pPr>
            <a:r>
              <a:rPr lang="en-IN" sz="2400" dirty="0"/>
              <a:t>Chart type-Line Chart</a:t>
            </a:r>
          </a:p>
          <a:p>
            <a:pPr marL="0" indent="0">
              <a:buNone/>
            </a:pPr>
            <a:r>
              <a:rPr lang="en-IN" sz="2400" dirty="0"/>
              <a:t>Insight-Chart showing outlet establishment over time (2011-2022). Steady growth in outlet establishment with a significant increase in 2018.</a:t>
            </a:r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by Outlet Size </a:t>
            </a:r>
          </a:p>
          <a:p>
            <a:pPr marL="0" indent="0">
              <a:buNone/>
            </a:pPr>
            <a:r>
              <a:rPr lang="en-IN" sz="2400" dirty="0"/>
              <a:t>Chart  type-Donut Chart</a:t>
            </a:r>
          </a:p>
          <a:p>
            <a:pPr marL="0" indent="0">
              <a:buNone/>
            </a:pPr>
            <a:r>
              <a:rPr lang="en-IN" sz="2400" dirty="0"/>
              <a:t>Insight-Majority of outlets are of medium size.</a:t>
            </a:r>
          </a:p>
        </p:txBody>
      </p:sp>
    </p:spTree>
    <p:extLst>
      <p:ext uri="{BB962C8B-B14F-4D97-AF65-F5344CB8AC3E}">
        <p14:creationId xmlns="" xmlns:p14="http://schemas.microsoft.com/office/powerpoint/2010/main" val="148564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DC19E-B3D1-B2CB-2D27-D8FB5D55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Charts and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368EE7-7848-1C92-9535-373938A1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10725150" cy="492950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3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by outlet location</a:t>
            </a:r>
          </a:p>
          <a:p>
            <a:pPr marL="0" indent="0">
              <a:buNone/>
            </a:pPr>
            <a:r>
              <a:rPr lang="en-IN" sz="2400" dirty="0"/>
              <a:t>Chart type- Clustered column chart</a:t>
            </a:r>
          </a:p>
          <a:p>
            <a:pPr marL="0" indent="0">
              <a:buNone/>
            </a:pPr>
            <a:r>
              <a:rPr lang="en-IN" sz="2400" dirty="0"/>
              <a:t>Insight- Tier 3 location have the highest sales, followed by Tier 2 and 1</a:t>
            </a:r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AutoNum type="arabicPeriod" startAt="4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metrics by outlet type</a:t>
            </a:r>
          </a:p>
          <a:p>
            <a:pPr marL="0" indent="0">
              <a:buNone/>
            </a:pPr>
            <a:r>
              <a:rPr lang="en-IN" sz="2400" dirty="0"/>
              <a:t>Chart type- Matrix card </a:t>
            </a:r>
          </a:p>
          <a:p>
            <a:pPr marL="0" indent="0">
              <a:buNone/>
            </a:pPr>
            <a:r>
              <a:rPr lang="en-IN" sz="2400" dirty="0"/>
              <a:t>Insight- Supermarket type1 has the highest sales and average sales.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5.Total Sales by Item type</a:t>
            </a:r>
          </a:p>
          <a:p>
            <a:pPr marL="0" indent="0">
              <a:buNone/>
            </a:pPr>
            <a:r>
              <a:rPr lang="en-IN" sz="2400" dirty="0"/>
              <a:t>Chart type- Bar chart</a:t>
            </a:r>
          </a:p>
          <a:p>
            <a:pPr marL="0" indent="0">
              <a:buNone/>
            </a:pPr>
            <a:r>
              <a:rPr lang="en-IN" sz="2400" dirty="0"/>
              <a:t>Insight- Fruits and snacks are the top-selling items compared  to others item.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195597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A55532-F6EF-50FF-3FC3-1098C7F3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3B2B0-8C6F-9963-932F-A146439F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Charts and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F7DC9C-7C77-3D3D-D355-7AFFBEC4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825625"/>
            <a:ext cx="10797209" cy="4903166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 by Fat Content</a:t>
            </a:r>
          </a:p>
          <a:p>
            <a:pPr marL="514350" indent="-514350">
              <a:buNone/>
            </a:pPr>
            <a:r>
              <a:rPr lang="en-IN" sz="2400" dirty="0" smtClean="0"/>
              <a:t>Chart type- Donut chart</a:t>
            </a:r>
          </a:p>
          <a:p>
            <a:pPr marL="514350" indent="-514350">
              <a:buNone/>
            </a:pPr>
            <a:r>
              <a:rPr lang="en-IN" sz="2400" dirty="0" smtClean="0"/>
              <a:t>Insight- Low fat item have a higher share of sales compared to regular items.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AutoNum type="arabicPeriod" startAt="7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 content by Outlet for Total Sales</a:t>
            </a:r>
          </a:p>
          <a:p>
            <a:pPr marL="514350" indent="-514350">
              <a:buNone/>
            </a:pPr>
            <a:r>
              <a:rPr lang="en-IN" dirty="0" smtClean="0"/>
              <a:t>C</a:t>
            </a:r>
            <a:r>
              <a:rPr lang="en-IN" sz="2400" dirty="0" smtClean="0"/>
              <a:t>hart type- Clustered Bar Chart</a:t>
            </a:r>
          </a:p>
          <a:p>
            <a:pPr marL="514350" indent="-514350">
              <a:buNone/>
            </a:pPr>
            <a:r>
              <a:rPr lang="en-IN" sz="2400" dirty="0" smtClean="0"/>
              <a:t>Insight- Tier3 low fat content have a higher sales.</a:t>
            </a:r>
          </a:p>
          <a:p>
            <a:pPr marL="514350" indent="-514350">
              <a:buNone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30654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B780C-B5D1-6042-A027-4C6C9AF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Dashboard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37B2565-4C56-BA04-12D6-1FEAD3E29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44" t="5053" r="3387" b="3113"/>
          <a:stretch/>
        </p:blipFill>
        <p:spPr>
          <a:xfrm>
            <a:off x="1497331" y="1542097"/>
            <a:ext cx="8949690" cy="5185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46059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227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Overall Performance using Cards </vt:lpstr>
      <vt:lpstr>Charts and Insight</vt:lpstr>
      <vt:lpstr>Charts and Insight</vt:lpstr>
      <vt:lpstr> Charts and Insight</vt:lpstr>
      <vt:lpstr>Dashboard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 </dc:title>
  <dc:creator>KRISHA PARUA</dc:creator>
  <cp:lastModifiedBy>KRISHA PARUA</cp:lastModifiedBy>
  <cp:revision>5</cp:revision>
  <dcterms:created xsi:type="dcterms:W3CDTF">2024-11-22T19:05:44Z</dcterms:created>
  <dcterms:modified xsi:type="dcterms:W3CDTF">2024-11-25T15:23:19Z</dcterms:modified>
</cp:coreProperties>
</file>