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a0d0ccd4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1a0d0ccd4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a0d0ccd4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1a0d0ccd4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a0d0ccd4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1a0d0ccd4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a0d0ccd4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1a0d0ccd4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1a0d0ccd4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1a0d0ccd4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1a0d0ccd4a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1a0d0ccd4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1a0d0ccd4a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1a0d0ccd4a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1a10f188d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1a10f188d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a0d0ccd4a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1a0d0ccd4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a10f188d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a10f188d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a0d0ccd4a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a0d0ccd4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a10f188d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a10f188d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a10f188d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a10f188d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a10f188d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a10f188d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a10f188d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a10f188d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a0d0ccd4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a0d0ccd4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5" Type="http://schemas.openxmlformats.org/officeDocument/2006/relationships/image" Target="../media/image18.jpg"/><Relationship Id="rId6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12.jpg"/><Relationship Id="rId5" Type="http://schemas.openxmlformats.org/officeDocument/2006/relationships/image" Target="../media/image5.jpg"/><Relationship Id="rId6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10" Type="http://schemas.openxmlformats.org/officeDocument/2006/relationships/image" Target="../media/image22.jpg"/><Relationship Id="rId9" Type="http://schemas.openxmlformats.org/officeDocument/2006/relationships/image" Target="../media/image24.jpg"/><Relationship Id="rId5" Type="http://schemas.openxmlformats.org/officeDocument/2006/relationships/image" Target="../media/image18.jpg"/><Relationship Id="rId6" Type="http://schemas.openxmlformats.org/officeDocument/2006/relationships/image" Target="../media/image11.jpg"/><Relationship Id="rId7" Type="http://schemas.openxmlformats.org/officeDocument/2006/relationships/image" Target="../media/image15.jpg"/><Relationship Id="rId8" Type="http://schemas.openxmlformats.org/officeDocument/2006/relationships/image" Target="../media/image2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Relationship Id="rId4" Type="http://schemas.openxmlformats.org/officeDocument/2006/relationships/image" Target="../media/image12.jpg"/><Relationship Id="rId5" Type="http://schemas.openxmlformats.org/officeDocument/2006/relationships/image" Target="../media/image17.jpg"/><Relationship Id="rId6" Type="http://schemas.openxmlformats.org/officeDocument/2006/relationships/image" Target="../media/image19.jpg"/><Relationship Id="rId7" Type="http://schemas.openxmlformats.org/officeDocument/2006/relationships/image" Target="../media/image2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10" Type="http://schemas.openxmlformats.org/officeDocument/2006/relationships/image" Target="../media/image28.jpg"/><Relationship Id="rId9" Type="http://schemas.openxmlformats.org/officeDocument/2006/relationships/image" Target="../media/image36.jpg"/><Relationship Id="rId5" Type="http://schemas.openxmlformats.org/officeDocument/2006/relationships/image" Target="../media/image18.jpg"/><Relationship Id="rId6" Type="http://schemas.openxmlformats.org/officeDocument/2006/relationships/image" Target="../media/image11.jpg"/><Relationship Id="rId7" Type="http://schemas.openxmlformats.org/officeDocument/2006/relationships/image" Target="../media/image38.jpg"/><Relationship Id="rId8" Type="http://schemas.openxmlformats.org/officeDocument/2006/relationships/image" Target="../media/image3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Relationship Id="rId4" Type="http://schemas.openxmlformats.org/officeDocument/2006/relationships/image" Target="../media/image12.jpg"/><Relationship Id="rId5" Type="http://schemas.openxmlformats.org/officeDocument/2006/relationships/image" Target="../media/image26.jpg"/><Relationship Id="rId6" Type="http://schemas.openxmlformats.org/officeDocument/2006/relationships/image" Target="../media/image2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10" Type="http://schemas.openxmlformats.org/officeDocument/2006/relationships/image" Target="../media/image34.jpg"/><Relationship Id="rId9" Type="http://schemas.openxmlformats.org/officeDocument/2006/relationships/image" Target="../media/image32.jpg"/><Relationship Id="rId5" Type="http://schemas.openxmlformats.org/officeDocument/2006/relationships/image" Target="../media/image18.jpg"/><Relationship Id="rId6" Type="http://schemas.openxmlformats.org/officeDocument/2006/relationships/image" Target="../media/image11.jpg"/><Relationship Id="rId7" Type="http://schemas.openxmlformats.org/officeDocument/2006/relationships/image" Target="../media/image29.jpg"/><Relationship Id="rId8" Type="http://schemas.openxmlformats.org/officeDocument/2006/relationships/image" Target="../media/image3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jpg"/><Relationship Id="rId4" Type="http://schemas.openxmlformats.org/officeDocument/2006/relationships/image" Target="../media/image39.jpg"/><Relationship Id="rId5" Type="http://schemas.openxmlformats.org/officeDocument/2006/relationships/image" Target="../media/image37.jpg"/><Relationship Id="rId6" Type="http://schemas.openxmlformats.org/officeDocument/2006/relationships/image" Target="../media/image3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2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6032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GNR-602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Spectral unmixing using K-Means and Fully Constrained Least squares (FCLS):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JOEL ANTO PAUL- 210070037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KRISHA SHAH- 21d070039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SHRAVANI KODE- 210070082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3463075" y="2123425"/>
            <a:ext cx="250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Group no.: 16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25" y="456400"/>
            <a:ext cx="2247900" cy="184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7625" y="456400"/>
            <a:ext cx="2287850" cy="1849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8487" y="3050581"/>
            <a:ext cx="2287825" cy="1859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19750" y="3085975"/>
            <a:ext cx="2287849" cy="178904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5720675" y="2176675"/>
            <a:ext cx="18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788863" y="56200"/>
            <a:ext cx="20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Ground truth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4572000" y="56200"/>
            <a:ext cx="18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Predicted from FCLS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2139725" y="2434963"/>
            <a:ext cx="224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K-means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 euclidean distance)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5880425" y="2879500"/>
            <a:ext cx="17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5848475" y="2762375"/>
            <a:ext cx="20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5774500" y="2576863"/>
            <a:ext cx="250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K-means (Canberra distance)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87900" y="2446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(INDIAN PINES)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8542675" y="2453550"/>
            <a:ext cx="213300" cy="21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2103950"/>
            <a:ext cx="3286376" cy="246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>
            <a:off x="438988" y="1516425"/>
            <a:ext cx="318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RGB Image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8250" y="1468450"/>
            <a:ext cx="4692800" cy="352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/>
        </p:nvSpPr>
        <p:spPr>
          <a:xfrm>
            <a:off x="5134975" y="930725"/>
            <a:ext cx="318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End members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900" y="2103963"/>
            <a:ext cx="3286376" cy="2464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8248" y="1468450"/>
            <a:ext cx="4692800" cy="352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25" y="456400"/>
            <a:ext cx="2247900" cy="184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7625" y="456400"/>
            <a:ext cx="2287850" cy="1849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4162" y="3050581"/>
            <a:ext cx="2287825" cy="1859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8475" y="3085975"/>
            <a:ext cx="2287849" cy="178904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/>
        </p:nvSpPr>
        <p:spPr>
          <a:xfrm>
            <a:off x="5720675" y="2176675"/>
            <a:ext cx="18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788863" y="56200"/>
            <a:ext cx="20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Ground truth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4572000" y="56200"/>
            <a:ext cx="18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Predicted from FCLS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2139725" y="2434963"/>
            <a:ext cx="224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K-means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 euclidean distance)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5880425" y="2879500"/>
            <a:ext cx="17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5848475" y="2762375"/>
            <a:ext cx="20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5774500" y="2576863"/>
            <a:ext cx="250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K-means (Canberra distance)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8550" y="456400"/>
            <a:ext cx="2415858" cy="184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23625" y="443150"/>
            <a:ext cx="2501999" cy="1876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39725" y="3053238"/>
            <a:ext cx="2415850" cy="1854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20675" y="3031650"/>
            <a:ext cx="2502000" cy="18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387900" y="2446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(</a:t>
            </a:r>
            <a:r>
              <a:rPr lang="en-GB"/>
              <a:t>SALINAS-A</a:t>
            </a:r>
            <a:r>
              <a:rPr lang="en-GB"/>
              <a:t>)</a:t>
            </a:r>
            <a:endParaRPr/>
          </a:p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8542675" y="2453550"/>
            <a:ext cx="213300" cy="21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2103950"/>
            <a:ext cx="3286376" cy="246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5"/>
          <p:cNvSpPr txBox="1"/>
          <p:nvPr/>
        </p:nvSpPr>
        <p:spPr>
          <a:xfrm>
            <a:off x="438988" y="1516425"/>
            <a:ext cx="318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RGB Image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8250" y="1468450"/>
            <a:ext cx="4692800" cy="352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 txBox="1"/>
          <p:nvPr/>
        </p:nvSpPr>
        <p:spPr>
          <a:xfrm>
            <a:off x="5134975" y="930725"/>
            <a:ext cx="318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End members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8248" y="1468450"/>
            <a:ext cx="4692800" cy="352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913" y="2103938"/>
            <a:ext cx="3286376" cy="2464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80650" y="1468450"/>
            <a:ext cx="4692850" cy="352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25" y="456400"/>
            <a:ext cx="2247900" cy="184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7625" y="456400"/>
            <a:ext cx="2287850" cy="1849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4162" y="3050581"/>
            <a:ext cx="2287825" cy="1859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8475" y="3085975"/>
            <a:ext cx="2287849" cy="1789042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6"/>
          <p:cNvSpPr txBox="1"/>
          <p:nvPr/>
        </p:nvSpPr>
        <p:spPr>
          <a:xfrm>
            <a:off x="5720675" y="2176675"/>
            <a:ext cx="18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788863" y="56200"/>
            <a:ext cx="20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Ground truth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4572000" y="56200"/>
            <a:ext cx="18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Predicted from FCLS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2139725" y="2434963"/>
            <a:ext cx="224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K-means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 euclidean distance)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5880425" y="2879500"/>
            <a:ext cx="17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5848475" y="2762375"/>
            <a:ext cx="20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5774500" y="2576863"/>
            <a:ext cx="250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K-means (Canberra distance)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6" name="Google Shape;206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33800" y="443125"/>
            <a:ext cx="2501999" cy="1876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5650" y="463701"/>
            <a:ext cx="2301651" cy="1876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48475" y="3050575"/>
            <a:ext cx="2386208" cy="185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284150" y="3042225"/>
            <a:ext cx="2386199" cy="1848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387900" y="2446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(KSC)</a:t>
            </a:r>
            <a:endParaRPr/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8542675" y="2453550"/>
            <a:ext cx="213300" cy="21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2103950"/>
            <a:ext cx="3286376" cy="246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7"/>
          <p:cNvSpPr txBox="1"/>
          <p:nvPr/>
        </p:nvSpPr>
        <p:spPr>
          <a:xfrm>
            <a:off x="438988" y="1516425"/>
            <a:ext cx="318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RGB Image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8" name="Google Shape;21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8250" y="1468450"/>
            <a:ext cx="4692800" cy="352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7"/>
          <p:cNvSpPr txBox="1"/>
          <p:nvPr/>
        </p:nvSpPr>
        <p:spPr>
          <a:xfrm>
            <a:off x="5134975" y="930725"/>
            <a:ext cx="318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End members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174" y="2007000"/>
            <a:ext cx="3415825" cy="256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8243" y="1468450"/>
            <a:ext cx="4692807" cy="352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875" y="456400"/>
            <a:ext cx="2247900" cy="184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7625" y="456400"/>
            <a:ext cx="2287850" cy="1849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4162" y="3050581"/>
            <a:ext cx="2287825" cy="1859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8475" y="3085975"/>
            <a:ext cx="2287849" cy="178904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8"/>
          <p:cNvSpPr txBox="1"/>
          <p:nvPr/>
        </p:nvSpPr>
        <p:spPr>
          <a:xfrm>
            <a:off x="5720675" y="2176675"/>
            <a:ext cx="18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788863" y="56200"/>
            <a:ext cx="20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Ground truth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4572000" y="56200"/>
            <a:ext cx="18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Predicted from FCLS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8"/>
          <p:cNvSpPr txBox="1"/>
          <p:nvPr/>
        </p:nvSpPr>
        <p:spPr>
          <a:xfrm>
            <a:off x="2139725" y="2434963"/>
            <a:ext cx="224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K-means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 euclidean distance)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28"/>
          <p:cNvSpPr txBox="1"/>
          <p:nvPr/>
        </p:nvSpPr>
        <p:spPr>
          <a:xfrm>
            <a:off x="5880425" y="2879500"/>
            <a:ext cx="17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5848475" y="2762375"/>
            <a:ext cx="20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5774500" y="2576863"/>
            <a:ext cx="250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K-means (Canberra distance)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23841" y="424525"/>
            <a:ext cx="2551633" cy="191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8275" y="456400"/>
            <a:ext cx="2469089" cy="184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29025" y="3038750"/>
            <a:ext cx="2410897" cy="185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48475" y="3004784"/>
            <a:ext cx="2287851" cy="1917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/>
        </p:nvSpPr>
        <p:spPr>
          <a:xfrm>
            <a:off x="5940425" y="2842450"/>
            <a:ext cx="18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9"/>
          <p:cNvSpPr txBox="1"/>
          <p:nvPr/>
        </p:nvSpPr>
        <p:spPr>
          <a:xfrm>
            <a:off x="712288" y="705725"/>
            <a:ext cx="20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Salinas-A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9"/>
          <p:cNvSpPr txBox="1"/>
          <p:nvPr/>
        </p:nvSpPr>
        <p:spPr>
          <a:xfrm>
            <a:off x="4594350" y="705725"/>
            <a:ext cx="18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Salinas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9"/>
          <p:cNvSpPr txBox="1"/>
          <p:nvPr/>
        </p:nvSpPr>
        <p:spPr>
          <a:xfrm>
            <a:off x="2197050" y="2939488"/>
            <a:ext cx="22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Indian Pines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29"/>
          <p:cNvSpPr txBox="1"/>
          <p:nvPr/>
        </p:nvSpPr>
        <p:spPr>
          <a:xfrm>
            <a:off x="5880425" y="2879500"/>
            <a:ext cx="17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9"/>
          <p:cNvSpPr txBox="1"/>
          <p:nvPr/>
        </p:nvSpPr>
        <p:spPr>
          <a:xfrm>
            <a:off x="5848475" y="2879500"/>
            <a:ext cx="20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9"/>
          <p:cNvSpPr txBox="1"/>
          <p:nvPr/>
        </p:nvSpPr>
        <p:spPr>
          <a:xfrm>
            <a:off x="5880425" y="2939488"/>
            <a:ext cx="250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Kennedy Space Centre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2" name="Google Shape;2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300" y="1019661"/>
            <a:ext cx="2488350" cy="1859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8225" y="1024598"/>
            <a:ext cx="2466639" cy="184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0000" y="3242650"/>
            <a:ext cx="2501999" cy="18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4500" y="3247587"/>
            <a:ext cx="2501999" cy="187651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/>
          <p:nvPr/>
        </p:nvSpPr>
        <p:spPr>
          <a:xfrm>
            <a:off x="1169075" y="-49625"/>
            <a:ext cx="7181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Endmembers extracted from each dataset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/>
              <a:t>Hyperspectral Imaging</a:t>
            </a:r>
            <a:r>
              <a:rPr lang="en-GB"/>
              <a:t> 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5"/>
            <a:ext cx="40005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 Slab"/>
              <a:buChar char="●"/>
            </a:pPr>
            <a:r>
              <a:rPr lang="en-GB">
                <a:latin typeface="Roboto Slab"/>
                <a:ea typeface="Roboto Slab"/>
                <a:cs typeface="Roboto Slab"/>
                <a:sym typeface="Roboto Slab"/>
              </a:rPr>
              <a:t>Hyperspectral imaging (HSI) is a technique that analyzes a wide spectrum of light instead of just assigning primary colors (red, green, blue) to each pixel.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 Slab"/>
              <a:buChar char="●"/>
            </a:pPr>
            <a:r>
              <a:rPr lang="en-GB">
                <a:latin typeface="Roboto Slab"/>
                <a:ea typeface="Roboto Slab"/>
                <a:cs typeface="Roboto Slab"/>
                <a:sym typeface="Roboto Slab"/>
              </a:rPr>
              <a:t>The narrowness and contiguous nature of measurements makes it hyperspectral.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0861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Slab"/>
              <a:buChar char="●"/>
            </a:pPr>
            <a:r>
              <a:rPr lang="en-GB">
                <a:latin typeface="Roboto Slab"/>
                <a:ea typeface="Roboto Slab"/>
                <a:cs typeface="Roboto Slab"/>
                <a:sym typeface="Roboto Slab"/>
              </a:rPr>
              <a:t>We collects many individual images of a scene, each taken within a different narrow wavelength band. The result is a "data cube" of the combined images.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622" y="1431197"/>
            <a:ext cx="4000475" cy="307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5576975" y="4587100"/>
            <a:ext cx="25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Cube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/>
        </p:nvSpPr>
        <p:spPr>
          <a:xfrm>
            <a:off x="818400" y="1406100"/>
            <a:ext cx="75072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</a:pPr>
            <a:r>
              <a:rPr lang="en-GB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Decomposition of a pixel spectrum into its constituent spectra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</a:pPr>
            <a:r>
              <a:rPr lang="en-GB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Spectra of the pure materials, called endmembers, as well as their abundances in each pixel, are considered unknown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</a:pPr>
            <a:r>
              <a:rPr lang="en-GB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The algorithm performs following tasks: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AutoNum type="arabicPeriod"/>
            </a:pPr>
            <a:r>
              <a:rPr lang="en-GB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</a:t>
            </a:r>
            <a:r>
              <a:rPr lang="en-GB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ndmember extraction :</a:t>
            </a:r>
            <a:r>
              <a:rPr lang="en-GB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Finding the unknown endmember spectra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AutoNum type="arabicPeriod"/>
            </a:pPr>
            <a:r>
              <a:rPr lang="en-GB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U</a:t>
            </a:r>
            <a:r>
              <a:rPr lang="en-GB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nmixing:</a:t>
            </a:r>
            <a:r>
              <a:rPr lang="en-GB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Determining the corresponding abundances of each endmember in each pixel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831950" y="424850"/>
            <a:ext cx="5480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What is Spectral unmixing?</a:t>
            </a:r>
            <a:endParaRPr b="1" sz="27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/>
              <a:t>K-MEANS CLUSTERING</a:t>
            </a:r>
            <a:r>
              <a:rPr lang="en-GB"/>
              <a:t> 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635900" y="1500600"/>
            <a:ext cx="41754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k-Means clustering algorithm is used to detect the homogeneous regions in the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initialize </a:t>
            </a:r>
            <a:r>
              <a:rPr lang="en-GB"/>
              <a:t>Θ </a:t>
            </a:r>
            <a:r>
              <a:rPr lang="en-GB"/>
              <a:t>randomly and report the results of the one that minimizes the cost function J of k-Means for different values of 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use Squared Euclidean distance and Canberra distance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100" y="3741300"/>
            <a:ext cx="26670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6000" y="1588338"/>
            <a:ext cx="3560100" cy="170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/>
              <a:t>K-MEANS CLUSTERING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630" y="1489824"/>
            <a:ext cx="4970732" cy="344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/>
              <a:t>Fully Constrained Least-squares (FCLS) Linear Unmixing </a:t>
            </a:r>
            <a:endParaRPr b="1" sz="2700"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87900" y="1489825"/>
            <a:ext cx="4951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Fully constrained least squares is least squares with the abundance sum-to-one constraint (ASC) and the abundance nonnegative constraint (ANC).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Involves iterative computations to generate a nearly optimal solution.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requires a maximum of p - 1 iterations and terminates when no more steering is required.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411900" y="4802750"/>
            <a:ext cx="495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Reference:https://ieeexplore.ieee.org/stamp/stamp.jsp?tp=&amp;arnumber=774644</a:t>
            </a:r>
            <a:endParaRPr sz="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300" y="1868975"/>
            <a:ext cx="3741749" cy="19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/>
              <a:t>Fully Constrained Least-squares (FCLS) Linear Unmixing </a:t>
            </a:r>
            <a:endParaRPr b="1" sz="2700"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87900" y="1489825"/>
            <a:ext cx="4951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2100" y="1296525"/>
            <a:ext cx="317182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3688" y="2496363"/>
            <a:ext cx="187642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1700" y="3732075"/>
            <a:ext cx="32004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6838600" y="2020750"/>
            <a:ext cx="366600" cy="342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6881650" y="3220213"/>
            <a:ext cx="280500" cy="342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6">
            <a:alphaModFix/>
          </a:blip>
          <a:srcRect b="15835" l="3774" r="22787" t="22523"/>
          <a:stretch/>
        </p:blipFill>
        <p:spPr>
          <a:xfrm>
            <a:off x="616250" y="1489825"/>
            <a:ext cx="4495099" cy="28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075" y="1122675"/>
            <a:ext cx="4773001" cy="38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271725" y="133700"/>
            <a:ext cx="8507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Fully Constrained Least-squares (FCLS) Linear Unmixing </a:t>
            </a:r>
            <a:endParaRPr b="1" sz="27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9075" y="1099149"/>
            <a:ext cx="4773000" cy="3852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87900" y="2446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(SALINAS)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8542675" y="2453550"/>
            <a:ext cx="213300" cy="21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2103950"/>
            <a:ext cx="3286376" cy="246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438988" y="1516425"/>
            <a:ext cx="318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RGB Image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8250" y="1468450"/>
            <a:ext cx="4692800" cy="352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5134975" y="930725"/>
            <a:ext cx="318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End members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