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6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7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9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binary\Desktop\New%20folder%20(2)\project_file\project_file\data-9.1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'data-9.3'!$B$1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'data-9.3'!$A$2:$A$3</c:f>
              <c:strCache>
                <c:ptCount val="2"/>
                <c:pt idx="0">
                  <c:v>boundary</c:v>
                </c:pt>
                <c:pt idx="1">
                  <c:v>dot</c:v>
                </c:pt>
              </c:strCache>
            </c:strRef>
          </c:cat>
          <c:val>
            <c:numRef>
              <c:f>'data-9.3'!$B$2:$B$3</c:f>
              <c:numCache>
                <c:formatCode>General</c:formatCode>
                <c:ptCount val="2"/>
                <c:pt idx="0">
                  <c:v>31468</c:v>
                </c:pt>
                <c:pt idx="1">
                  <c:v>67841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52-4EC9-A4FE-350FC831B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1563344"/>
        <c:axId val="449225296"/>
      </c:barChart>
      <c:catAx>
        <c:axId val="451563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225296"/>
        <c:crosses val="autoZero"/>
        <c:auto val="1"/>
        <c:lblAlgn val="ctr"/>
        <c:lblOffset val="100"/>
        <c:noMultiLvlLbl val="0"/>
      </c:catAx>
      <c:valAx>
        <c:axId val="44922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5633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'data-9.4'!$B$1</c:f>
              <c:strCache>
                <c:ptCount val="1"/>
                <c:pt idx="0">
                  <c:v>boundaries_scored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'data-9.4'!$A$2:$A$16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'data-9.4'!$B$2:$B$16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EA-4421-AA4C-F0CD093244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0227600"/>
        <c:axId val="139060160"/>
      </c:barChart>
      <c:catAx>
        <c:axId val="140227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60160"/>
        <c:crosses val="autoZero"/>
        <c:auto val="1"/>
        <c:lblAlgn val="ctr"/>
        <c:lblOffset val="100"/>
        <c:noMultiLvlLbl val="0"/>
      </c:catAx>
      <c:valAx>
        <c:axId val="139060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7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'data-9.5'!$B$1</c:f>
              <c:strCache>
                <c:ptCount val="1"/>
                <c:pt idx="0">
                  <c:v>dot_ball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'data-9.5'!$A$2:$A$16</c:f>
              <c:strCache>
                <c:ptCount val="15"/>
                <c:pt idx="0">
                  <c:v>Mumbai Indians</c:v>
                </c:pt>
                <c:pt idx="1">
                  <c:v>Kolkata Knight Riders</c:v>
                </c:pt>
                <c:pt idx="2">
                  <c:v>Royal Challengers Bangalore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'data-9.5'!$B$2:$B$16</c:f>
              <c:numCache>
                <c:formatCode>General</c:formatCode>
                <c:ptCount val="15"/>
                <c:pt idx="0">
                  <c:v>8756</c:v>
                </c:pt>
                <c:pt idx="1">
                  <c:v>8017</c:v>
                </c:pt>
                <c:pt idx="2">
                  <c:v>7988</c:v>
                </c:pt>
                <c:pt idx="3">
                  <c:v>7858</c:v>
                </c:pt>
                <c:pt idx="4">
                  <c:v>7389</c:v>
                </c:pt>
                <c:pt idx="5">
                  <c:v>6762</c:v>
                </c:pt>
                <c:pt idx="6">
                  <c:v>6592</c:v>
                </c:pt>
                <c:pt idx="7">
                  <c:v>4944</c:v>
                </c:pt>
                <c:pt idx="8">
                  <c:v>3227</c:v>
                </c:pt>
                <c:pt idx="9">
                  <c:v>2099</c:v>
                </c:pt>
                <c:pt idx="10">
                  <c:v>1324</c:v>
                </c:pt>
                <c:pt idx="11">
                  <c:v>1153</c:v>
                </c:pt>
                <c:pt idx="12">
                  <c:v>616</c:v>
                </c:pt>
                <c:pt idx="13">
                  <c:v>595</c:v>
                </c:pt>
                <c:pt idx="14">
                  <c:v>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B5-40D1-A53F-6D006848C2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77730959"/>
        <c:axId val="1580527935"/>
      </c:barChart>
      <c:catAx>
        <c:axId val="1577730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0527935"/>
        <c:crosses val="autoZero"/>
        <c:auto val="1"/>
        <c:lblAlgn val="ctr"/>
        <c:lblOffset val="100"/>
        <c:noMultiLvlLbl val="0"/>
      </c:catAx>
      <c:valAx>
        <c:axId val="1580527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730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'data-9.6'!$B$1</c:f>
              <c:strCache>
                <c:ptCount val="1"/>
                <c:pt idx="0">
                  <c:v>dismissal_count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'data-9.6'!$A$2:$A$10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'data-9.6'!$B$2:$B$10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4F-4A8D-8DCA-60A57AD37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1961103"/>
        <c:axId val="419601791"/>
      </c:barChart>
      <c:catAx>
        <c:axId val="42196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01791"/>
        <c:crosses val="autoZero"/>
        <c:auto val="1"/>
        <c:lblAlgn val="ctr"/>
        <c:lblOffset val="100"/>
        <c:noMultiLvlLbl val="0"/>
      </c:catAx>
      <c:valAx>
        <c:axId val="419601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961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'data-9.7'!$B$1</c:f>
              <c:strCache>
                <c:ptCount val="1"/>
                <c:pt idx="0">
                  <c:v>extras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'data-9.7'!$A$2:$A$6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'data-9.7'!$B$2:$B$6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82-418B-8F61-317860B4A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008431"/>
        <c:axId val="276416719"/>
      </c:barChart>
      <c:catAx>
        <c:axId val="27400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6416719"/>
        <c:crosses val="autoZero"/>
        <c:auto val="1"/>
        <c:lblAlgn val="ctr"/>
        <c:lblOffset val="100"/>
        <c:noMultiLvlLbl val="0"/>
      </c:catAx>
      <c:valAx>
        <c:axId val="27641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008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'data-9.9'!$B$1</c:f>
              <c:strCache>
                <c:ptCount val="1"/>
                <c:pt idx="0">
                  <c:v>score_in_venue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'data-9.9'!$A$2:$A$37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'data-9.9'!$B$2:$B$37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C-4F1D-A479-9A7268F2D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6115776"/>
        <c:axId val="116403200"/>
      </c:barChart>
      <c:catAx>
        <c:axId val="11611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03200"/>
        <c:crosses val="autoZero"/>
        <c:auto val="1"/>
        <c:lblAlgn val="ctr"/>
        <c:lblOffset val="100"/>
        <c:noMultiLvlLbl val="0"/>
      </c:catAx>
      <c:valAx>
        <c:axId val="116403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1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'data-9.10'!$C$1</c:f>
              <c:strCache>
                <c:ptCount val="1"/>
                <c:pt idx="0">
                  <c:v>score_in_venue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'data-9.10'!$B$2:$B$12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xVal>
          <c:yVal>
            <c:numRef>
              <c:f>'data-9.10'!$C$2:$C$12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25-445A-81EC-A0F43B109A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7744784"/>
        <c:axId val="1659319616"/>
      </c:scatterChart>
      <c:valAx>
        <c:axId val="165774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319616"/>
        <c:crosses val="autoZero"/>
        <c:crossBetween val="midCat"/>
      </c:valAx>
      <c:valAx>
        <c:axId val="165931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4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AA9C-F182-42BD-A2BB-7D1871EE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69596-8CE4-4ABC-8211-C7C10ED1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53CBE-ECF5-479B-96BA-D286543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F204-7741-4F2E-B633-45A66C92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9BCF-F92D-41FA-83BF-8A971DD1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11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460B-687A-40FE-BB22-0AB4E14E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0E96B-218C-413E-B5A5-14DF84DC7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AD9C-421E-48E6-92E9-4CD92FA6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CA70F-06E1-4213-A3D0-B516422C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10C9-71BA-482B-BC2C-B56AE640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7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0692D-91E6-4611-99C0-AFECD784C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C32C9-9615-4F9D-B4DB-A41FE855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A587-989D-425D-B9C6-41E971EB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AB6F-60EE-4FE7-90F8-B12BFB9D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6F6B-9D81-4F0A-B18F-7470F315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2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075E-370E-4255-AB10-C87A788D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97FB2-6A25-4AF2-BE45-95C38D5B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52C85-AD4E-4FAB-866E-B0A5BDDA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F801-0C05-4E44-ACCA-5BE47326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FC8F-4C32-45E8-ADEB-663A1733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6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F681E-BCC7-4894-9731-28483A68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E7E04-BBD5-4673-A56B-058773EF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56EEF-F743-42D2-80AC-44DA8751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48BA-E54B-4E98-B3B6-644FEE9C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311FC-7BD1-4EC3-8FF0-631B6BAB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7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4437-E507-4D52-AFA8-009845F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AF6F-38F0-49ED-8F5D-B8CCDDCA4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A1E9A-ADB0-4EE2-AE84-B54604D7B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5EAA9-3F12-481F-B185-88D4507F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DB00-1F13-47DF-B6EF-35573FE8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B7BA6-97EE-43FB-986F-692E617F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09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8B6D-723E-4E03-81A9-0EB5952B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BD4B-66D2-49A6-A611-2750089D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A728E-1253-451D-8B74-0431A2BB2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912B0-AC1A-4079-BC7C-BC6FE0E65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97699-B168-42AD-A814-5D5AC7975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76389-CCC9-4339-ABE5-5CE6C57C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5B964-3452-48E1-B180-35A7A5096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7C914-3C33-4948-A076-7ED38CA7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4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4C5A-1A46-42E9-83A9-A4059780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4FD49-1DD3-4256-883F-38AFF15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BBDD0-187F-4C6F-AC97-E6143508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7D2A8-C9F5-44EF-B5E8-15C1D2B4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D74BB-2AE2-4A74-A2D7-42B1D4D5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42B14-22EB-42EB-B807-D57AB24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80AF-0B72-4290-B3B0-6CCB22DA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9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863-64E6-496E-832E-F315224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3D58-46ED-4340-92BA-CB5896C4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78791-4EF9-49E0-84F8-06B78A039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F8587-D044-4C47-8AF1-17A51D8E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52B89-D57F-451C-B3A2-0ED96A6A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EB463-13C2-49A4-90F7-59DCD6C4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3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C604-A941-41BD-B267-2783CF2F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215F-A2EF-4FC9-B0B3-CAD481023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F8153-413F-4C48-AD85-529DFEED6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21D28-7694-4554-8BC2-B1D6147C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AA5B9-D995-4003-9384-9A5398A6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10BB-EA54-40BF-A4D7-2EE9B8B3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2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0B94D-FF8A-44C0-A838-44844DE3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AF0F1-EC97-4B31-ABF7-AF7193D0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C70E-9916-4486-9698-40AFFE849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4E2F-EC67-4A98-92A5-D11D545BD1A3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832A-093E-4B87-A72A-B5108EAF6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DA1C-2FF0-4E09-8E34-CAE0EBA0F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E1C9-6FBB-487D-A5DA-277F0CD32B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00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3BFE-BB19-4647-B5CF-7012C7DB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8641"/>
            <a:ext cx="9144000" cy="35474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1.  Get the count of cities that have hosted an IPL match 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F9FD0-8206-4602-B0A1-CAEE375AE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5072"/>
            <a:ext cx="9144000" cy="2110154"/>
          </a:xfrm>
        </p:spPr>
        <p:txBody>
          <a:bodyPr/>
          <a:lstStyle/>
          <a:p>
            <a:pPr algn="l"/>
            <a:r>
              <a:rPr lang="en-US" dirty="0"/>
              <a:t>select count(distinct(city))</a:t>
            </a:r>
          </a:p>
          <a:p>
            <a:pPr algn="l"/>
            <a:r>
              <a:rPr lang="en-US" dirty="0"/>
              <a:t>from </a:t>
            </a:r>
            <a:r>
              <a:rPr lang="en-US" dirty="0" err="1"/>
              <a:t>matchs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370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2B5AE4-2EEB-40D4-AD10-F2C38AA2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52029"/>
              </p:ext>
            </p:extLst>
          </p:nvPr>
        </p:nvGraphicFramePr>
        <p:xfrm>
          <a:off x="3446585" y="182880"/>
          <a:ext cx="4979963" cy="2560320"/>
        </p:xfrm>
        <a:graphic>
          <a:graphicData uri="http://schemas.openxmlformats.org/drawingml/2006/table">
            <a:tbl>
              <a:tblPr/>
              <a:tblGrid>
                <a:gridCol w="2778080">
                  <a:extLst>
                    <a:ext uri="{9D8B030D-6E8A-4147-A177-3AD203B41FA5}">
                      <a16:colId xmlns:a16="http://schemas.microsoft.com/office/drawing/2014/main" val="3679624410"/>
                    </a:ext>
                  </a:extLst>
                </a:gridCol>
                <a:gridCol w="2201883">
                  <a:extLst>
                    <a:ext uri="{9D8B030D-6E8A-4147-A177-3AD203B41FA5}">
                      <a16:colId xmlns:a16="http://schemas.microsoft.com/office/drawing/2014/main" val="2878000914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dismissal_kind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dismissal_count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0380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24117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35747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caught and bowled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39027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hit wicket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201064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38347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obstructing the field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96742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retired hurt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24538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 out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676727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stumped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09582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03C5220-43E1-497F-B0CC-61CF087C07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931226"/>
              </p:ext>
            </p:extLst>
          </p:nvPr>
        </p:nvGraphicFramePr>
        <p:xfrm>
          <a:off x="1927274" y="3056206"/>
          <a:ext cx="8693833" cy="3358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232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22B4-7BFC-442D-B6AA-6EC4DA45A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7783"/>
            <a:ext cx="9144000" cy="8117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7. Write a query to get the top 5 bowlers who conceded maximum extra runs from the deliveries table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CA767-B1BA-4744-AC58-8720560AA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5920"/>
            <a:ext cx="9144000" cy="361188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bowler, sum(</a:t>
            </a:r>
            <a:r>
              <a:rPr lang="en-US" dirty="0" err="1"/>
              <a:t>extra_runs</a:t>
            </a:r>
            <a:r>
              <a:rPr lang="en-US" dirty="0"/>
              <a:t>) as extras</a:t>
            </a:r>
          </a:p>
          <a:p>
            <a:pPr algn="l"/>
            <a:r>
              <a:rPr lang="en-US" dirty="0"/>
              <a:t>from ball</a:t>
            </a:r>
          </a:p>
          <a:p>
            <a:pPr algn="l"/>
            <a:r>
              <a:rPr lang="en-US" dirty="0"/>
              <a:t>group by bowler</a:t>
            </a:r>
          </a:p>
          <a:p>
            <a:pPr algn="l"/>
            <a:r>
              <a:rPr lang="en-US" dirty="0"/>
              <a:t>order by extras desc</a:t>
            </a:r>
          </a:p>
          <a:p>
            <a:pPr algn="l"/>
            <a:r>
              <a:rPr lang="en-US" dirty="0"/>
              <a:t>limit 5;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29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8993D4-BE75-46FE-A64D-5165633F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36264"/>
              </p:ext>
            </p:extLst>
          </p:nvPr>
        </p:nvGraphicFramePr>
        <p:xfrm>
          <a:off x="4951828" y="250495"/>
          <a:ext cx="2363372" cy="1873728"/>
        </p:xfrm>
        <a:graphic>
          <a:graphicData uri="http://schemas.openxmlformats.org/drawingml/2006/table">
            <a:tbl>
              <a:tblPr/>
              <a:tblGrid>
                <a:gridCol w="1450251">
                  <a:extLst>
                    <a:ext uri="{9D8B030D-6E8A-4147-A177-3AD203B41FA5}">
                      <a16:colId xmlns:a16="http://schemas.microsoft.com/office/drawing/2014/main" val="72974262"/>
                    </a:ext>
                  </a:extLst>
                </a:gridCol>
                <a:gridCol w="913121">
                  <a:extLst>
                    <a:ext uri="{9D8B030D-6E8A-4147-A177-3AD203B41FA5}">
                      <a16:colId xmlns:a16="http://schemas.microsoft.com/office/drawing/2014/main" val="3289889194"/>
                    </a:ext>
                  </a:extLst>
                </a:gridCol>
              </a:tblGrid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bowler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603950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 Malinga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273011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65330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 Yadav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928809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 Bravo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493096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 Kumar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5605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F6C4D9-8570-45AB-A64D-278076C1E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36583"/>
              </p:ext>
            </p:extLst>
          </p:nvPr>
        </p:nvGraphicFramePr>
        <p:xfrm>
          <a:off x="2236763" y="2532185"/>
          <a:ext cx="8046719" cy="3699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127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C230-8236-4BFD-AE5D-C637B1653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505"/>
            <a:ext cx="9144000" cy="1029994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/>
              <a:t>8.   Write a query to create a table named deliveries_v03 with all the columns of deliveries_v02 table and two additional column (named venue and </a:t>
            </a:r>
            <a:r>
              <a:rPr lang="en-US" sz="2400" b="1" dirty="0" err="1"/>
              <a:t>match_date</a:t>
            </a:r>
            <a:r>
              <a:rPr lang="en-US" sz="2400" b="1" dirty="0"/>
              <a:t>) of venue and date from table matches 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860FD-A502-44C8-B91B-5A8179992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59988"/>
            <a:ext cx="9144000" cy="359781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create table deliveries_v03 as</a:t>
            </a:r>
          </a:p>
          <a:p>
            <a:pPr algn="l"/>
            <a:r>
              <a:rPr lang="en-US" dirty="0"/>
              <a:t>select v.*, (</a:t>
            </a:r>
            <a:r>
              <a:rPr lang="en-US" dirty="0" err="1"/>
              <a:t>m.venue</a:t>
            </a:r>
            <a:r>
              <a:rPr lang="en-US" dirty="0"/>
              <a:t>) as venue, (</a:t>
            </a:r>
            <a:r>
              <a:rPr lang="en-US" dirty="0" err="1"/>
              <a:t>m.date</a:t>
            </a:r>
            <a:r>
              <a:rPr lang="en-US" dirty="0"/>
              <a:t>)as </a:t>
            </a:r>
            <a:r>
              <a:rPr lang="en-US" dirty="0" err="1"/>
              <a:t>match_date</a:t>
            </a:r>
            <a:endParaRPr lang="en-US" dirty="0"/>
          </a:p>
          <a:p>
            <a:pPr algn="l"/>
            <a:r>
              <a:rPr lang="en-US" dirty="0"/>
              <a:t>from deliveries_v02 v join </a:t>
            </a:r>
            <a:r>
              <a:rPr lang="en-US" dirty="0" err="1"/>
              <a:t>matchs</a:t>
            </a:r>
            <a:r>
              <a:rPr lang="en-US" dirty="0"/>
              <a:t> m</a:t>
            </a:r>
          </a:p>
          <a:p>
            <a:pPr algn="l"/>
            <a:r>
              <a:rPr lang="en-US" dirty="0"/>
              <a:t>on v.id=m.id;</a:t>
            </a:r>
          </a:p>
          <a:p>
            <a:pPr algn="l"/>
            <a:r>
              <a:rPr lang="en-US" dirty="0"/>
              <a:t>select * from deliveries_v03;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55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906A-FCCD-4C5E-83B5-6C59E2AA1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301"/>
            <a:ext cx="9144000" cy="875250"/>
          </a:xfrm>
        </p:spPr>
        <p:txBody>
          <a:bodyPr>
            <a:normAutofit/>
          </a:bodyPr>
          <a:lstStyle/>
          <a:p>
            <a:r>
              <a:rPr lang="en-US" sz="2800" b="1" dirty="0"/>
              <a:t>9. Write a query to fetch the total runs scored for each venue and order it in the descending order of total runs scored. 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8364E-9D0E-456B-B185-AEF3FB54E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7108"/>
            <a:ext cx="9144000" cy="3780692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venue, 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score_in_venue</a:t>
            </a:r>
            <a:endParaRPr lang="en-US" dirty="0"/>
          </a:p>
          <a:p>
            <a:pPr algn="l"/>
            <a:r>
              <a:rPr lang="en-US" dirty="0"/>
              <a:t>from deliveries_v03</a:t>
            </a:r>
          </a:p>
          <a:p>
            <a:pPr algn="l"/>
            <a:r>
              <a:rPr lang="en-US" dirty="0"/>
              <a:t>group by venue</a:t>
            </a:r>
          </a:p>
          <a:p>
            <a:pPr algn="l"/>
            <a:r>
              <a:rPr lang="en-US" dirty="0"/>
              <a:t>order by </a:t>
            </a:r>
            <a:r>
              <a:rPr lang="en-US" dirty="0" err="1"/>
              <a:t>score_in_venue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D95939-B853-46AD-943E-408757F28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94444"/>
              </p:ext>
            </p:extLst>
          </p:nvPr>
        </p:nvGraphicFramePr>
        <p:xfrm>
          <a:off x="1463042" y="179699"/>
          <a:ext cx="9819248" cy="6432112"/>
        </p:xfrm>
        <a:graphic>
          <a:graphicData uri="http://schemas.openxmlformats.org/drawingml/2006/table">
            <a:tbl>
              <a:tblPr/>
              <a:tblGrid>
                <a:gridCol w="7510536">
                  <a:extLst>
                    <a:ext uri="{9D8B030D-6E8A-4147-A177-3AD203B41FA5}">
                      <a16:colId xmlns:a16="http://schemas.microsoft.com/office/drawing/2014/main" val="2209409471"/>
                    </a:ext>
                  </a:extLst>
                </a:gridCol>
                <a:gridCol w="2308712">
                  <a:extLst>
                    <a:ext uri="{9D8B030D-6E8A-4147-A177-3AD203B41FA5}">
                      <a16:colId xmlns:a16="http://schemas.microsoft.com/office/drawing/2014/main" val="3057477440"/>
                    </a:ext>
                  </a:extLst>
                </a:gridCol>
              </a:tblGrid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score_in_venue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02046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4558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505949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639040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325341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437393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45418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130386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84780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2122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511669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814975"/>
                  </a:ext>
                </a:extLst>
              </a:tr>
              <a:tr h="2429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42013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512538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769450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325461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044022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53994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13151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676430"/>
                  </a:ext>
                </a:extLst>
              </a:tr>
              <a:tr h="1723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</a:t>
                      </a:r>
                      <a:r>
                        <a:rPr lang="en-I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Motera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04353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49336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364185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60185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602864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514939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7594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19637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396378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874765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762196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601900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38567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24429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sv-SE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02185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93310"/>
                  </a:ext>
                </a:extLst>
              </a:tr>
              <a:tr h="1719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5880" marR="5880" marT="5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58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90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ACBB87-BDE8-44DD-98D5-46CE9BB18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935623"/>
              </p:ext>
            </p:extLst>
          </p:nvPr>
        </p:nvGraphicFramePr>
        <p:xfrm>
          <a:off x="1645919" y="422031"/>
          <a:ext cx="8623495" cy="573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0962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BF7D-CD7E-48BD-83E0-272575205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5" y="327782"/>
            <a:ext cx="9144000" cy="86118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10. Write a query to fetch the year-wise total runs scored at Eden Gardens and order it in the descending order of total runs scored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9A7CB-D203-44DF-94DB-BBA2B071B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7446"/>
            <a:ext cx="9144000" cy="3710354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max(venue), extract(year from </a:t>
            </a:r>
            <a:r>
              <a:rPr lang="en-US" dirty="0" err="1"/>
              <a:t>match_date</a:t>
            </a:r>
            <a:r>
              <a:rPr lang="en-US" dirty="0"/>
              <a:t>) as year, sum(</a:t>
            </a:r>
            <a:r>
              <a:rPr lang="en-US" dirty="0" err="1"/>
              <a:t>total_runs</a:t>
            </a:r>
            <a:r>
              <a:rPr lang="en-US" dirty="0"/>
              <a:t>) as </a:t>
            </a:r>
            <a:r>
              <a:rPr lang="en-US" dirty="0" err="1"/>
              <a:t>score_in_venue</a:t>
            </a:r>
            <a:endParaRPr lang="en-US" dirty="0"/>
          </a:p>
          <a:p>
            <a:pPr algn="l"/>
            <a:r>
              <a:rPr lang="en-US" dirty="0"/>
              <a:t>from deliveries_v03</a:t>
            </a:r>
          </a:p>
          <a:p>
            <a:pPr algn="l"/>
            <a:r>
              <a:rPr lang="en-US" dirty="0"/>
              <a:t>where venue = 'Eden Gardens'</a:t>
            </a:r>
          </a:p>
          <a:p>
            <a:pPr algn="l"/>
            <a:r>
              <a:rPr lang="en-US" dirty="0"/>
              <a:t>group by year</a:t>
            </a:r>
          </a:p>
          <a:p>
            <a:pPr algn="l"/>
            <a:r>
              <a:rPr lang="en-US" dirty="0"/>
              <a:t>order by </a:t>
            </a:r>
            <a:r>
              <a:rPr lang="en-US" dirty="0" err="1"/>
              <a:t>score_in_venue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13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0117D-2382-4C67-9A4C-89444AC09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7535"/>
              </p:ext>
            </p:extLst>
          </p:nvPr>
        </p:nvGraphicFramePr>
        <p:xfrm>
          <a:off x="3348112" y="199499"/>
          <a:ext cx="4867421" cy="2585904"/>
        </p:xfrm>
        <a:graphic>
          <a:graphicData uri="http://schemas.openxmlformats.org/drawingml/2006/table">
            <a:tbl>
              <a:tblPr/>
              <a:tblGrid>
                <a:gridCol w="1933160">
                  <a:extLst>
                    <a:ext uri="{9D8B030D-6E8A-4147-A177-3AD203B41FA5}">
                      <a16:colId xmlns:a16="http://schemas.microsoft.com/office/drawing/2014/main" val="2978455856"/>
                    </a:ext>
                  </a:extLst>
                </a:gridCol>
                <a:gridCol w="724935">
                  <a:extLst>
                    <a:ext uri="{9D8B030D-6E8A-4147-A177-3AD203B41FA5}">
                      <a16:colId xmlns:a16="http://schemas.microsoft.com/office/drawing/2014/main" val="1115819181"/>
                    </a:ext>
                  </a:extLst>
                </a:gridCol>
                <a:gridCol w="2209326">
                  <a:extLst>
                    <a:ext uri="{9D8B030D-6E8A-4147-A177-3AD203B41FA5}">
                      <a16:colId xmlns:a16="http://schemas.microsoft.com/office/drawing/2014/main" val="2851185391"/>
                    </a:ext>
                  </a:extLst>
                </a:gridCol>
              </a:tblGrid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score_in_venue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37849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108096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613344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587318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34539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280853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59171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6555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614258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379258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795361"/>
                  </a:ext>
                </a:extLst>
              </a:tr>
              <a:tr h="2154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20844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4FE7218-F77E-4921-AA5B-2AB73AAB8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142799"/>
              </p:ext>
            </p:extLst>
          </p:nvPr>
        </p:nvGraphicFramePr>
        <p:xfrm>
          <a:off x="1322363" y="3038623"/>
          <a:ext cx="9073662" cy="3390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25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EA9-A961-4D47-BB71-103D3A04B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903"/>
            <a:ext cx="9265920" cy="1078986"/>
          </a:xfrm>
        </p:spPr>
        <p:txBody>
          <a:bodyPr>
            <a:normAutofit/>
          </a:bodyPr>
          <a:lstStyle/>
          <a:p>
            <a:r>
              <a:rPr lang="en-US" sz="2000" b="1" dirty="0"/>
              <a:t>2. Create table deliveries_v02 with all the columns of the table ‘deliveries’ and an additional column </a:t>
            </a:r>
            <a:r>
              <a:rPr lang="en-US" sz="2000" b="1" dirty="0" err="1"/>
              <a:t>ball_result</a:t>
            </a:r>
            <a:r>
              <a:rPr lang="en-US" sz="2000" b="1" dirty="0"/>
              <a:t> containing values boundary, dot or other depending on the </a:t>
            </a:r>
            <a:r>
              <a:rPr lang="en-US" sz="2000" b="1" dirty="0" err="1"/>
              <a:t>total_run</a:t>
            </a:r>
            <a:r>
              <a:rPr lang="en-US" sz="2000" b="1" dirty="0"/>
              <a:t> 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A9CB9-53D9-4538-9405-17E25F2E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1175"/>
            <a:ext cx="9144000" cy="3766625"/>
          </a:xfrm>
        </p:spPr>
        <p:txBody>
          <a:bodyPr/>
          <a:lstStyle/>
          <a:p>
            <a:pPr algn="l"/>
            <a:r>
              <a:rPr lang="en-US" dirty="0"/>
              <a:t>create table  deliveries_v02  as</a:t>
            </a:r>
          </a:p>
          <a:p>
            <a:pPr algn="l"/>
            <a:r>
              <a:rPr lang="en-US" dirty="0"/>
              <a:t>select *, case </a:t>
            </a:r>
          </a:p>
          <a:p>
            <a:pPr algn="l"/>
            <a:r>
              <a:rPr lang="en-US" dirty="0"/>
              <a:t>when </a:t>
            </a:r>
            <a:r>
              <a:rPr lang="en-US" dirty="0" err="1"/>
              <a:t>total_runs</a:t>
            </a:r>
            <a:r>
              <a:rPr lang="en-US" dirty="0"/>
              <a:t>&gt;=4 then 'boundary'</a:t>
            </a:r>
          </a:p>
          <a:p>
            <a:pPr algn="l"/>
            <a:r>
              <a:rPr lang="en-US" dirty="0"/>
              <a:t>when </a:t>
            </a:r>
            <a:r>
              <a:rPr lang="en-US" dirty="0" err="1"/>
              <a:t>total_runs</a:t>
            </a:r>
            <a:r>
              <a:rPr lang="en-US" dirty="0"/>
              <a:t>=0 then 'dot'</a:t>
            </a:r>
          </a:p>
          <a:p>
            <a:pPr algn="l"/>
            <a:r>
              <a:rPr lang="en-US" dirty="0"/>
              <a:t>else 'other'</a:t>
            </a:r>
          </a:p>
          <a:p>
            <a:pPr algn="l"/>
            <a:r>
              <a:rPr lang="en-US" dirty="0"/>
              <a:t>end </a:t>
            </a:r>
            <a:r>
              <a:rPr lang="en-US" dirty="0" err="1"/>
              <a:t>ball_results</a:t>
            </a:r>
            <a:endParaRPr lang="en-US" dirty="0"/>
          </a:p>
          <a:p>
            <a:pPr algn="l"/>
            <a:r>
              <a:rPr lang="en-US" dirty="0"/>
              <a:t>from ball;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3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9F15-03AA-4634-A015-C004B59E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2400" b="1" dirty="0"/>
              <a:t>3. Write a query to fetch the total number of boundaries and dot balls from the deliveries_v02 table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8103-4388-4246-8FC8-0DD79D2C7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ball_results,count</a:t>
            </a:r>
            <a:r>
              <a:rPr lang="en-US" dirty="0"/>
              <a:t>(</a:t>
            </a:r>
            <a:r>
              <a:rPr lang="en-US" dirty="0" err="1"/>
              <a:t>ball_results</a:t>
            </a:r>
            <a:r>
              <a:rPr lang="en-US" dirty="0"/>
              <a:t>) from deliveries_v02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ball_results</a:t>
            </a:r>
            <a:r>
              <a:rPr lang="en-US" dirty="0"/>
              <a:t> in ('</a:t>
            </a:r>
            <a:r>
              <a:rPr lang="en-US" dirty="0" err="1"/>
              <a:t>boundary','dot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ball_results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21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DAA8A0-3725-4ADB-8B4A-4A9F4514C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88317"/>
              </p:ext>
            </p:extLst>
          </p:nvPr>
        </p:nvGraphicFramePr>
        <p:xfrm>
          <a:off x="4879389" y="914400"/>
          <a:ext cx="2433222" cy="914400"/>
        </p:xfrm>
        <a:graphic>
          <a:graphicData uri="http://schemas.openxmlformats.org/drawingml/2006/table">
            <a:tbl>
              <a:tblPr/>
              <a:tblGrid>
                <a:gridCol w="1344228">
                  <a:extLst>
                    <a:ext uri="{9D8B030D-6E8A-4147-A177-3AD203B41FA5}">
                      <a16:colId xmlns:a16="http://schemas.microsoft.com/office/drawing/2014/main" val="2674501295"/>
                    </a:ext>
                  </a:extLst>
                </a:gridCol>
                <a:gridCol w="1088994">
                  <a:extLst>
                    <a:ext uri="{9D8B030D-6E8A-4147-A177-3AD203B41FA5}">
                      <a16:colId xmlns:a16="http://schemas.microsoft.com/office/drawing/2014/main" val="329894302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ball_results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5307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996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256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251983-EF33-4C9E-98E2-184C3D33D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593556"/>
              </p:ext>
            </p:extLst>
          </p:nvPr>
        </p:nvGraphicFramePr>
        <p:xfrm>
          <a:off x="2644726" y="2057400"/>
          <a:ext cx="7132320" cy="3260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61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000B-24E3-4EE0-BCC2-016FF2CFF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323" y="327783"/>
            <a:ext cx="9144000" cy="861182"/>
          </a:xfrm>
        </p:spPr>
        <p:txBody>
          <a:bodyPr>
            <a:normAutofit/>
          </a:bodyPr>
          <a:lstStyle/>
          <a:p>
            <a:r>
              <a:rPr lang="en-US" sz="2000" dirty="0"/>
              <a:t>4. </a:t>
            </a:r>
            <a:r>
              <a:rPr lang="en-US" sz="2000" b="1" dirty="0"/>
              <a:t>Write a query to fetch the total number of boundaries scored by each team from the deliveries_v02 table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219B6-F713-4EEE-9D31-2A87EC95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8965"/>
            <a:ext cx="9144000" cy="435018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</a:t>
            </a:r>
            <a:r>
              <a:rPr lang="en-US" dirty="0" err="1"/>
              <a:t>batting_team</a:t>
            </a:r>
            <a:r>
              <a:rPr lang="en-US" dirty="0"/>
              <a:t>, count(*)as </a:t>
            </a:r>
            <a:r>
              <a:rPr lang="en-US" dirty="0" err="1"/>
              <a:t>boundaries_scored</a:t>
            </a:r>
            <a:endParaRPr lang="en-US" dirty="0"/>
          </a:p>
          <a:p>
            <a:pPr algn="l"/>
            <a:r>
              <a:rPr lang="en-US" dirty="0"/>
              <a:t>from deliveries_v02</a:t>
            </a:r>
          </a:p>
          <a:p>
            <a:pPr algn="l"/>
            <a:r>
              <a:rPr lang="en-US" dirty="0"/>
              <a:t>where </a:t>
            </a:r>
            <a:r>
              <a:rPr lang="en-US" dirty="0" err="1"/>
              <a:t>ball_results</a:t>
            </a:r>
            <a:r>
              <a:rPr lang="en-US" dirty="0"/>
              <a:t> in ('boundary')</a:t>
            </a:r>
          </a:p>
          <a:p>
            <a:pPr algn="l"/>
            <a:r>
              <a:rPr lang="en-US" dirty="0"/>
              <a:t>group by </a:t>
            </a:r>
            <a:r>
              <a:rPr lang="en-US" dirty="0" err="1"/>
              <a:t>batting_team</a:t>
            </a:r>
            <a:endParaRPr lang="en-US" dirty="0"/>
          </a:p>
          <a:p>
            <a:pPr algn="l"/>
            <a:r>
              <a:rPr lang="en-US" dirty="0"/>
              <a:t>order by </a:t>
            </a:r>
            <a:r>
              <a:rPr lang="en-US" dirty="0" err="1"/>
              <a:t>boundaries_scored</a:t>
            </a:r>
            <a:r>
              <a:rPr lang="en-US" dirty="0"/>
              <a:t> desc;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44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43ADF7-6D67-4523-8167-3B4C20A3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97700"/>
              </p:ext>
            </p:extLst>
          </p:nvPr>
        </p:nvGraphicFramePr>
        <p:xfrm>
          <a:off x="4378667" y="226463"/>
          <a:ext cx="2984500" cy="3048000"/>
        </p:xfrm>
        <a:graphic>
          <a:graphicData uri="http://schemas.openxmlformats.org/drawingml/2006/table">
            <a:tbl>
              <a:tblPr/>
              <a:tblGrid>
                <a:gridCol w="1776111">
                  <a:extLst>
                    <a:ext uri="{9D8B030D-6E8A-4147-A177-3AD203B41FA5}">
                      <a16:colId xmlns:a16="http://schemas.microsoft.com/office/drawing/2014/main" val="308554387"/>
                    </a:ext>
                  </a:extLst>
                </a:gridCol>
                <a:gridCol w="1208389">
                  <a:extLst>
                    <a:ext uri="{9D8B030D-6E8A-4147-A177-3AD203B41FA5}">
                      <a16:colId xmlns:a16="http://schemas.microsoft.com/office/drawing/2014/main" val="2314617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boundaries_scored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573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09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043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394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33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96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20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16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583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439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221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7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2460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783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49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25149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53F1087-5A03-4DB6-ADE1-0F178FB1A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2908014"/>
              </p:ext>
            </p:extLst>
          </p:nvPr>
        </p:nvGraphicFramePr>
        <p:xfrm>
          <a:off x="1434906" y="3428999"/>
          <a:ext cx="8989254" cy="3202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41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6A7C-0BA1-4B83-A902-E6ACDD362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8" y="334573"/>
            <a:ext cx="9144000" cy="57982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5. Write a query to fetch the total number of dot balls bowled by each team </a:t>
            </a:r>
            <a:endParaRPr lang="en-IN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49B14-53EB-4925-8885-FF280634C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1347"/>
            <a:ext cx="9144000" cy="4431323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</a:t>
            </a:r>
            <a:r>
              <a:rPr lang="en-US" dirty="0" err="1"/>
              <a:t>batting_team</a:t>
            </a:r>
            <a:r>
              <a:rPr lang="en-US" dirty="0"/>
              <a:t>, count(*)as </a:t>
            </a:r>
            <a:r>
              <a:rPr lang="en-US" dirty="0" err="1"/>
              <a:t>dot_ball</a:t>
            </a:r>
            <a:endParaRPr lang="en-US" dirty="0"/>
          </a:p>
          <a:p>
            <a:pPr algn="l"/>
            <a:r>
              <a:rPr lang="en-US" dirty="0"/>
              <a:t>from deliveries_v02</a:t>
            </a:r>
          </a:p>
          <a:p>
            <a:pPr algn="l"/>
            <a:r>
              <a:rPr lang="en-US" dirty="0"/>
              <a:t>where </a:t>
            </a:r>
            <a:r>
              <a:rPr lang="en-US" dirty="0" err="1"/>
              <a:t>ball_results</a:t>
            </a:r>
            <a:r>
              <a:rPr lang="en-US" dirty="0"/>
              <a:t> in ('dot')</a:t>
            </a:r>
          </a:p>
          <a:p>
            <a:pPr algn="l"/>
            <a:r>
              <a:rPr lang="en-US" dirty="0"/>
              <a:t>group by </a:t>
            </a:r>
            <a:r>
              <a:rPr lang="en-US" dirty="0" err="1"/>
              <a:t>batting_team</a:t>
            </a:r>
            <a:endParaRPr lang="en-US" dirty="0"/>
          </a:p>
          <a:p>
            <a:pPr algn="l"/>
            <a:r>
              <a:rPr lang="en-US" dirty="0"/>
              <a:t>order by </a:t>
            </a:r>
            <a:r>
              <a:rPr lang="en-US" dirty="0" err="1"/>
              <a:t>dot_ball</a:t>
            </a:r>
            <a:r>
              <a:rPr lang="en-US" dirty="0"/>
              <a:t>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74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5C40DA-8D9D-44FF-B0D0-F14053EE1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554108"/>
              </p:ext>
            </p:extLst>
          </p:nvPr>
        </p:nvGraphicFramePr>
        <p:xfrm>
          <a:off x="4009292" y="198326"/>
          <a:ext cx="4853354" cy="3346736"/>
        </p:xfrm>
        <a:graphic>
          <a:graphicData uri="http://schemas.openxmlformats.org/drawingml/2006/table">
            <a:tbl>
              <a:tblPr/>
              <a:tblGrid>
                <a:gridCol w="3692770">
                  <a:extLst>
                    <a:ext uri="{9D8B030D-6E8A-4147-A177-3AD203B41FA5}">
                      <a16:colId xmlns:a16="http://schemas.microsoft.com/office/drawing/2014/main" val="3717545792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407767679"/>
                    </a:ext>
                  </a:extLst>
                </a:gridCol>
              </a:tblGrid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batting_team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dot_ball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730726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Mumbai Indians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452724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Kolkata Knight Riders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64694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Royal Challengers Bangalore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976086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 XI Punjab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96314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Chennai Super Kings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450797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Rajasthan Royals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172574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Daredevils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038168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Sunrisers Hyderabad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609793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Deccan Chargers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61898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Pune Warriors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860750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Delhi Capitals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870655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Gujarat Lions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813498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649176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Kochi Tuskers Kerala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183707"/>
                  </a:ext>
                </a:extLst>
              </a:tr>
              <a:tr h="2091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Rising Pune Supergiants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22720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6210D9-294D-4502-A202-C3FD15943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086686"/>
              </p:ext>
            </p:extLst>
          </p:nvPr>
        </p:nvGraphicFramePr>
        <p:xfrm>
          <a:off x="1969477" y="3661116"/>
          <a:ext cx="7990449" cy="2998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2414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002A-CA73-4DFF-B7BD-84321BCDD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93895"/>
            <a:ext cx="9144000" cy="847114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6. Write a query to fetch the total number of dismissals by dismissal kinds where dismissal kind is not NA</a:t>
            </a:r>
            <a:endParaRPr lang="en-IN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9E3E9-C340-42A7-891E-281B3D499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8634"/>
            <a:ext cx="9144000" cy="3879166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SELECT </a:t>
            </a:r>
            <a:r>
              <a:rPr lang="en-US" dirty="0" err="1"/>
              <a:t>dismissal_kind</a:t>
            </a:r>
            <a:r>
              <a:rPr lang="en-US" dirty="0"/>
              <a:t>, COUNT(*) AS </a:t>
            </a:r>
            <a:r>
              <a:rPr lang="en-US" dirty="0" err="1"/>
              <a:t>dismissal_count</a:t>
            </a:r>
            <a:endParaRPr lang="en-US" dirty="0"/>
          </a:p>
          <a:p>
            <a:pPr algn="l"/>
            <a:r>
              <a:rPr lang="en-US" dirty="0"/>
              <a:t>FROM ball</a:t>
            </a:r>
          </a:p>
          <a:p>
            <a:pPr algn="l"/>
            <a:r>
              <a:rPr lang="en-US" dirty="0"/>
              <a:t>WHERE </a:t>
            </a:r>
            <a:r>
              <a:rPr lang="en-US" dirty="0" err="1"/>
              <a:t>dismissal_kind</a:t>
            </a:r>
            <a:r>
              <a:rPr lang="en-US" dirty="0"/>
              <a:t> != 'NA'</a:t>
            </a:r>
          </a:p>
          <a:p>
            <a:pPr algn="l"/>
            <a:r>
              <a:rPr lang="en-US" dirty="0"/>
              <a:t>GROUP BY </a:t>
            </a:r>
            <a:r>
              <a:rPr lang="en-US" dirty="0" err="1"/>
              <a:t>dismissal_kind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18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993</Words>
  <Application>Microsoft Office PowerPoint</Application>
  <PresentationFormat>Widescreen</PresentationFormat>
  <Paragraphs>281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1.  Get the count of cities that have hosted an IPL match </vt:lpstr>
      <vt:lpstr>2. Create table deliveries_v02 with all the columns of the table ‘deliveries’ and an additional column ball_result containing values boundary, dot or other depending on the total_run </vt:lpstr>
      <vt:lpstr>3. Write a query to fetch the total number of boundaries and dot balls from the deliveries_v02 table</vt:lpstr>
      <vt:lpstr>PowerPoint Presentation</vt:lpstr>
      <vt:lpstr>4. Write a query to fetch the total number of boundaries scored by each team from the deliveries_v02 table</vt:lpstr>
      <vt:lpstr>PowerPoint Presentation</vt:lpstr>
      <vt:lpstr>5. Write a query to fetch the total number of dot balls bowled by each team </vt:lpstr>
      <vt:lpstr>PowerPoint Presentation</vt:lpstr>
      <vt:lpstr>6. Write a query to fetch the total number of dismissals by dismissal kinds where dismissal kind is not NA</vt:lpstr>
      <vt:lpstr>PowerPoint Presentation</vt:lpstr>
      <vt:lpstr>7. Write a query to get the top 5 bowlers who conceded maximum extra runs from the deliveries table</vt:lpstr>
      <vt:lpstr>PowerPoint Presentation</vt:lpstr>
      <vt:lpstr>8.   Write a query to create a table named deliveries_v03 with all the columns of deliveries_v02 table and two additional column (named venue and match_date) of venue and date from table matches </vt:lpstr>
      <vt:lpstr>9. Write a query to fetch the total runs scored for each venue and order it in the descending order of total runs scored. </vt:lpstr>
      <vt:lpstr>PowerPoint Presentation</vt:lpstr>
      <vt:lpstr>PowerPoint Presentation</vt:lpstr>
      <vt:lpstr>10. Write a query to fetch the year-wise total runs scored at Eden Gardens and order it in the descending order of total runs scored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the count of cities that have hosted an IPL match </dc:title>
  <dc:creator>NOC Binary</dc:creator>
  <cp:lastModifiedBy>NOC Binary</cp:lastModifiedBy>
  <cp:revision>6</cp:revision>
  <dcterms:created xsi:type="dcterms:W3CDTF">2024-03-19T18:53:07Z</dcterms:created>
  <dcterms:modified xsi:type="dcterms:W3CDTF">2024-03-19T19:28:46Z</dcterms:modified>
</cp:coreProperties>
</file>