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ball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ball2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allround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Aggressive batters</a:t>
            </a:r>
            <a:endParaRPr lang="en-IN"/>
          </a:p>
        </c:rich>
      </c:tx>
      <c:layout>
        <c:manualLayout>
          <c:xMode val="edge"/>
          <c:yMode val="edge"/>
          <c:x val="0.3483818897637795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'data-1'!$B$1</c:f>
              <c:strCache>
                <c:ptCount val="1"/>
                <c:pt idx="0">
                  <c:v>total_run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'data-1'!$A$2:$A$11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V Sehwag</c:v>
                </c:pt>
                <c:pt idx="5">
                  <c:v>RR Pant</c:v>
                </c:pt>
                <c:pt idx="6">
                  <c:v>AB de Villiers</c:v>
                </c:pt>
                <c:pt idx="7">
                  <c:v>KA Pollard</c:v>
                </c:pt>
                <c:pt idx="8">
                  <c:v>CH Gayle</c:v>
                </c:pt>
                <c:pt idx="9">
                  <c:v>JC Buttler</c:v>
                </c:pt>
              </c:strCache>
            </c:strRef>
          </c:cat>
          <c:val>
            <c:numRef>
              <c:f>'data-1'!$B$2:$B$11</c:f>
              <c:numCache>
                <c:formatCode>General</c:formatCode>
                <c:ptCount val="10"/>
                <c:pt idx="0">
                  <c:v>1509</c:v>
                </c:pt>
                <c:pt idx="1">
                  <c:v>890</c:v>
                </c:pt>
                <c:pt idx="2">
                  <c:v>1343</c:v>
                </c:pt>
                <c:pt idx="3">
                  <c:v>1497</c:v>
                </c:pt>
                <c:pt idx="4">
                  <c:v>2713</c:v>
                </c:pt>
                <c:pt idx="5">
                  <c:v>2067</c:v>
                </c:pt>
                <c:pt idx="6">
                  <c:v>4816</c:v>
                </c:pt>
                <c:pt idx="7">
                  <c:v>2999</c:v>
                </c:pt>
                <c:pt idx="8">
                  <c:v>4731</c:v>
                </c:pt>
                <c:pt idx="9">
                  <c:v>1712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FA-42A4-BA99-96C47861506C}"/>
            </c:ext>
          </c:extLst>
        </c:ser>
        <c:ser>
          <c:idx val="1"/>
          <c:order val="1"/>
          <c:tx>
            <c:strRef>
              <c:f>'data-1'!$C$1</c:f>
              <c:strCache>
                <c:ptCount val="1"/>
                <c:pt idx="0">
                  <c:v>total_ball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'data-1'!$A$2:$A$11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V Sehwag</c:v>
                </c:pt>
                <c:pt idx="5">
                  <c:v>RR Pant</c:v>
                </c:pt>
                <c:pt idx="6">
                  <c:v>AB de Villiers</c:v>
                </c:pt>
                <c:pt idx="7">
                  <c:v>KA Pollard</c:v>
                </c:pt>
                <c:pt idx="8">
                  <c:v>CH Gayle</c:v>
                </c:pt>
                <c:pt idx="9">
                  <c:v>JC Buttler</c:v>
                </c:pt>
              </c:strCache>
            </c:strRef>
          </c:cat>
          <c:val>
            <c:numRef>
              <c:f>'data-1'!$C$2:$C$11</c:f>
              <c:numCache>
                <c:formatCode>General</c:formatCode>
                <c:ptCount val="10"/>
                <c:pt idx="0">
                  <c:v>815</c:v>
                </c:pt>
                <c:pt idx="1">
                  <c:v>522</c:v>
                </c:pt>
                <c:pt idx="2">
                  <c:v>826</c:v>
                </c:pt>
                <c:pt idx="3">
                  <c:v>934</c:v>
                </c:pt>
                <c:pt idx="4">
                  <c:v>1691</c:v>
                </c:pt>
                <c:pt idx="5">
                  <c:v>1340</c:v>
                </c:pt>
                <c:pt idx="6">
                  <c:v>3127</c:v>
                </c:pt>
                <c:pt idx="7">
                  <c:v>1958</c:v>
                </c:pt>
                <c:pt idx="8">
                  <c:v>3090</c:v>
                </c:pt>
                <c:pt idx="9">
                  <c:v>1120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FA-42A4-BA99-96C47861506C}"/>
            </c:ext>
          </c:extLst>
        </c:ser>
        <c:ser>
          <c:idx val="2"/>
          <c:order val="2"/>
          <c:tx>
            <c:strRef>
              <c:f>'data-1'!$D$1</c:f>
              <c:strCache>
                <c:ptCount val="1"/>
                <c:pt idx="0">
                  <c:v>strik_rate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'data-1'!$A$2:$A$11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V Sehwag</c:v>
                </c:pt>
                <c:pt idx="5">
                  <c:v>RR Pant</c:v>
                </c:pt>
                <c:pt idx="6">
                  <c:v>AB de Villiers</c:v>
                </c:pt>
                <c:pt idx="7">
                  <c:v>KA Pollard</c:v>
                </c:pt>
                <c:pt idx="8">
                  <c:v>CH Gayle</c:v>
                </c:pt>
                <c:pt idx="9">
                  <c:v>JC Buttler</c:v>
                </c:pt>
              </c:strCache>
            </c:strRef>
          </c:cat>
          <c:val>
            <c:numRef>
              <c:f>'data-1'!$D$2:$D$11</c:f>
              <c:numCache>
                <c:formatCode>General</c:formatCode>
                <c:ptCount val="10"/>
                <c:pt idx="0">
                  <c:v>185</c:v>
                </c:pt>
                <c:pt idx="1">
                  <c:v>170</c:v>
                </c:pt>
                <c:pt idx="2">
                  <c:v>162</c:v>
                </c:pt>
                <c:pt idx="3">
                  <c:v>160</c:v>
                </c:pt>
                <c:pt idx="4">
                  <c:v>160</c:v>
                </c:pt>
                <c:pt idx="5">
                  <c:v>154</c:v>
                </c:pt>
                <c:pt idx="6">
                  <c:v>154</c:v>
                </c:pt>
                <c:pt idx="7">
                  <c:v>153</c:v>
                </c:pt>
                <c:pt idx="8">
                  <c:v>153</c:v>
                </c:pt>
                <c:pt idx="9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FA-42A4-BA99-96C478615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924736"/>
        <c:axId val="275458960"/>
      </c:barChart>
      <c:catAx>
        <c:axId val="27992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458960"/>
        <c:crosses val="autoZero"/>
        <c:auto val="1"/>
        <c:lblAlgn val="ctr"/>
        <c:lblOffset val="100"/>
        <c:noMultiLvlLbl val="0"/>
      </c:catAx>
      <c:valAx>
        <c:axId val="27545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924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Anchor batsmen</a:t>
            </a:r>
            <a:endParaRPr lang="en-IN"/>
          </a:p>
        </c:rich>
      </c:tx>
      <c:layout>
        <c:manualLayout>
          <c:xMode val="edge"/>
          <c:yMode val="edge"/>
          <c:x val="0.42211761960691624"/>
          <c:y val="4.91411677170812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'data-2'!$A$1</c:f>
              <c:strCache>
                <c:ptCount val="1"/>
                <c:pt idx="0">
                  <c:v>no_matchs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'data-2'!$A$2:$A$11</c:f>
              <c:numCache>
                <c:formatCode>General</c:formatCode>
                <c:ptCount val="10"/>
                <c:pt idx="0">
                  <c:v>156</c:v>
                </c:pt>
                <c:pt idx="1">
                  <c:v>80</c:v>
                </c:pt>
                <c:pt idx="2">
                  <c:v>41</c:v>
                </c:pt>
                <c:pt idx="3">
                  <c:v>61</c:v>
                </c:pt>
                <c:pt idx="4">
                  <c:v>85</c:v>
                </c:pt>
                <c:pt idx="5">
                  <c:v>50</c:v>
                </c:pt>
                <c:pt idx="6">
                  <c:v>140</c:v>
                </c:pt>
                <c:pt idx="7">
                  <c:v>71</c:v>
                </c:pt>
                <c:pt idx="8">
                  <c:v>149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0-436C-9CA5-A85C80E353D2}"/>
            </c:ext>
          </c:extLst>
        </c:ser>
        <c:ser>
          <c:idx val="1"/>
          <c:order val="1"/>
          <c:tx>
            <c:strRef>
              <c:f>'data-2'!$B$1</c:f>
              <c:strCache>
                <c:ptCount val="1"/>
                <c:pt idx="0">
                  <c:v>batsman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'data-2'!$B$2:$B$11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D0-436C-9CA5-A85C80E353D2}"/>
            </c:ext>
          </c:extLst>
        </c:ser>
        <c:ser>
          <c:idx val="2"/>
          <c:order val="2"/>
          <c:tx>
            <c:strRef>
              <c:f>'data-2'!$C$1</c:f>
              <c:strCache>
                <c:ptCount val="1"/>
                <c:pt idx="0">
                  <c:v>total_run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'data-2'!$C$2:$C$11</c:f>
              <c:numCache>
                <c:formatCode>General</c:formatCode>
                <c:ptCount val="10"/>
                <c:pt idx="0">
                  <c:v>4816</c:v>
                </c:pt>
                <c:pt idx="1">
                  <c:v>2046</c:v>
                </c:pt>
                <c:pt idx="2">
                  <c:v>722</c:v>
                </c:pt>
                <c:pt idx="3">
                  <c:v>1509</c:v>
                </c:pt>
                <c:pt idx="4">
                  <c:v>1996</c:v>
                </c:pt>
                <c:pt idx="5">
                  <c:v>664</c:v>
                </c:pt>
                <c:pt idx="6">
                  <c:v>3931</c:v>
                </c:pt>
                <c:pt idx="7">
                  <c:v>911</c:v>
                </c:pt>
                <c:pt idx="8">
                  <c:v>3650</c:v>
                </c:pt>
                <c:pt idx="9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D0-436C-9CA5-A85C80E353D2}"/>
            </c:ext>
          </c:extLst>
        </c:ser>
        <c:ser>
          <c:idx val="3"/>
          <c:order val="3"/>
          <c:tx>
            <c:strRef>
              <c:f>'data-2'!$D$1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'data-2'!$D$2:$D$11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D0-436C-9CA5-A85C80E353D2}"/>
            </c:ext>
          </c:extLst>
        </c:ser>
        <c:ser>
          <c:idx val="4"/>
          <c:order val="4"/>
          <c:tx>
            <c:strRef>
              <c:f>'data-2'!$E$1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'data-2'!$E$2:$E$11</c:f>
              <c:numCache>
                <c:formatCode>General</c:formatCode>
                <c:ptCount val="10"/>
                <c:pt idx="0">
                  <c:v>3127</c:v>
                </c:pt>
                <c:pt idx="1">
                  <c:v>1438</c:v>
                </c:pt>
                <c:pt idx="2">
                  <c:v>566</c:v>
                </c:pt>
                <c:pt idx="3">
                  <c:v>815</c:v>
                </c:pt>
                <c:pt idx="4">
                  <c:v>1509</c:v>
                </c:pt>
                <c:pt idx="5">
                  <c:v>551</c:v>
                </c:pt>
                <c:pt idx="6">
                  <c:v>3191</c:v>
                </c:pt>
                <c:pt idx="7">
                  <c:v>704</c:v>
                </c:pt>
                <c:pt idx="8">
                  <c:v>2850</c:v>
                </c:pt>
                <c:pt idx="9">
                  <c:v>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D0-436C-9CA5-A85C80E35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8180735"/>
        <c:axId val="2032540879"/>
      </c:barChart>
      <c:catAx>
        <c:axId val="202818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540879"/>
        <c:crosses val="autoZero"/>
        <c:auto val="1"/>
        <c:lblAlgn val="ctr"/>
        <c:lblOffset val="100"/>
        <c:noMultiLvlLbl val="0"/>
      </c:catAx>
      <c:valAx>
        <c:axId val="203254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18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Hard hitters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'data-3'!$B$1</c:f>
              <c:strCache>
                <c:ptCount val="1"/>
                <c:pt idx="0">
                  <c:v>total_run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'data-3'!$A$2:$A$11</c:f>
              <c:strCache>
                <c:ptCount val="10"/>
                <c:pt idx="0">
                  <c:v>SP Narine</c:v>
                </c:pt>
                <c:pt idx="1">
                  <c:v>V Sehwag</c:v>
                </c:pt>
                <c:pt idx="2">
                  <c:v>ST Jayasuriya</c:v>
                </c:pt>
                <c:pt idx="3">
                  <c:v>AD Russell</c:v>
                </c:pt>
                <c:pt idx="4">
                  <c:v>DR Smith</c:v>
                </c:pt>
                <c:pt idx="5">
                  <c:v>AC Gilchrist</c:v>
                </c:pt>
                <c:pt idx="6">
                  <c:v>PP Shaw</c:v>
                </c:pt>
                <c:pt idx="7">
                  <c:v>CH Gayle</c:v>
                </c:pt>
                <c:pt idx="8">
                  <c:v>JC Buttler</c:v>
                </c:pt>
                <c:pt idx="9">
                  <c:v>JD Ryder</c:v>
                </c:pt>
              </c:strCache>
            </c:strRef>
          </c:cat>
          <c:val>
            <c:numRef>
              <c:f>'data-3'!$B$2:$B$11</c:f>
              <c:numCache>
                <c:formatCode>General</c:formatCode>
                <c:ptCount val="10"/>
                <c:pt idx="0">
                  <c:v>890</c:v>
                </c:pt>
                <c:pt idx="1">
                  <c:v>2713</c:v>
                </c:pt>
                <c:pt idx="2">
                  <c:v>760</c:v>
                </c:pt>
                <c:pt idx="3">
                  <c:v>1509</c:v>
                </c:pt>
                <c:pt idx="4">
                  <c:v>2379</c:v>
                </c:pt>
                <c:pt idx="5">
                  <c:v>2046</c:v>
                </c:pt>
                <c:pt idx="6">
                  <c:v>825</c:v>
                </c:pt>
                <c:pt idx="7">
                  <c:v>4731</c:v>
                </c:pt>
                <c:pt idx="8">
                  <c:v>1712</c:v>
                </c:pt>
                <c:pt idx="9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7B-41C7-82A6-FB735880D885}"/>
            </c:ext>
          </c:extLst>
        </c:ser>
        <c:ser>
          <c:idx val="1"/>
          <c:order val="1"/>
          <c:tx>
            <c:strRef>
              <c:f>'data-3'!$C$1</c:f>
              <c:strCache>
                <c:ptCount val="1"/>
                <c:pt idx="0">
                  <c:v>boundry_count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'data-3'!$A$2:$A$11</c:f>
              <c:strCache>
                <c:ptCount val="10"/>
                <c:pt idx="0">
                  <c:v>SP Narine</c:v>
                </c:pt>
                <c:pt idx="1">
                  <c:v>V Sehwag</c:v>
                </c:pt>
                <c:pt idx="2">
                  <c:v>ST Jayasuriya</c:v>
                </c:pt>
                <c:pt idx="3">
                  <c:v>AD Russell</c:v>
                </c:pt>
                <c:pt idx="4">
                  <c:v>DR Smith</c:v>
                </c:pt>
                <c:pt idx="5">
                  <c:v>AC Gilchrist</c:v>
                </c:pt>
                <c:pt idx="6">
                  <c:v>PP Shaw</c:v>
                </c:pt>
                <c:pt idx="7">
                  <c:v>CH Gayle</c:v>
                </c:pt>
                <c:pt idx="8">
                  <c:v>JC Buttler</c:v>
                </c:pt>
                <c:pt idx="9">
                  <c:v>JD Ryder</c:v>
                </c:pt>
              </c:strCache>
            </c:strRef>
          </c:cat>
          <c:val>
            <c:numRef>
              <c:f>'data-3'!$C$2:$C$11</c:f>
              <c:numCache>
                <c:formatCode>General</c:formatCode>
                <c:ptCount val="10"/>
                <c:pt idx="0">
                  <c:v>155</c:v>
                </c:pt>
                <c:pt idx="1">
                  <c:v>438</c:v>
                </c:pt>
                <c:pt idx="2">
                  <c:v>122</c:v>
                </c:pt>
                <c:pt idx="3">
                  <c:v>233</c:v>
                </c:pt>
                <c:pt idx="4">
                  <c:v>361</c:v>
                </c:pt>
                <c:pt idx="5">
                  <c:v>326</c:v>
                </c:pt>
                <c:pt idx="6">
                  <c:v>126</c:v>
                </c:pt>
                <c:pt idx="7">
                  <c:v>727</c:v>
                </c:pt>
                <c:pt idx="8">
                  <c:v>244</c:v>
                </c:pt>
                <c:pt idx="9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7B-41C7-82A6-FB735880D885}"/>
            </c:ext>
          </c:extLst>
        </c:ser>
        <c:ser>
          <c:idx val="2"/>
          <c:order val="2"/>
          <c:tx>
            <c:strRef>
              <c:f>'data-3'!$D$1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'data-3'!$A$2:$A$11</c:f>
              <c:strCache>
                <c:ptCount val="10"/>
                <c:pt idx="0">
                  <c:v>SP Narine</c:v>
                </c:pt>
                <c:pt idx="1">
                  <c:v>V Sehwag</c:v>
                </c:pt>
                <c:pt idx="2">
                  <c:v>ST Jayasuriya</c:v>
                </c:pt>
                <c:pt idx="3">
                  <c:v>AD Russell</c:v>
                </c:pt>
                <c:pt idx="4">
                  <c:v>DR Smith</c:v>
                </c:pt>
                <c:pt idx="5">
                  <c:v>AC Gilchrist</c:v>
                </c:pt>
                <c:pt idx="6">
                  <c:v>PP Shaw</c:v>
                </c:pt>
                <c:pt idx="7">
                  <c:v>CH Gayle</c:v>
                </c:pt>
                <c:pt idx="8">
                  <c:v>JC Buttler</c:v>
                </c:pt>
                <c:pt idx="9">
                  <c:v>JD Ryder</c:v>
                </c:pt>
              </c:strCache>
            </c:strRef>
          </c:cat>
          <c:val>
            <c:numRef>
              <c:f>'data-3'!$D$2:$D$11</c:f>
              <c:numCache>
                <c:formatCode>General</c:formatCode>
                <c:ptCount val="10"/>
                <c:pt idx="0">
                  <c:v>17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14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7B-41C7-82A6-FB735880D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431680"/>
        <c:axId val="435077280"/>
      </c:barChart>
      <c:catAx>
        <c:axId val="4324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077280"/>
        <c:crosses val="autoZero"/>
        <c:auto val="1"/>
        <c:lblAlgn val="ctr"/>
        <c:lblOffset val="100"/>
        <c:noMultiLvlLbl val="0"/>
      </c:catAx>
      <c:valAx>
        <c:axId val="43507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43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Economical bowlers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'data-baller'!$B$1</c:f>
              <c:strCache>
                <c:ptCount val="1"/>
                <c:pt idx="0">
                  <c:v>total_over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'data-baller'!$A$2:$A$11</c:f>
              <c:strCache>
                <c:ptCount val="10"/>
                <c:pt idx="0">
                  <c:v>R Ashwin</c:v>
                </c:pt>
                <c:pt idx="1">
                  <c:v>Washington Sundar</c:v>
                </c:pt>
                <c:pt idx="2">
                  <c:v>DW Steyn</c:v>
                </c:pt>
                <c:pt idx="3">
                  <c:v>M Muralitharan</c:v>
                </c:pt>
                <c:pt idx="4">
                  <c:v>Rashid Khan</c:v>
                </c:pt>
                <c:pt idx="5">
                  <c:v>SP Narine</c:v>
                </c:pt>
                <c:pt idx="6">
                  <c:v>A Kumble</c:v>
                </c:pt>
                <c:pt idx="7">
                  <c:v>DL Vettori</c:v>
                </c:pt>
                <c:pt idx="8">
                  <c:v>J Botha</c:v>
                </c:pt>
                <c:pt idx="9">
                  <c:v>A Nehra</c:v>
                </c:pt>
              </c:strCache>
            </c:strRef>
          </c:cat>
          <c:val>
            <c:numRef>
              <c:f>'data-baller'!$B$2:$B$11</c:f>
              <c:numCache>
                <c:formatCode>General</c:formatCode>
                <c:ptCount val="10"/>
                <c:pt idx="0">
                  <c:v>554</c:v>
                </c:pt>
                <c:pt idx="1">
                  <c:v>110</c:v>
                </c:pt>
                <c:pt idx="2">
                  <c:v>379</c:v>
                </c:pt>
                <c:pt idx="3">
                  <c:v>262</c:v>
                </c:pt>
                <c:pt idx="4">
                  <c:v>248</c:v>
                </c:pt>
                <c:pt idx="5">
                  <c:v>470</c:v>
                </c:pt>
                <c:pt idx="6">
                  <c:v>163</c:v>
                </c:pt>
                <c:pt idx="7">
                  <c:v>130</c:v>
                </c:pt>
                <c:pt idx="8">
                  <c:v>118</c:v>
                </c:pt>
                <c:pt idx="9">
                  <c:v>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F-49D3-B0F6-23BBBCB12FA6}"/>
            </c:ext>
          </c:extLst>
        </c:ser>
        <c:ser>
          <c:idx val="1"/>
          <c:order val="1"/>
          <c:tx>
            <c:strRef>
              <c:f>'data-baller'!$C$1</c:f>
              <c:strCache>
                <c:ptCount val="1"/>
                <c:pt idx="0">
                  <c:v>total_ball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'data-baller'!$A$2:$A$11</c:f>
              <c:strCache>
                <c:ptCount val="10"/>
                <c:pt idx="0">
                  <c:v>R Ashwin</c:v>
                </c:pt>
                <c:pt idx="1">
                  <c:v>Washington Sundar</c:v>
                </c:pt>
                <c:pt idx="2">
                  <c:v>DW Steyn</c:v>
                </c:pt>
                <c:pt idx="3">
                  <c:v>M Muralitharan</c:v>
                </c:pt>
                <c:pt idx="4">
                  <c:v>Rashid Khan</c:v>
                </c:pt>
                <c:pt idx="5">
                  <c:v>SP Narine</c:v>
                </c:pt>
                <c:pt idx="6">
                  <c:v>A Kumble</c:v>
                </c:pt>
                <c:pt idx="7">
                  <c:v>DL Vettori</c:v>
                </c:pt>
                <c:pt idx="8">
                  <c:v>J Botha</c:v>
                </c:pt>
                <c:pt idx="9">
                  <c:v>A Nehra</c:v>
                </c:pt>
              </c:strCache>
            </c:strRef>
          </c:cat>
          <c:val>
            <c:numRef>
              <c:f>'data-baller'!$C$2:$C$11</c:f>
              <c:numCache>
                <c:formatCode>General</c:formatCode>
                <c:ptCount val="10"/>
                <c:pt idx="0">
                  <c:v>3327</c:v>
                </c:pt>
                <c:pt idx="1">
                  <c:v>660</c:v>
                </c:pt>
                <c:pt idx="2">
                  <c:v>2276</c:v>
                </c:pt>
                <c:pt idx="3">
                  <c:v>1577</c:v>
                </c:pt>
                <c:pt idx="4">
                  <c:v>1490</c:v>
                </c:pt>
                <c:pt idx="5">
                  <c:v>2824</c:v>
                </c:pt>
                <c:pt idx="6">
                  <c:v>983</c:v>
                </c:pt>
                <c:pt idx="7">
                  <c:v>785</c:v>
                </c:pt>
                <c:pt idx="8">
                  <c:v>709</c:v>
                </c:pt>
                <c:pt idx="9">
                  <c:v>1974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0F-49D3-B0F6-23BBBCB12FA6}"/>
            </c:ext>
          </c:extLst>
        </c:ser>
        <c:ser>
          <c:idx val="2"/>
          <c:order val="2"/>
          <c:tx>
            <c:strRef>
              <c:f>'data-baller'!$D$1</c:f>
              <c:strCache>
                <c:ptCount val="1"/>
                <c:pt idx="0">
                  <c:v>runs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'data-baller'!$A$2:$A$11</c:f>
              <c:strCache>
                <c:ptCount val="10"/>
                <c:pt idx="0">
                  <c:v>R Ashwin</c:v>
                </c:pt>
                <c:pt idx="1">
                  <c:v>Washington Sundar</c:v>
                </c:pt>
                <c:pt idx="2">
                  <c:v>DW Steyn</c:v>
                </c:pt>
                <c:pt idx="3">
                  <c:v>M Muralitharan</c:v>
                </c:pt>
                <c:pt idx="4">
                  <c:v>Rashid Khan</c:v>
                </c:pt>
                <c:pt idx="5">
                  <c:v>SP Narine</c:v>
                </c:pt>
                <c:pt idx="6">
                  <c:v>A Kumble</c:v>
                </c:pt>
                <c:pt idx="7">
                  <c:v>DL Vettori</c:v>
                </c:pt>
                <c:pt idx="8">
                  <c:v>J Botha</c:v>
                </c:pt>
                <c:pt idx="9">
                  <c:v>A Nehra</c:v>
                </c:pt>
              </c:strCache>
            </c:strRef>
          </c:cat>
          <c:val>
            <c:numRef>
              <c:f>'data-baller'!$D$2:$D$11</c:f>
              <c:numCache>
                <c:formatCode>General</c:formatCode>
                <c:ptCount val="10"/>
                <c:pt idx="0">
                  <c:v>3756</c:v>
                </c:pt>
                <c:pt idx="1">
                  <c:v>758</c:v>
                </c:pt>
                <c:pt idx="2">
                  <c:v>2568</c:v>
                </c:pt>
                <c:pt idx="3">
                  <c:v>1755</c:v>
                </c:pt>
                <c:pt idx="4">
                  <c:v>1573</c:v>
                </c:pt>
                <c:pt idx="5">
                  <c:v>3208</c:v>
                </c:pt>
                <c:pt idx="6">
                  <c:v>1089</c:v>
                </c:pt>
                <c:pt idx="7">
                  <c:v>894</c:v>
                </c:pt>
                <c:pt idx="8">
                  <c:v>818</c:v>
                </c:pt>
                <c:pt idx="9">
                  <c:v>2537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0F-49D3-B0F6-23BBBCB12FA6}"/>
            </c:ext>
          </c:extLst>
        </c:ser>
        <c:ser>
          <c:idx val="3"/>
          <c:order val="3"/>
          <c:tx>
            <c:strRef>
              <c:f>'data-baller'!$E$1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'data-baller'!$A$2:$A$11</c:f>
              <c:strCache>
                <c:ptCount val="10"/>
                <c:pt idx="0">
                  <c:v>R Ashwin</c:v>
                </c:pt>
                <c:pt idx="1">
                  <c:v>Washington Sundar</c:v>
                </c:pt>
                <c:pt idx="2">
                  <c:v>DW Steyn</c:v>
                </c:pt>
                <c:pt idx="3">
                  <c:v>M Muralitharan</c:v>
                </c:pt>
                <c:pt idx="4">
                  <c:v>Rashid Khan</c:v>
                </c:pt>
                <c:pt idx="5">
                  <c:v>SP Narine</c:v>
                </c:pt>
                <c:pt idx="6">
                  <c:v>A Kumble</c:v>
                </c:pt>
                <c:pt idx="7">
                  <c:v>DL Vettori</c:v>
                </c:pt>
                <c:pt idx="8">
                  <c:v>J Botha</c:v>
                </c:pt>
                <c:pt idx="9">
                  <c:v>A Nehra</c:v>
                </c:pt>
              </c:strCache>
            </c:strRef>
          </c:cat>
          <c:val>
            <c:numRef>
              <c:f>'data-baller'!$E$2:$E$11</c:f>
              <c:numCache>
                <c:formatCode>General</c:formatCode>
                <c:ptCount val="1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0F-49D3-B0F6-23BBBCB12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8428752"/>
        <c:axId val="1679724576"/>
      </c:barChart>
      <c:catAx>
        <c:axId val="1678428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724576"/>
        <c:crosses val="autoZero"/>
        <c:auto val="1"/>
        <c:lblAlgn val="ctr"/>
        <c:lblOffset val="100"/>
        <c:noMultiLvlLbl val="0"/>
      </c:catAx>
      <c:valAx>
        <c:axId val="1679724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42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 dirty="0">
                <a:effectLst/>
              </a:rPr>
              <a:t>Wicket-taking bowlers</a:t>
            </a:r>
            <a:endParaRPr lang="en-IN" dirty="0"/>
          </a:p>
        </c:rich>
      </c:tx>
      <c:layout>
        <c:manualLayout>
          <c:xMode val="edge"/>
          <c:yMode val="edge"/>
          <c:x val="0.40243067853992975"/>
          <c:y val="5.61840203663003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'data-ball2'!$B$1</c:f>
              <c:strCache>
                <c:ptCount val="1"/>
                <c:pt idx="0">
                  <c:v>total_ball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'data-ball2'!$A$2:$A$11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A Nehra</c:v>
                </c:pt>
                <c:pt idx="7">
                  <c:v>MM Patel</c:v>
                </c:pt>
                <c:pt idx="8">
                  <c:v>DJ Bravo</c:v>
                </c:pt>
                <c:pt idx="9">
                  <c:v>KK Cooper</c:v>
                </c:pt>
              </c:strCache>
            </c:strRef>
          </c:cat>
          <c:val>
            <c:numRef>
              <c:f>'data-ball2'!$B$2:$B$11</c:f>
              <c:numCache>
                <c:formatCode>General</c:formatCode>
                <c:ptCount val="10"/>
                <c:pt idx="0">
                  <c:v>840</c:v>
                </c:pt>
                <c:pt idx="1">
                  <c:v>600</c:v>
                </c:pt>
                <c:pt idx="2">
                  <c:v>645</c:v>
                </c:pt>
                <c:pt idx="3">
                  <c:v>612</c:v>
                </c:pt>
                <c:pt idx="4">
                  <c:v>2974</c:v>
                </c:pt>
                <c:pt idx="5">
                  <c:v>1314</c:v>
                </c:pt>
                <c:pt idx="6">
                  <c:v>1974</c:v>
                </c:pt>
                <c:pt idx="7">
                  <c:v>1382</c:v>
                </c:pt>
                <c:pt idx="8">
                  <c:v>2846</c:v>
                </c:pt>
                <c:pt idx="9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5-4E6E-BC63-6124419E5DBC}"/>
            </c:ext>
          </c:extLst>
        </c:ser>
        <c:ser>
          <c:idx val="1"/>
          <c:order val="1"/>
          <c:tx>
            <c:strRef>
              <c:f>'data-ball2'!$C$1</c:f>
              <c:strCache>
                <c:ptCount val="1"/>
                <c:pt idx="0">
                  <c:v>total_wicket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'data-ball2'!$A$2:$A$11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A Nehra</c:v>
                </c:pt>
                <c:pt idx="7">
                  <c:v>MM Patel</c:v>
                </c:pt>
                <c:pt idx="8">
                  <c:v>DJ Bravo</c:v>
                </c:pt>
                <c:pt idx="9">
                  <c:v>KK Cooper</c:v>
                </c:pt>
              </c:strCache>
            </c:strRef>
          </c:cat>
          <c:val>
            <c:numRef>
              <c:f>'data-ball2'!$C$2:$C$11</c:f>
              <c:numCache>
                <c:formatCode>General</c:formatCode>
                <c:ptCount val="10"/>
                <c:pt idx="0">
                  <c:v>66</c:v>
                </c:pt>
                <c:pt idx="1">
                  <c:v>43</c:v>
                </c:pt>
                <c:pt idx="2">
                  <c:v>45</c:v>
                </c:pt>
                <c:pt idx="3">
                  <c:v>39</c:v>
                </c:pt>
                <c:pt idx="4">
                  <c:v>188</c:v>
                </c:pt>
                <c:pt idx="5">
                  <c:v>83</c:v>
                </c:pt>
                <c:pt idx="6">
                  <c:v>121</c:v>
                </c:pt>
                <c:pt idx="7">
                  <c:v>82</c:v>
                </c:pt>
                <c:pt idx="8">
                  <c:v>175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85-4E6E-BC63-6124419E5DBC}"/>
            </c:ext>
          </c:extLst>
        </c:ser>
        <c:ser>
          <c:idx val="2"/>
          <c:order val="2"/>
          <c:tx>
            <c:strRef>
              <c:f>'data-ball2'!$D$1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'data-ball2'!$A$2:$A$11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A Nehra</c:v>
                </c:pt>
                <c:pt idx="7">
                  <c:v>MM Patel</c:v>
                </c:pt>
                <c:pt idx="8">
                  <c:v>DJ Bravo</c:v>
                </c:pt>
                <c:pt idx="9">
                  <c:v>KK Cooper</c:v>
                </c:pt>
              </c:strCache>
            </c:strRef>
          </c:cat>
          <c:val>
            <c:numRef>
              <c:f>'data-ball2'!$D$2:$D$11</c:f>
              <c:numCache>
                <c:formatCode>General</c:formatCode>
                <c:ptCount val="10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85-4E6E-BC63-6124419E5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9423808"/>
        <c:axId val="877445216"/>
      </c:barChart>
      <c:catAx>
        <c:axId val="87942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445216"/>
        <c:crosses val="autoZero"/>
        <c:auto val="1"/>
        <c:lblAlgn val="ctr"/>
        <c:lblOffset val="100"/>
        <c:noMultiLvlLbl val="0"/>
      </c:catAx>
      <c:valAx>
        <c:axId val="87744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4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All-Rounders</a:t>
            </a:r>
            <a:endParaRPr lang="en-IN"/>
          </a:p>
        </c:rich>
      </c:tx>
      <c:layout>
        <c:manualLayout>
          <c:xMode val="edge"/>
          <c:yMode val="edge"/>
          <c:x val="0.4377845581802274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'data-allrounder'!$B$1</c:f>
              <c:strCache>
                <c:ptCount val="1"/>
                <c:pt idx="0">
                  <c:v>total_run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'data-allrounder'!$A$2:$A$11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'data-allrounder'!$B$2:$B$11</c:f>
              <c:numCache>
                <c:formatCode>General</c:formatCode>
                <c:ptCount val="10"/>
                <c:pt idx="0">
                  <c:v>1509</c:v>
                </c:pt>
                <c:pt idx="1">
                  <c:v>890</c:v>
                </c:pt>
                <c:pt idx="2">
                  <c:v>1343</c:v>
                </c:pt>
                <c:pt idx="3">
                  <c:v>1497</c:v>
                </c:pt>
                <c:pt idx="4">
                  <c:v>2999</c:v>
                </c:pt>
                <c:pt idx="5">
                  <c:v>4731</c:v>
                </c:pt>
                <c:pt idx="6">
                  <c:v>760</c:v>
                </c:pt>
                <c:pt idx="7">
                  <c:v>3192</c:v>
                </c:pt>
                <c:pt idx="8">
                  <c:v>1000</c:v>
                </c:pt>
                <c:pt idx="9">
                  <c:v>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96-40BC-98C4-57446FF21BB4}"/>
            </c:ext>
          </c:extLst>
        </c:ser>
        <c:ser>
          <c:idx val="1"/>
          <c:order val="1"/>
          <c:tx>
            <c:strRef>
              <c:f>'data-allrounder'!$C$1</c:f>
              <c:strCache>
                <c:ptCount val="1"/>
                <c:pt idx="0">
                  <c:v>total_ball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'data-allrounder'!$A$2:$A$11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'data-allrounder'!$C$2:$C$11</c:f>
              <c:numCache>
                <c:formatCode>General</c:formatCode>
                <c:ptCount val="10"/>
                <c:pt idx="0">
                  <c:v>815</c:v>
                </c:pt>
                <c:pt idx="1">
                  <c:v>522</c:v>
                </c:pt>
                <c:pt idx="2">
                  <c:v>826</c:v>
                </c:pt>
                <c:pt idx="3">
                  <c:v>934</c:v>
                </c:pt>
                <c:pt idx="4">
                  <c:v>1958</c:v>
                </c:pt>
                <c:pt idx="5">
                  <c:v>3090</c:v>
                </c:pt>
                <c:pt idx="6">
                  <c:v>514</c:v>
                </c:pt>
                <c:pt idx="7">
                  <c:v>2192</c:v>
                </c:pt>
                <c:pt idx="8">
                  <c:v>686</c:v>
                </c:pt>
                <c:pt idx="9">
                  <c:v>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96-40BC-98C4-57446FF21BB4}"/>
            </c:ext>
          </c:extLst>
        </c:ser>
        <c:ser>
          <c:idx val="2"/>
          <c:order val="2"/>
          <c:tx>
            <c:strRef>
              <c:f>'data-allrounder'!$D$1</c:f>
              <c:strCache>
                <c:ptCount val="1"/>
                <c:pt idx="0">
                  <c:v>bat_strikrate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'data-allrounder'!$A$2:$A$11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'data-allrounder'!$D$2:$D$11</c:f>
              <c:numCache>
                <c:formatCode>General</c:formatCode>
                <c:ptCount val="10"/>
                <c:pt idx="0">
                  <c:v>185</c:v>
                </c:pt>
                <c:pt idx="1">
                  <c:v>170</c:v>
                </c:pt>
                <c:pt idx="2">
                  <c:v>162</c:v>
                </c:pt>
                <c:pt idx="3">
                  <c:v>160</c:v>
                </c:pt>
                <c:pt idx="4">
                  <c:v>153</c:v>
                </c:pt>
                <c:pt idx="5">
                  <c:v>153</c:v>
                </c:pt>
                <c:pt idx="6">
                  <c:v>147</c:v>
                </c:pt>
                <c:pt idx="7">
                  <c:v>145</c:v>
                </c:pt>
                <c:pt idx="8">
                  <c:v>145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96-40BC-98C4-57446FF21BB4}"/>
            </c:ext>
          </c:extLst>
        </c:ser>
        <c:ser>
          <c:idx val="3"/>
          <c:order val="3"/>
          <c:tx>
            <c:strRef>
              <c:f>'data-allrounder'!$E$1</c:f>
              <c:strCache>
                <c:ptCount val="1"/>
                <c:pt idx="0">
                  <c:v>bowler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'data-allrounder'!$A$2:$A$11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'data-allrounder'!$E$2:$E$11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96-40BC-98C4-57446FF21BB4}"/>
            </c:ext>
          </c:extLst>
        </c:ser>
        <c:ser>
          <c:idx val="4"/>
          <c:order val="4"/>
          <c:tx>
            <c:strRef>
              <c:f>'data-allrounder'!$F$1</c:f>
              <c:strCache>
                <c:ptCount val="1"/>
                <c:pt idx="0">
                  <c:v>total_ball-2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'data-allrounder'!$A$2:$A$11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'data-allrounder'!$F$2:$F$11</c:f>
              <c:numCache>
                <c:formatCode>General</c:formatCode>
                <c:ptCount val="10"/>
                <c:pt idx="0">
                  <c:v>1186</c:v>
                </c:pt>
                <c:pt idx="1">
                  <c:v>2824</c:v>
                </c:pt>
                <c:pt idx="2">
                  <c:v>914</c:v>
                </c:pt>
                <c:pt idx="3">
                  <c:v>558</c:v>
                </c:pt>
                <c:pt idx="4">
                  <c:v>1414</c:v>
                </c:pt>
                <c:pt idx="5">
                  <c:v>584</c:v>
                </c:pt>
                <c:pt idx="6">
                  <c:v>301</c:v>
                </c:pt>
                <c:pt idx="7">
                  <c:v>1184</c:v>
                </c:pt>
                <c:pt idx="8">
                  <c:v>1283</c:v>
                </c:pt>
                <c:pt idx="9">
                  <c:v>1807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96-40BC-98C4-57446FF21BB4}"/>
            </c:ext>
          </c:extLst>
        </c:ser>
        <c:ser>
          <c:idx val="5"/>
          <c:order val="5"/>
          <c:tx>
            <c:strRef>
              <c:f>'data-allrounder'!$G$1</c:f>
              <c:strCache>
                <c:ptCount val="1"/>
                <c:pt idx="0">
                  <c:v>total_wicket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'data-allrounder'!$A$2:$A$11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'data-allrounder'!$G$2:$G$11</c:f>
              <c:numCache>
                <c:formatCode>General</c:formatCode>
                <c:ptCount val="10"/>
                <c:pt idx="0">
                  <c:v>67</c:v>
                </c:pt>
                <c:pt idx="1">
                  <c:v>143</c:v>
                </c:pt>
                <c:pt idx="2">
                  <c:v>45</c:v>
                </c:pt>
                <c:pt idx="3">
                  <c:v>20</c:v>
                </c:pt>
                <c:pt idx="4">
                  <c:v>71</c:v>
                </c:pt>
                <c:pt idx="5">
                  <c:v>19</c:v>
                </c:pt>
                <c:pt idx="6">
                  <c:v>16</c:v>
                </c:pt>
                <c:pt idx="7">
                  <c:v>46</c:v>
                </c:pt>
                <c:pt idx="8">
                  <c:v>49</c:v>
                </c:pt>
                <c:pt idx="9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96-40BC-98C4-57446FF21BB4}"/>
            </c:ext>
          </c:extLst>
        </c:ser>
        <c:ser>
          <c:idx val="6"/>
          <c:order val="6"/>
          <c:tx>
            <c:strRef>
              <c:f>'data-allrounder'!$H$1</c:f>
              <c:strCache>
                <c:ptCount val="1"/>
                <c:pt idx="0">
                  <c:v>ball_strikerate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'data-allrounder'!$A$2:$A$11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KA Pollard</c:v>
                </c:pt>
                <c:pt idx="5">
                  <c:v>CH Gayle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'data-allrounder'!$H$2:$H$11</c:f>
              <c:numCache>
                <c:formatCode>General</c:formatCode>
                <c:ptCount val="10"/>
                <c:pt idx="0">
                  <c:v>17</c:v>
                </c:pt>
                <c:pt idx="1">
                  <c:v>19</c:v>
                </c:pt>
                <c:pt idx="2">
                  <c:v>20</c:v>
                </c:pt>
                <c:pt idx="3">
                  <c:v>27</c:v>
                </c:pt>
                <c:pt idx="4">
                  <c:v>19</c:v>
                </c:pt>
                <c:pt idx="5">
                  <c:v>30</c:v>
                </c:pt>
                <c:pt idx="6">
                  <c:v>18</c:v>
                </c:pt>
                <c:pt idx="7">
                  <c:v>25</c:v>
                </c:pt>
                <c:pt idx="8">
                  <c:v>26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96-40BC-98C4-57446FF21B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3147456"/>
        <c:axId val="1043247472"/>
      </c:barChart>
      <c:catAx>
        <c:axId val="104314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247472"/>
        <c:crosses val="autoZero"/>
        <c:auto val="1"/>
        <c:lblAlgn val="ctr"/>
        <c:lblOffset val="100"/>
        <c:noMultiLvlLbl val="0"/>
      </c:catAx>
      <c:valAx>
        <c:axId val="104324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14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277A-F858-4864-B89B-51BE5A66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2D0CC-3BD7-4222-A095-08E17BAA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5B20-4931-4186-B767-F4C930DB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855C-4A5A-4736-82FB-BD9BE89F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E7C6-A748-464C-848C-6EEC5663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AB0D-4CE7-49BF-85CA-9FB26C28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221A1-D3DA-4A4C-B7A7-78631EA16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FE41-65BC-442E-9DB5-97999AD2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4AF6-5ADA-4277-ABB4-5CCD86F4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E011C-DC3C-48BD-8F09-E8D39028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1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F8756-0966-4AAB-821A-CE4D0A5C2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57A9C-072F-49E2-AB02-6C1FE47FB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5F1-9371-4E26-A0B1-E337ADD5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DA424-ACEF-42E8-819D-5BD80302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4A5C-ADDE-4E92-BAA8-FC0F07C6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02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C34B-3761-41E2-BD3A-1DD2EB05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2C09-3BC6-4DED-B4F8-BC387ED7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20E7-AA4D-4FC1-B726-EAB42A5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338D-78D5-4BC3-BEFE-51D9CD5E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34B1-8936-44A7-B0B0-2F778073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0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19EE-615F-40A7-AB92-3C411172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85FA-3260-4B77-B9DA-3CCA8A46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AB91-C9BB-4583-B4BC-5B0D47B9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C76B-60EB-4CA5-8DA5-0AE72CA9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6B1A8-705A-4605-AE88-FF6C2F9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7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5680-B62E-4266-963A-1F4F05F3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E63A-D5EA-4E45-9D30-7AE856798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388C-B6B8-46C5-8D43-23B72769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C4327-781B-4E5E-A009-5156961F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3341A-167F-40A5-9719-523A8D16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14E04-9CA4-4C21-9DDA-B89089F8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3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785-F182-41F9-84F0-E39B7958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E9426-E5BF-43DF-9B30-1DDAEB1A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629E-89E5-4190-8AE3-D161C9F08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53101-ED30-43CD-BE61-49FBA1117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15C8E-7FD8-4EAC-8D38-DE0896AC3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9561F-5079-4786-ADAC-99A77B1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009ED-BC76-45B6-A960-735F053F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7F018-EF08-4ED1-840A-96AE8479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9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87D3-96DD-4D82-9601-FF55F5D7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B7166-4D5A-4A5A-8986-9BA490D2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B8A33-2283-4685-AA11-DC3EDC19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41C56-98B0-44D7-B642-BA554A6D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8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E73A0-0E28-47EC-A0F7-0E4D593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BD984-24BA-45CF-BCE5-FDC5D2D0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1FF5C-B8AB-4D85-BE88-CDD4C72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4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274F-4B1F-4B11-AE9F-28E7A09D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92B7-83C3-4B5C-86EB-B12ACA8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5D1C0-51FF-4B99-9702-F3CAC6167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B0B0-E441-40F6-B4A5-B68CD8A5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4BBB3-8430-4756-A3E0-89137FA0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71430-D508-4F18-83D0-74ACC927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18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857E-9211-4B7E-8C20-60ECAD5C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FDDDB-CE08-48E2-A3EE-D597F6E35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0BFB7-4B68-4E7D-9FA9-36197123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0D0E4-A5D6-4A31-AE6D-7BFDA532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FDE99-4D73-44C1-B3E7-59C23F18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04E49-E424-4831-9AD0-F1556CF2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DF874-698B-4192-A145-76289E76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DC273-5AA9-4E30-B3BE-42030A4E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2F5A-128A-4CAA-8C3C-39E9C334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11ED-889D-4135-8CFB-63501320D576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33FAD-B53B-43A8-AD17-72CB8DEB4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35D7-1E30-41AD-A7A8-5B127CE66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3A919-1004-48AC-9F9D-7472D8937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0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1038-E141-4BEF-B782-DAED60072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490"/>
            <a:ext cx="9144000" cy="46423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Creation </a:t>
            </a:r>
            <a:r>
              <a:rPr lang="en-US" sz="3200" b="1" dirty="0" err="1"/>
              <a:t>oF</a:t>
            </a:r>
            <a:r>
              <a:rPr lang="en-US" sz="3200" b="1" dirty="0"/>
              <a:t> Table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440AC-E958-40B2-A782-839E4BAF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2535"/>
            <a:ext cx="9144000" cy="4315265"/>
          </a:xfrm>
        </p:spPr>
        <p:txBody>
          <a:bodyPr>
            <a:noAutofit/>
          </a:bodyPr>
          <a:lstStyle/>
          <a:p>
            <a:r>
              <a:rPr lang="en-US" sz="1600" dirty="0"/>
              <a:t>Syntax of IPL_BALL Table</a:t>
            </a:r>
            <a:br>
              <a:rPr lang="en-US" sz="1600" dirty="0"/>
            </a:br>
            <a:endParaRPr lang="en-US" sz="1600" dirty="0"/>
          </a:p>
          <a:p>
            <a:pPr algn="l"/>
            <a:r>
              <a:rPr lang="en-US" sz="1600" dirty="0"/>
              <a:t>Create table ball;</a:t>
            </a:r>
          </a:p>
          <a:p>
            <a:pPr algn="l"/>
            <a:r>
              <a:rPr lang="en-IN" sz="1600" dirty="0"/>
              <a:t>alter table ball</a:t>
            </a:r>
          </a:p>
          <a:p>
            <a:pPr algn="l"/>
            <a:r>
              <a:rPr lang="en-IN" sz="1600" dirty="0"/>
              <a:t> add column id int not null,  add column inning int,</a:t>
            </a:r>
          </a:p>
          <a:p>
            <a:pPr algn="l"/>
            <a:r>
              <a:rPr lang="en-IN" sz="1600" dirty="0"/>
              <a:t> add column over int,</a:t>
            </a:r>
          </a:p>
          <a:p>
            <a:pPr algn="l"/>
            <a:r>
              <a:rPr lang="en-IN" sz="1600" dirty="0"/>
              <a:t> add column ball int, add column batsman varchar(80),</a:t>
            </a:r>
          </a:p>
          <a:p>
            <a:pPr algn="l"/>
            <a:r>
              <a:rPr lang="en-IN" sz="1600" dirty="0"/>
              <a:t> add column </a:t>
            </a:r>
            <a:r>
              <a:rPr lang="en-IN" sz="1600" dirty="0" err="1"/>
              <a:t>non_striker</a:t>
            </a:r>
            <a:r>
              <a:rPr lang="en-IN" sz="1600" dirty="0"/>
              <a:t> varchar(80),</a:t>
            </a:r>
          </a:p>
          <a:p>
            <a:pPr algn="l"/>
            <a:r>
              <a:rPr lang="en-IN" sz="1600" dirty="0"/>
              <a:t> add column bowler varchar(80), add column batsman_runs int,</a:t>
            </a:r>
          </a:p>
          <a:p>
            <a:pPr algn="l"/>
            <a:r>
              <a:rPr lang="en-IN" sz="1600" dirty="0"/>
              <a:t> add column </a:t>
            </a:r>
            <a:r>
              <a:rPr lang="en-IN" sz="1600" dirty="0" err="1"/>
              <a:t>extra_runs</a:t>
            </a:r>
            <a:r>
              <a:rPr lang="en-IN" sz="1600" dirty="0"/>
              <a:t> int, add column </a:t>
            </a:r>
            <a:r>
              <a:rPr lang="en-IN" sz="1600" dirty="0" err="1"/>
              <a:t>total_runs</a:t>
            </a:r>
            <a:r>
              <a:rPr lang="en-IN" sz="1600" dirty="0"/>
              <a:t> int,</a:t>
            </a:r>
          </a:p>
          <a:p>
            <a:pPr algn="l"/>
            <a:r>
              <a:rPr lang="en-IN" sz="1600" dirty="0"/>
              <a:t> add column </a:t>
            </a:r>
            <a:r>
              <a:rPr lang="en-IN" sz="1600" dirty="0" err="1"/>
              <a:t>is_wicket</a:t>
            </a:r>
            <a:r>
              <a:rPr lang="en-IN" sz="1600" dirty="0"/>
              <a:t> </a:t>
            </a:r>
            <a:r>
              <a:rPr lang="en-IN" sz="1600" dirty="0" err="1"/>
              <a:t>int,add</a:t>
            </a:r>
            <a:r>
              <a:rPr lang="en-IN" sz="1600" dirty="0"/>
              <a:t> column </a:t>
            </a:r>
            <a:r>
              <a:rPr lang="en-IN" sz="1600" dirty="0" err="1"/>
              <a:t>dismissal_kind</a:t>
            </a:r>
            <a:r>
              <a:rPr lang="en-IN" sz="1600" dirty="0"/>
              <a:t> varchar(90),</a:t>
            </a:r>
          </a:p>
          <a:p>
            <a:pPr algn="l"/>
            <a:r>
              <a:rPr lang="en-IN" sz="1600" dirty="0"/>
              <a:t> add column </a:t>
            </a:r>
            <a:r>
              <a:rPr lang="en-IN" sz="1600" dirty="0" err="1"/>
              <a:t>player_dismissed</a:t>
            </a:r>
            <a:r>
              <a:rPr lang="en-IN" sz="1600" dirty="0"/>
              <a:t> varchar(90), add column fielder varchar(90),</a:t>
            </a:r>
          </a:p>
          <a:p>
            <a:pPr algn="l"/>
            <a:r>
              <a:rPr lang="en-IN" sz="1600" dirty="0"/>
              <a:t> add column </a:t>
            </a:r>
            <a:r>
              <a:rPr lang="en-IN" sz="1600" dirty="0" err="1"/>
              <a:t>extras_type</a:t>
            </a:r>
            <a:r>
              <a:rPr lang="en-IN" sz="1600" dirty="0"/>
              <a:t> varchar(90),add column </a:t>
            </a:r>
            <a:r>
              <a:rPr lang="en-IN" sz="1600" dirty="0" err="1"/>
              <a:t>batting_team</a:t>
            </a:r>
            <a:r>
              <a:rPr lang="en-IN" sz="1600" dirty="0"/>
              <a:t> varchar(150),</a:t>
            </a:r>
          </a:p>
          <a:p>
            <a:pPr algn="l"/>
            <a:r>
              <a:rPr lang="en-IN" sz="1600" dirty="0"/>
              <a:t> add column </a:t>
            </a:r>
            <a:r>
              <a:rPr lang="en-IN" sz="1600" dirty="0" err="1"/>
              <a:t>bowling_team</a:t>
            </a:r>
            <a:r>
              <a:rPr lang="en-IN" sz="1600" dirty="0"/>
              <a:t> varchar(150);</a:t>
            </a:r>
          </a:p>
        </p:txBody>
      </p:sp>
    </p:spTree>
    <p:extLst>
      <p:ext uri="{BB962C8B-B14F-4D97-AF65-F5344CB8AC3E}">
        <p14:creationId xmlns:p14="http://schemas.microsoft.com/office/powerpoint/2010/main" val="70696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86D092-1F59-438E-B0D7-18BAE32B5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35984"/>
              </p:ext>
            </p:extLst>
          </p:nvPr>
        </p:nvGraphicFramePr>
        <p:xfrm>
          <a:off x="1645921" y="112542"/>
          <a:ext cx="9186203" cy="2349301"/>
        </p:xfrm>
        <a:graphic>
          <a:graphicData uri="http://schemas.openxmlformats.org/drawingml/2006/table">
            <a:tbl>
              <a:tblPr/>
              <a:tblGrid>
                <a:gridCol w="3246126">
                  <a:extLst>
                    <a:ext uri="{9D8B030D-6E8A-4147-A177-3AD203B41FA5}">
                      <a16:colId xmlns:a16="http://schemas.microsoft.com/office/drawing/2014/main" val="1578743238"/>
                    </a:ext>
                  </a:extLst>
                </a:gridCol>
                <a:gridCol w="1782023">
                  <a:extLst>
                    <a:ext uri="{9D8B030D-6E8A-4147-A177-3AD203B41FA5}">
                      <a16:colId xmlns:a16="http://schemas.microsoft.com/office/drawing/2014/main" val="3367111272"/>
                    </a:ext>
                  </a:extLst>
                </a:gridCol>
                <a:gridCol w="1520824">
                  <a:extLst>
                    <a:ext uri="{9D8B030D-6E8A-4147-A177-3AD203B41FA5}">
                      <a16:colId xmlns:a16="http://schemas.microsoft.com/office/drawing/2014/main" val="4034187601"/>
                    </a:ext>
                  </a:extLst>
                </a:gridCol>
                <a:gridCol w="1030899">
                  <a:extLst>
                    <a:ext uri="{9D8B030D-6E8A-4147-A177-3AD203B41FA5}">
                      <a16:colId xmlns:a16="http://schemas.microsoft.com/office/drawing/2014/main" val="1765588962"/>
                    </a:ext>
                  </a:extLst>
                </a:gridCol>
                <a:gridCol w="1606331">
                  <a:extLst>
                    <a:ext uri="{9D8B030D-6E8A-4147-A177-3AD203B41FA5}">
                      <a16:colId xmlns:a16="http://schemas.microsoft.com/office/drawing/2014/main" val="2568847098"/>
                    </a:ext>
                  </a:extLst>
                </a:gridCol>
              </a:tblGrid>
              <a:tr h="2257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total_over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88374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182923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49961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255100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05966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203986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203854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32586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 Vettori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543766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897251"/>
                  </a:ext>
                </a:extLst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Nehra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4886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CD69976-DD51-430A-8912-3258E6A9D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241005"/>
              </p:ext>
            </p:extLst>
          </p:nvPr>
        </p:nvGraphicFramePr>
        <p:xfrm>
          <a:off x="2053884" y="2686929"/>
          <a:ext cx="8299938" cy="3826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080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3EBD-3DDC-403B-8E79-456A43668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475"/>
            <a:ext cx="9144000" cy="534571"/>
          </a:xfrm>
        </p:spPr>
        <p:txBody>
          <a:bodyPr>
            <a:noAutofit/>
          </a:bodyPr>
          <a:lstStyle/>
          <a:p>
            <a:r>
              <a:rPr lang="en-IN" sz="3600" b="1" dirty="0"/>
              <a:t>Wicket-taking bowlers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63F02-CE53-46A3-A944-50E99DFC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874" y="633046"/>
            <a:ext cx="10128738" cy="4624754"/>
          </a:xfrm>
        </p:spPr>
        <p:txBody>
          <a:bodyPr/>
          <a:lstStyle/>
          <a:p>
            <a:pPr algn="l"/>
            <a:r>
              <a:rPr lang="en-US" dirty="0"/>
              <a:t>select bowler, count(ball)as </a:t>
            </a:r>
            <a:r>
              <a:rPr lang="en-US" dirty="0" err="1"/>
              <a:t>total_ball,sum</a:t>
            </a:r>
            <a:r>
              <a:rPr lang="en-US" dirty="0"/>
              <a:t>(</a:t>
            </a:r>
            <a:r>
              <a:rPr lang="en-US" dirty="0" err="1"/>
              <a:t>is_wicket</a:t>
            </a:r>
            <a:r>
              <a:rPr lang="en-US" dirty="0"/>
              <a:t>)as </a:t>
            </a:r>
            <a:r>
              <a:rPr lang="en-US" dirty="0" err="1"/>
              <a:t>Total_wicket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(count(ball)/sum(</a:t>
            </a:r>
            <a:r>
              <a:rPr lang="en-US" dirty="0" err="1"/>
              <a:t>is_wicket</a:t>
            </a:r>
            <a:r>
              <a:rPr lang="en-US" dirty="0"/>
              <a:t>)) as </a:t>
            </a:r>
            <a:r>
              <a:rPr lang="en-US" dirty="0" err="1"/>
              <a:t>Strike_rate</a:t>
            </a:r>
            <a:endParaRPr lang="en-US" dirty="0"/>
          </a:p>
          <a:p>
            <a:pPr algn="l"/>
            <a:r>
              <a:rPr lang="en-US" dirty="0"/>
              <a:t>from ball</a:t>
            </a:r>
          </a:p>
          <a:p>
            <a:pPr algn="l"/>
            <a:r>
              <a:rPr lang="en-US" dirty="0"/>
              <a:t>group by bowler</a:t>
            </a:r>
          </a:p>
          <a:p>
            <a:pPr algn="l"/>
            <a:r>
              <a:rPr lang="en-US" dirty="0"/>
              <a:t>having count(ball)&gt;500</a:t>
            </a:r>
          </a:p>
          <a:p>
            <a:pPr algn="l"/>
            <a:r>
              <a:rPr lang="en-US" dirty="0"/>
              <a:t>order by (count(ball)/sum(</a:t>
            </a:r>
            <a:r>
              <a:rPr lang="en-US" dirty="0" err="1"/>
              <a:t>is_wicket</a:t>
            </a:r>
            <a:r>
              <a:rPr lang="en-US" dirty="0"/>
              <a:t>))</a:t>
            </a:r>
          </a:p>
          <a:p>
            <a:pPr algn="l"/>
            <a:r>
              <a:rPr lang="en-US" dirty="0"/>
              <a:t>limit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11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DCFF71-91BF-4D9B-B36F-B30D32F5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46500"/>
              </p:ext>
            </p:extLst>
          </p:nvPr>
        </p:nvGraphicFramePr>
        <p:xfrm>
          <a:off x="2011680" y="182880"/>
          <a:ext cx="8947050" cy="2532182"/>
        </p:xfrm>
        <a:graphic>
          <a:graphicData uri="http://schemas.openxmlformats.org/drawingml/2006/table">
            <a:tbl>
              <a:tblPr/>
              <a:tblGrid>
                <a:gridCol w="2181911">
                  <a:extLst>
                    <a:ext uri="{9D8B030D-6E8A-4147-A177-3AD203B41FA5}">
                      <a16:colId xmlns:a16="http://schemas.microsoft.com/office/drawing/2014/main" val="2294162342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744885821"/>
                    </a:ext>
                  </a:extLst>
                </a:gridCol>
                <a:gridCol w="2521916">
                  <a:extLst>
                    <a:ext uri="{9D8B030D-6E8A-4147-A177-3AD203B41FA5}">
                      <a16:colId xmlns:a16="http://schemas.microsoft.com/office/drawing/2014/main" val="3443086558"/>
                    </a:ext>
                  </a:extLst>
                </a:gridCol>
                <a:gridCol w="2241703">
                  <a:extLst>
                    <a:ext uri="{9D8B030D-6E8A-4147-A177-3AD203B41FA5}">
                      <a16:colId xmlns:a16="http://schemas.microsoft.com/office/drawing/2014/main" val="2943114612"/>
                    </a:ext>
                  </a:extLst>
                </a:gridCol>
              </a:tblGrid>
              <a:tr h="21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total_wicket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39925"/>
                  </a:ext>
                </a:extLst>
              </a:tr>
              <a:tr h="233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Rabada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69476"/>
                  </a:ext>
                </a:extLst>
              </a:tr>
              <a:tr h="2168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404462"/>
                  </a:ext>
                </a:extLst>
              </a:tr>
              <a:tr h="233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 Tye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055785"/>
                  </a:ext>
                </a:extLst>
              </a:tr>
              <a:tr h="233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Starc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151722"/>
                  </a:ext>
                </a:extLst>
              </a:tr>
              <a:tr h="233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284059"/>
                  </a:ext>
                </a:extLst>
              </a:tr>
              <a:tr h="233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Imran Tahir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1473"/>
                  </a:ext>
                </a:extLst>
              </a:tr>
              <a:tr h="233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Nehra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2895"/>
                  </a:ext>
                </a:extLst>
              </a:tr>
              <a:tr h="233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 Patel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519994"/>
                  </a:ext>
                </a:extLst>
              </a:tr>
              <a:tr h="233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36060"/>
                  </a:ext>
                </a:extLst>
              </a:tr>
              <a:tr h="2331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 Cooper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75084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A2F4FAF-4747-4BCD-8FDE-E194E1081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391893"/>
              </p:ext>
            </p:extLst>
          </p:nvPr>
        </p:nvGraphicFramePr>
        <p:xfrm>
          <a:off x="2011680" y="2985866"/>
          <a:ext cx="8947049" cy="3316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270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BCCC-56C6-4B5D-B204-09258D244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984" y="179827"/>
            <a:ext cx="9144000" cy="523558"/>
          </a:xfrm>
        </p:spPr>
        <p:txBody>
          <a:bodyPr>
            <a:noAutofit/>
          </a:bodyPr>
          <a:lstStyle/>
          <a:p>
            <a:r>
              <a:rPr lang="en-IN" sz="3600" b="1" dirty="0"/>
              <a:t>All-Rounders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75E97-DFAD-425D-94E5-7AD0568F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03385"/>
            <a:ext cx="9144000" cy="551453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create table  </a:t>
            </a:r>
            <a:r>
              <a:rPr lang="en-US" dirty="0" err="1"/>
              <a:t>Allrounder_bat</a:t>
            </a:r>
            <a:r>
              <a:rPr lang="en-US" dirty="0"/>
              <a:t> as select </a:t>
            </a:r>
            <a:r>
              <a:rPr lang="en-US" dirty="0" err="1"/>
              <a:t>batsman,sum</a:t>
            </a:r>
            <a:r>
              <a:rPr lang="en-US" dirty="0"/>
              <a:t>(batsman_runs) as </a:t>
            </a:r>
            <a:r>
              <a:rPr lang="en-US" dirty="0" err="1"/>
              <a:t>total_run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count(ball)as </a:t>
            </a:r>
            <a:r>
              <a:rPr lang="en-US" dirty="0" err="1"/>
              <a:t>total_ball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(sum(batsman_runs)*100/count(ball)) as </a:t>
            </a:r>
            <a:r>
              <a:rPr lang="en-US" dirty="0" err="1"/>
              <a:t>bat_Strikrate</a:t>
            </a:r>
            <a:endParaRPr lang="en-US" dirty="0"/>
          </a:p>
          <a:p>
            <a:pPr algn="l"/>
            <a:r>
              <a:rPr lang="en-US" dirty="0"/>
              <a:t>from ball </a:t>
            </a:r>
          </a:p>
          <a:p>
            <a:pPr algn="l"/>
            <a:r>
              <a:rPr lang="en-US" dirty="0"/>
              <a:t>where </a:t>
            </a:r>
            <a:r>
              <a:rPr lang="en-US" dirty="0" err="1"/>
              <a:t>extra_runs</a:t>
            </a:r>
            <a:r>
              <a:rPr lang="en-US" dirty="0"/>
              <a:t> =0</a:t>
            </a:r>
          </a:p>
          <a:p>
            <a:pPr algn="l"/>
            <a:r>
              <a:rPr lang="en-US" dirty="0"/>
              <a:t>group by batsman</a:t>
            </a:r>
          </a:p>
          <a:p>
            <a:pPr algn="l"/>
            <a:r>
              <a:rPr lang="en-US" dirty="0"/>
              <a:t>having count(ball)&gt;=500;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create table </a:t>
            </a:r>
            <a:r>
              <a:rPr lang="en-US" dirty="0" err="1"/>
              <a:t>Allrounder_ball</a:t>
            </a:r>
            <a:r>
              <a:rPr lang="en-US" dirty="0"/>
              <a:t> as select bowler, count(ball)as </a:t>
            </a:r>
            <a:r>
              <a:rPr lang="en-US" dirty="0" err="1"/>
              <a:t>total_ball,sum</a:t>
            </a:r>
            <a:r>
              <a:rPr lang="en-US" dirty="0"/>
              <a:t>(</a:t>
            </a:r>
            <a:r>
              <a:rPr lang="en-US" dirty="0" err="1"/>
              <a:t>is_wicket</a:t>
            </a:r>
            <a:r>
              <a:rPr lang="en-US" dirty="0"/>
              <a:t>)as </a:t>
            </a:r>
            <a:r>
              <a:rPr lang="en-US" dirty="0" err="1"/>
              <a:t>Total_wicket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(count(ball)/sum(</a:t>
            </a:r>
            <a:r>
              <a:rPr lang="en-US" dirty="0" err="1"/>
              <a:t>is_wicket</a:t>
            </a:r>
            <a:r>
              <a:rPr lang="en-US" dirty="0"/>
              <a:t>)) as </a:t>
            </a:r>
            <a:r>
              <a:rPr lang="en-US" dirty="0" err="1"/>
              <a:t>ball_Strikerate</a:t>
            </a:r>
            <a:endParaRPr lang="en-US" dirty="0"/>
          </a:p>
          <a:p>
            <a:pPr algn="l"/>
            <a:r>
              <a:rPr lang="en-US" dirty="0"/>
              <a:t>from ball </a:t>
            </a:r>
          </a:p>
          <a:p>
            <a:pPr algn="l"/>
            <a:r>
              <a:rPr lang="en-US" dirty="0"/>
              <a:t>group by bowler</a:t>
            </a:r>
          </a:p>
          <a:p>
            <a:pPr algn="l"/>
            <a:r>
              <a:rPr lang="en-US" dirty="0"/>
              <a:t>having count(ball)&gt;300;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select bt.*,bl.* from </a:t>
            </a:r>
            <a:r>
              <a:rPr lang="en-US" dirty="0" err="1"/>
              <a:t>allrounder_bat</a:t>
            </a:r>
            <a:r>
              <a:rPr lang="en-US" dirty="0"/>
              <a:t> as </a:t>
            </a:r>
            <a:r>
              <a:rPr lang="en-US" dirty="0" err="1"/>
              <a:t>bt</a:t>
            </a:r>
            <a:r>
              <a:rPr lang="en-US" dirty="0"/>
              <a:t> inner join </a:t>
            </a:r>
            <a:r>
              <a:rPr lang="en-US" dirty="0" err="1"/>
              <a:t>allrounder_ball</a:t>
            </a:r>
            <a:r>
              <a:rPr lang="en-US" dirty="0"/>
              <a:t> as bl</a:t>
            </a:r>
          </a:p>
          <a:p>
            <a:pPr algn="l"/>
            <a:r>
              <a:rPr lang="en-US" dirty="0"/>
              <a:t>on </a:t>
            </a:r>
            <a:r>
              <a:rPr lang="en-US" dirty="0" err="1"/>
              <a:t>bt.batsman</a:t>
            </a:r>
            <a:r>
              <a:rPr lang="en-US" dirty="0"/>
              <a:t> = </a:t>
            </a:r>
            <a:r>
              <a:rPr lang="en-US" dirty="0" err="1"/>
              <a:t>bl.bowler</a:t>
            </a:r>
            <a:endParaRPr lang="en-US" dirty="0"/>
          </a:p>
          <a:p>
            <a:pPr algn="l"/>
            <a:r>
              <a:rPr lang="en-US" dirty="0"/>
              <a:t>order by </a:t>
            </a:r>
            <a:r>
              <a:rPr lang="en-US" dirty="0" err="1"/>
              <a:t>bt.bat_strikrate</a:t>
            </a:r>
            <a:r>
              <a:rPr lang="en-US" dirty="0"/>
              <a:t> desc , </a:t>
            </a:r>
            <a:r>
              <a:rPr lang="en-US" dirty="0" err="1"/>
              <a:t>bl.ball_strikerate</a:t>
            </a:r>
            <a:r>
              <a:rPr lang="en-US" dirty="0"/>
              <a:t> </a:t>
            </a:r>
            <a:r>
              <a:rPr lang="en-US" dirty="0" err="1"/>
              <a:t>asc</a:t>
            </a:r>
            <a:endParaRPr lang="en-US" dirty="0"/>
          </a:p>
          <a:p>
            <a:pPr algn="l"/>
            <a:r>
              <a:rPr lang="en-US" dirty="0"/>
              <a:t>limit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11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61AC08-5403-4441-841B-35FD65F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15743"/>
              </p:ext>
            </p:extLst>
          </p:nvPr>
        </p:nvGraphicFramePr>
        <p:xfrm>
          <a:off x="942536" y="196276"/>
          <a:ext cx="10367892" cy="2856414"/>
        </p:xfrm>
        <a:graphic>
          <a:graphicData uri="http://schemas.openxmlformats.org/drawingml/2006/table">
            <a:tbl>
              <a:tblPr/>
              <a:tblGrid>
                <a:gridCol w="1382033">
                  <a:extLst>
                    <a:ext uri="{9D8B030D-6E8A-4147-A177-3AD203B41FA5}">
                      <a16:colId xmlns:a16="http://schemas.microsoft.com/office/drawing/2014/main" val="2752804092"/>
                    </a:ext>
                  </a:extLst>
                </a:gridCol>
                <a:gridCol w="1016666">
                  <a:extLst>
                    <a:ext uri="{9D8B030D-6E8A-4147-A177-3AD203B41FA5}">
                      <a16:colId xmlns:a16="http://schemas.microsoft.com/office/drawing/2014/main" val="4050795016"/>
                    </a:ext>
                  </a:extLst>
                </a:gridCol>
                <a:gridCol w="1059028">
                  <a:extLst>
                    <a:ext uri="{9D8B030D-6E8A-4147-A177-3AD203B41FA5}">
                      <a16:colId xmlns:a16="http://schemas.microsoft.com/office/drawing/2014/main" val="2975170943"/>
                    </a:ext>
                  </a:extLst>
                </a:gridCol>
                <a:gridCol w="1376737">
                  <a:extLst>
                    <a:ext uri="{9D8B030D-6E8A-4147-A177-3AD203B41FA5}">
                      <a16:colId xmlns:a16="http://schemas.microsoft.com/office/drawing/2014/main" val="2666822610"/>
                    </a:ext>
                  </a:extLst>
                </a:gridCol>
                <a:gridCol w="1382033">
                  <a:extLst>
                    <a:ext uri="{9D8B030D-6E8A-4147-A177-3AD203B41FA5}">
                      <a16:colId xmlns:a16="http://schemas.microsoft.com/office/drawing/2014/main" val="3375783983"/>
                    </a:ext>
                  </a:extLst>
                </a:gridCol>
                <a:gridCol w="1249655">
                  <a:extLst>
                    <a:ext uri="{9D8B030D-6E8A-4147-A177-3AD203B41FA5}">
                      <a16:colId xmlns:a16="http://schemas.microsoft.com/office/drawing/2014/main" val="3804454895"/>
                    </a:ext>
                  </a:extLst>
                </a:gridCol>
                <a:gridCol w="1334377">
                  <a:extLst>
                    <a:ext uri="{9D8B030D-6E8A-4147-A177-3AD203B41FA5}">
                      <a16:colId xmlns:a16="http://schemas.microsoft.com/office/drawing/2014/main" val="1797496600"/>
                    </a:ext>
                  </a:extLst>
                </a:gridCol>
                <a:gridCol w="1567363">
                  <a:extLst>
                    <a:ext uri="{9D8B030D-6E8A-4147-A177-3AD203B41FA5}">
                      <a16:colId xmlns:a16="http://schemas.microsoft.com/office/drawing/2014/main" val="3608615536"/>
                    </a:ext>
                  </a:extLst>
                </a:gridCol>
              </a:tblGrid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bat_strikrate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total_ball-2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total_wicket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ball_strikerate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437146"/>
                  </a:ext>
                </a:extLst>
              </a:tr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68213"/>
                  </a:ext>
                </a:extLst>
              </a:tr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581472"/>
                  </a:ext>
                </a:extLst>
              </a:tr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054911"/>
                  </a:ext>
                </a:extLst>
              </a:tr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720182"/>
                  </a:ext>
                </a:extLst>
              </a:tr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450188"/>
                  </a:ext>
                </a:extLst>
              </a:tr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3083"/>
                  </a:ext>
                </a:extLst>
              </a:tr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330549"/>
                  </a:ext>
                </a:extLst>
              </a:tr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YK Pathan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YK Pathan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230340"/>
                  </a:ext>
                </a:extLst>
              </a:tr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 Pandya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 Pandya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735776"/>
                  </a:ext>
                </a:extLst>
              </a:tr>
              <a:tr h="2596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 Morkel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 Morkel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7896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EA3F2C-FA35-47B2-9E07-71B934E32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152045"/>
              </p:ext>
            </p:extLst>
          </p:nvPr>
        </p:nvGraphicFramePr>
        <p:xfrm>
          <a:off x="942536" y="3429000"/>
          <a:ext cx="10213144" cy="2856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927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1207-C2A7-4869-B73F-140FC1887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971"/>
            <a:ext cx="9144000" cy="572549"/>
          </a:xfrm>
        </p:spPr>
        <p:txBody>
          <a:bodyPr>
            <a:normAutofit/>
          </a:bodyPr>
          <a:lstStyle/>
          <a:p>
            <a:r>
              <a:rPr lang="en-IN" sz="3200" b="1" dirty="0"/>
              <a:t>Wicketkeeper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68D92-5C12-429A-BFC4-F0120834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874" y="956603"/>
            <a:ext cx="9655126" cy="4301197"/>
          </a:xfrm>
        </p:spPr>
        <p:txBody>
          <a:bodyPr/>
          <a:lstStyle/>
          <a:p>
            <a:pPr algn="l"/>
            <a:r>
              <a:rPr lang="en-US" dirty="0"/>
              <a:t>In selection of Wicketkeeper we can see this data </a:t>
            </a:r>
            <a:r>
              <a:rPr lang="en-IN" dirty="0"/>
              <a:t>Aggressive batters ,Hard hitters  and Anchor batsmen</a:t>
            </a:r>
          </a:p>
        </p:txBody>
      </p:sp>
    </p:spTree>
    <p:extLst>
      <p:ext uri="{BB962C8B-B14F-4D97-AF65-F5344CB8AC3E}">
        <p14:creationId xmlns:p14="http://schemas.microsoft.com/office/powerpoint/2010/main" val="30823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36FD-6C40-4DE5-8379-0C4D1B1A7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603717" y="513471"/>
            <a:ext cx="7948246" cy="288387"/>
          </a:xfrm>
        </p:spPr>
        <p:txBody>
          <a:bodyPr>
            <a:noAutofit/>
          </a:bodyPr>
          <a:lstStyle/>
          <a:p>
            <a:r>
              <a:rPr lang="en-US" sz="2400" b="1" dirty="0"/>
              <a:t>Creation </a:t>
            </a:r>
            <a:r>
              <a:rPr lang="en-US" sz="2400" b="1" dirty="0" err="1"/>
              <a:t>oF</a:t>
            </a:r>
            <a:r>
              <a:rPr lang="en-US" sz="2400" b="1" dirty="0"/>
              <a:t> Table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27ED5-E017-4F45-B296-EF3249A2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1350498"/>
            <a:ext cx="9144000" cy="4994031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/>
              <a:t>Syntax of IPL_MATCHES Table</a:t>
            </a:r>
          </a:p>
          <a:p>
            <a:pPr algn="l"/>
            <a:r>
              <a:rPr lang="en-IN" sz="6000" dirty="0"/>
              <a:t>create table if not exists </a:t>
            </a:r>
            <a:r>
              <a:rPr lang="en-IN" sz="6000" dirty="0" err="1"/>
              <a:t>matchs</a:t>
            </a:r>
            <a:endParaRPr lang="en-IN" sz="6000" dirty="0"/>
          </a:p>
          <a:p>
            <a:pPr algn="l"/>
            <a:r>
              <a:rPr lang="en-IN" sz="6000" dirty="0"/>
              <a:t>(id int not null,</a:t>
            </a:r>
          </a:p>
          <a:p>
            <a:pPr algn="l"/>
            <a:r>
              <a:rPr lang="en-IN" sz="6000" dirty="0"/>
              <a:t> city varchar(50), date   </a:t>
            </a:r>
            <a:r>
              <a:rPr lang="en-IN" sz="6000" dirty="0" err="1"/>
              <a:t>date</a:t>
            </a:r>
            <a:r>
              <a:rPr lang="en-IN" sz="6000" dirty="0"/>
              <a:t> not null,</a:t>
            </a:r>
          </a:p>
          <a:p>
            <a:pPr algn="l"/>
            <a:r>
              <a:rPr lang="en-IN" sz="6000" dirty="0"/>
              <a:t> </a:t>
            </a:r>
            <a:r>
              <a:rPr lang="en-IN" sz="6000" dirty="0" err="1"/>
              <a:t>player_of_match</a:t>
            </a:r>
            <a:r>
              <a:rPr lang="en-IN" sz="6000" dirty="0"/>
              <a:t> varchar(80), venue varchar(90),</a:t>
            </a:r>
          </a:p>
          <a:p>
            <a:pPr algn="l"/>
            <a:r>
              <a:rPr lang="en-IN" sz="6000" dirty="0"/>
              <a:t> </a:t>
            </a:r>
            <a:r>
              <a:rPr lang="en-IN" sz="6000" dirty="0" err="1"/>
              <a:t>neutral_venue</a:t>
            </a:r>
            <a:r>
              <a:rPr lang="en-IN" sz="6000" dirty="0"/>
              <a:t> int, team1 varchar(90),</a:t>
            </a:r>
          </a:p>
          <a:p>
            <a:pPr algn="l"/>
            <a:r>
              <a:rPr lang="en-IN" sz="6000" dirty="0"/>
              <a:t> team2 varchar(90), </a:t>
            </a:r>
            <a:r>
              <a:rPr lang="en-IN" sz="6000" dirty="0" err="1"/>
              <a:t>toss_winner</a:t>
            </a:r>
            <a:r>
              <a:rPr lang="en-IN" sz="6000" dirty="0"/>
              <a:t> varchar(90),</a:t>
            </a:r>
          </a:p>
          <a:p>
            <a:pPr algn="l"/>
            <a:r>
              <a:rPr lang="en-IN" sz="6000" dirty="0"/>
              <a:t> </a:t>
            </a:r>
            <a:r>
              <a:rPr lang="en-IN" sz="6000" dirty="0" err="1"/>
              <a:t>toss_decision</a:t>
            </a:r>
            <a:r>
              <a:rPr lang="en-IN" sz="6000" dirty="0"/>
              <a:t> varchar(90), winner varchar(90),</a:t>
            </a:r>
          </a:p>
          <a:p>
            <a:pPr algn="l"/>
            <a:r>
              <a:rPr lang="en-IN" sz="6000" dirty="0"/>
              <a:t> result varchar(90), </a:t>
            </a:r>
            <a:r>
              <a:rPr lang="en-IN" sz="6000" dirty="0" err="1"/>
              <a:t>result_margin</a:t>
            </a:r>
            <a:r>
              <a:rPr lang="en-IN" sz="6000" dirty="0"/>
              <a:t> int,</a:t>
            </a:r>
          </a:p>
          <a:p>
            <a:pPr algn="l"/>
            <a:r>
              <a:rPr lang="en-IN" sz="6000" dirty="0"/>
              <a:t> eliminator varchar(90), method varchar(90),</a:t>
            </a:r>
          </a:p>
          <a:p>
            <a:pPr algn="l"/>
            <a:r>
              <a:rPr lang="en-IN" sz="6000" dirty="0"/>
              <a:t> umpire1 varchar(90), umpire2 varchar(90) );</a:t>
            </a:r>
          </a:p>
        </p:txBody>
      </p:sp>
    </p:spTree>
    <p:extLst>
      <p:ext uri="{BB962C8B-B14F-4D97-AF65-F5344CB8AC3E}">
        <p14:creationId xmlns:p14="http://schemas.microsoft.com/office/powerpoint/2010/main" val="103097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5CD6-DC14-4BAA-96B7-F31DFAF6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15" y="365125"/>
            <a:ext cx="5472332" cy="315912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/>
              <a:t>Aggressive batters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1541-903A-476E-A6B8-3158D283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375105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batsman,sum</a:t>
            </a:r>
            <a:r>
              <a:rPr lang="en-US" dirty="0"/>
              <a:t>(</a:t>
            </a:r>
            <a:r>
              <a:rPr lang="en-US" dirty="0" err="1"/>
              <a:t>batsman_runs</a:t>
            </a:r>
            <a:r>
              <a:rPr lang="en-US" dirty="0"/>
              <a:t>) as </a:t>
            </a:r>
            <a:r>
              <a:rPr lang="en-US" dirty="0" err="1"/>
              <a:t>total_run</a:t>
            </a:r>
            <a:r>
              <a:rPr lang="en-US" dirty="0"/>
              <a:t>, count(ball)as </a:t>
            </a:r>
            <a:r>
              <a:rPr lang="en-US" dirty="0" err="1"/>
              <a:t>total_ball</a:t>
            </a:r>
            <a:r>
              <a:rPr lang="en-US" dirty="0"/>
              <a:t>,</a:t>
            </a:r>
          </a:p>
          <a:p>
            <a:r>
              <a:rPr lang="en-US" dirty="0"/>
              <a:t>(sum(</a:t>
            </a:r>
            <a:r>
              <a:rPr lang="en-US" dirty="0" err="1"/>
              <a:t>batsman_runs</a:t>
            </a:r>
            <a:r>
              <a:rPr lang="en-US" dirty="0"/>
              <a:t>)*100/count(ball)) as </a:t>
            </a:r>
            <a:r>
              <a:rPr lang="en-US" dirty="0" err="1"/>
              <a:t>Strik_rate</a:t>
            </a:r>
            <a:r>
              <a:rPr lang="en-US" dirty="0"/>
              <a:t> from ball</a:t>
            </a:r>
          </a:p>
          <a:p>
            <a:r>
              <a:rPr lang="en-US" dirty="0"/>
              <a:t>where </a:t>
            </a:r>
            <a:r>
              <a:rPr lang="en-US" dirty="0" err="1"/>
              <a:t>extra_runs</a:t>
            </a:r>
            <a:r>
              <a:rPr lang="en-US" dirty="0"/>
              <a:t> =0</a:t>
            </a:r>
          </a:p>
          <a:p>
            <a:r>
              <a:rPr lang="en-US" dirty="0"/>
              <a:t>group by batsman</a:t>
            </a:r>
          </a:p>
          <a:p>
            <a:r>
              <a:rPr lang="en-US" dirty="0"/>
              <a:t>having count(ball)&gt;=500</a:t>
            </a:r>
          </a:p>
          <a:p>
            <a:r>
              <a:rPr lang="en-US" dirty="0"/>
              <a:t>order by </a:t>
            </a:r>
            <a:r>
              <a:rPr lang="en-US" dirty="0" err="1"/>
              <a:t>Strik_rate</a:t>
            </a:r>
            <a:r>
              <a:rPr lang="en-US" dirty="0"/>
              <a:t> desc</a:t>
            </a:r>
          </a:p>
          <a:p>
            <a:r>
              <a:rPr lang="en-US" dirty="0"/>
              <a:t>limit 10;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56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5D39D4-0B8B-41AB-A7DE-7421A78E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54683"/>
              </p:ext>
            </p:extLst>
          </p:nvPr>
        </p:nvGraphicFramePr>
        <p:xfrm>
          <a:off x="3010487" y="463562"/>
          <a:ext cx="5458265" cy="2828276"/>
        </p:xfrm>
        <a:graphic>
          <a:graphicData uri="http://schemas.openxmlformats.org/drawingml/2006/table">
            <a:tbl>
              <a:tblPr/>
              <a:tblGrid>
                <a:gridCol w="1718342">
                  <a:extLst>
                    <a:ext uri="{9D8B030D-6E8A-4147-A177-3AD203B41FA5}">
                      <a16:colId xmlns:a16="http://schemas.microsoft.com/office/drawing/2014/main" val="4189520554"/>
                    </a:ext>
                  </a:extLst>
                </a:gridCol>
                <a:gridCol w="917487">
                  <a:extLst>
                    <a:ext uri="{9D8B030D-6E8A-4147-A177-3AD203B41FA5}">
                      <a16:colId xmlns:a16="http://schemas.microsoft.com/office/drawing/2014/main" val="4286166321"/>
                    </a:ext>
                  </a:extLst>
                </a:gridCol>
                <a:gridCol w="1558948">
                  <a:extLst>
                    <a:ext uri="{9D8B030D-6E8A-4147-A177-3AD203B41FA5}">
                      <a16:colId xmlns:a16="http://schemas.microsoft.com/office/drawing/2014/main" val="1372617138"/>
                    </a:ext>
                  </a:extLst>
                </a:gridCol>
                <a:gridCol w="1263488">
                  <a:extLst>
                    <a:ext uri="{9D8B030D-6E8A-4147-A177-3AD203B41FA5}">
                      <a16:colId xmlns:a16="http://schemas.microsoft.com/office/drawing/2014/main" val="3008963194"/>
                    </a:ext>
                  </a:extLst>
                </a:gridCol>
              </a:tblGrid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strik_rate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262142"/>
                  </a:ext>
                </a:extLst>
              </a:tr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8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327166"/>
                  </a:ext>
                </a:extLst>
              </a:tr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Narine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C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29295"/>
                  </a:ext>
                </a:extLst>
              </a:tr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189338"/>
                  </a:ext>
                </a:extLst>
              </a:tr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25327"/>
                  </a:ext>
                </a:extLst>
              </a:tr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E1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2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14066"/>
                  </a:ext>
                </a:extLst>
              </a:tr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 Pant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88646"/>
                  </a:ext>
                </a:extLst>
              </a:tr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23773"/>
                  </a:ext>
                </a:extLst>
              </a:tr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39960"/>
                  </a:ext>
                </a:extLst>
              </a:tr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C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B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27839"/>
                  </a:ext>
                </a:extLst>
              </a:tr>
              <a:tr h="2571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JC Buttler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1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1613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908B217-7F02-4FC0-B81E-5F0144183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099057"/>
              </p:ext>
            </p:extLst>
          </p:nvPr>
        </p:nvGraphicFramePr>
        <p:xfrm>
          <a:off x="2236764" y="3429000"/>
          <a:ext cx="7441808" cy="2965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876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0F80-920E-45E3-99C2-A9B38C74E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9465" y="433047"/>
            <a:ext cx="4909624" cy="481354"/>
          </a:xfrm>
        </p:spPr>
        <p:txBody>
          <a:bodyPr>
            <a:normAutofit/>
          </a:bodyPr>
          <a:lstStyle/>
          <a:p>
            <a:r>
              <a:rPr lang="en-IN" sz="2800" b="1" dirty="0"/>
              <a:t>Anchor batsmen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9FB18-FB30-495D-897E-092806524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1348"/>
            <a:ext cx="9144000" cy="4811150"/>
          </a:xfrm>
        </p:spPr>
        <p:txBody>
          <a:bodyPr/>
          <a:lstStyle/>
          <a:p>
            <a:pPr algn="l"/>
            <a:r>
              <a:rPr lang="en-IN" dirty="0"/>
              <a:t>select count(distinct(id)) as </a:t>
            </a:r>
            <a:r>
              <a:rPr lang="en-IN" dirty="0" err="1"/>
              <a:t>no_matchs,batsman</a:t>
            </a:r>
            <a:r>
              <a:rPr lang="en-IN" dirty="0"/>
              <a:t>, sum(</a:t>
            </a:r>
            <a:r>
              <a:rPr lang="en-IN" dirty="0" err="1"/>
              <a:t>batsman_runs</a:t>
            </a:r>
            <a:r>
              <a:rPr lang="en-IN" dirty="0"/>
              <a:t>)as </a:t>
            </a:r>
            <a:r>
              <a:rPr lang="en-IN" dirty="0" err="1"/>
              <a:t>total_run</a:t>
            </a:r>
            <a:r>
              <a:rPr lang="en-IN" dirty="0"/>
              <a:t>,</a:t>
            </a:r>
          </a:p>
          <a:p>
            <a:pPr algn="l"/>
            <a:r>
              <a:rPr lang="en-IN" dirty="0"/>
              <a:t>(sum(</a:t>
            </a:r>
            <a:r>
              <a:rPr lang="en-IN" dirty="0" err="1"/>
              <a:t>batsman_runs</a:t>
            </a:r>
            <a:r>
              <a:rPr lang="en-IN" dirty="0"/>
              <a:t>)/NULLIF(COUNT(</a:t>
            </a:r>
            <a:r>
              <a:rPr lang="en-IN" dirty="0" err="1"/>
              <a:t>is_wicket</a:t>
            </a:r>
            <a:r>
              <a:rPr lang="en-IN" dirty="0"/>
              <a:t>), 0)) as </a:t>
            </a:r>
            <a:r>
              <a:rPr lang="en-IN" dirty="0" err="1"/>
              <a:t>average,count</a:t>
            </a:r>
            <a:r>
              <a:rPr lang="en-IN" dirty="0"/>
              <a:t>(</a:t>
            </a:r>
            <a:r>
              <a:rPr lang="en-IN" dirty="0" err="1"/>
              <a:t>is_wicket</a:t>
            </a:r>
            <a:r>
              <a:rPr lang="en-IN" dirty="0"/>
              <a:t>)</a:t>
            </a:r>
          </a:p>
          <a:p>
            <a:pPr algn="l"/>
            <a:r>
              <a:rPr lang="en-IN" dirty="0"/>
              <a:t>from ball</a:t>
            </a:r>
          </a:p>
          <a:p>
            <a:pPr algn="l"/>
            <a:r>
              <a:rPr lang="en-IN" dirty="0"/>
              <a:t>where </a:t>
            </a:r>
            <a:r>
              <a:rPr lang="en-IN" dirty="0" err="1"/>
              <a:t>extra_runs</a:t>
            </a:r>
            <a:r>
              <a:rPr lang="en-IN" dirty="0"/>
              <a:t> =0</a:t>
            </a:r>
          </a:p>
          <a:p>
            <a:pPr algn="l"/>
            <a:r>
              <a:rPr lang="en-IN" dirty="0"/>
              <a:t>group by batsman</a:t>
            </a:r>
          </a:p>
          <a:p>
            <a:pPr algn="l"/>
            <a:r>
              <a:rPr lang="en-IN" dirty="0"/>
              <a:t>having count(distinct(id))&gt;=28 and</a:t>
            </a:r>
          </a:p>
          <a:p>
            <a:pPr algn="l"/>
            <a:r>
              <a:rPr lang="en-IN" dirty="0"/>
              <a:t>(sum(</a:t>
            </a:r>
            <a:r>
              <a:rPr lang="en-IN" dirty="0" err="1"/>
              <a:t>batsman_runs</a:t>
            </a:r>
            <a:r>
              <a:rPr lang="en-IN" dirty="0"/>
              <a:t>)/NULLIF(COUNT(</a:t>
            </a:r>
            <a:r>
              <a:rPr lang="en-IN" dirty="0" err="1"/>
              <a:t>is_wicket</a:t>
            </a:r>
            <a:r>
              <a:rPr lang="en-IN" dirty="0"/>
              <a:t>), 0))=1</a:t>
            </a:r>
          </a:p>
          <a:p>
            <a:pPr algn="l"/>
            <a:r>
              <a:rPr lang="en-IN" dirty="0"/>
              <a:t>order by (sum(</a:t>
            </a:r>
            <a:r>
              <a:rPr lang="en-IN" dirty="0" err="1"/>
              <a:t>batsman_runs</a:t>
            </a:r>
            <a:r>
              <a:rPr lang="en-IN" dirty="0"/>
              <a:t>)/NULLIF(COUNT(</a:t>
            </a:r>
            <a:r>
              <a:rPr lang="en-IN" dirty="0" err="1"/>
              <a:t>is_wicket</a:t>
            </a:r>
            <a:r>
              <a:rPr lang="en-IN" dirty="0"/>
              <a:t>), 0)) </a:t>
            </a:r>
            <a:r>
              <a:rPr lang="en-IN" dirty="0" err="1"/>
              <a:t>desc</a:t>
            </a:r>
            <a:endParaRPr lang="en-IN" dirty="0"/>
          </a:p>
          <a:p>
            <a:pPr algn="l"/>
            <a:r>
              <a:rPr lang="en-IN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26543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C98307-4F73-409F-BC71-94D21EEE1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10292"/>
              </p:ext>
            </p:extLst>
          </p:nvPr>
        </p:nvGraphicFramePr>
        <p:xfrm>
          <a:off x="2813538" y="351021"/>
          <a:ext cx="5753687" cy="2546929"/>
        </p:xfrm>
        <a:graphic>
          <a:graphicData uri="http://schemas.openxmlformats.org/drawingml/2006/table">
            <a:tbl>
              <a:tblPr/>
              <a:tblGrid>
                <a:gridCol w="1309783">
                  <a:extLst>
                    <a:ext uri="{9D8B030D-6E8A-4147-A177-3AD203B41FA5}">
                      <a16:colId xmlns:a16="http://schemas.microsoft.com/office/drawing/2014/main" val="2827056822"/>
                    </a:ext>
                  </a:extLst>
                </a:gridCol>
                <a:gridCol w="1590450">
                  <a:extLst>
                    <a:ext uri="{9D8B030D-6E8A-4147-A177-3AD203B41FA5}">
                      <a16:colId xmlns:a16="http://schemas.microsoft.com/office/drawing/2014/main" val="1192760488"/>
                    </a:ext>
                  </a:extLst>
                </a:gridCol>
                <a:gridCol w="1122670">
                  <a:extLst>
                    <a:ext uri="{9D8B030D-6E8A-4147-A177-3AD203B41FA5}">
                      <a16:colId xmlns:a16="http://schemas.microsoft.com/office/drawing/2014/main" val="1167288713"/>
                    </a:ext>
                  </a:extLst>
                </a:gridCol>
                <a:gridCol w="982337">
                  <a:extLst>
                    <a:ext uri="{9D8B030D-6E8A-4147-A177-3AD203B41FA5}">
                      <a16:colId xmlns:a16="http://schemas.microsoft.com/office/drawing/2014/main" val="2030151627"/>
                    </a:ext>
                  </a:extLst>
                </a:gridCol>
                <a:gridCol w="748447">
                  <a:extLst>
                    <a:ext uri="{9D8B030D-6E8A-4147-A177-3AD203B41FA5}">
                      <a16:colId xmlns:a16="http://schemas.microsoft.com/office/drawing/2014/main" val="728309034"/>
                    </a:ext>
                  </a:extLst>
                </a:gridCol>
              </a:tblGrid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no_matchs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674665"/>
                  </a:ext>
                </a:extLst>
              </a:tr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301623"/>
                  </a:ext>
                </a:extLst>
              </a:tr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 Gilchrist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997698"/>
                  </a:ext>
                </a:extLst>
              </a:tr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Mathews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23848"/>
                  </a:ext>
                </a:extLst>
              </a:tr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992388"/>
                  </a:ext>
                </a:extLst>
              </a:tr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 Finch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49418"/>
                  </a:ext>
                </a:extLst>
              </a:tr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Nayar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773142"/>
                  </a:ext>
                </a:extLst>
              </a:tr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Rahane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27750"/>
                  </a:ext>
                </a:extLst>
              </a:tr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 Patel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38958"/>
                  </a:ext>
                </a:extLst>
              </a:tr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Rayudu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249531"/>
                  </a:ext>
                </a:extLst>
              </a:tr>
              <a:tr h="2315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Symonds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4482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02C35B-A10C-474B-9473-7E3C75C01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354749"/>
              </p:ext>
            </p:extLst>
          </p:nvPr>
        </p:nvGraphicFramePr>
        <p:xfrm>
          <a:off x="1938997" y="3137095"/>
          <a:ext cx="8314005" cy="3147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021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60DB-86F0-48E7-8F26-794E5A1B0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870" y="151692"/>
            <a:ext cx="4445391" cy="477837"/>
          </a:xfrm>
        </p:spPr>
        <p:txBody>
          <a:bodyPr>
            <a:noAutofit/>
          </a:bodyPr>
          <a:lstStyle/>
          <a:p>
            <a:r>
              <a:rPr lang="en-IN" sz="3600" dirty="0"/>
              <a:t>Hard hitters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ABE9-B1FA-49FB-87E7-CB118314B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5925"/>
            <a:ext cx="9144000" cy="5711483"/>
          </a:xfrm>
        </p:spPr>
        <p:txBody>
          <a:bodyPr/>
          <a:lstStyle/>
          <a:p>
            <a:pPr algn="l"/>
            <a:r>
              <a:rPr lang="en-US" dirty="0"/>
              <a:t>select </a:t>
            </a:r>
            <a:r>
              <a:rPr lang="en-US" dirty="0" err="1"/>
              <a:t>batsman,sum</a:t>
            </a:r>
            <a:r>
              <a:rPr lang="en-US" dirty="0"/>
              <a:t>(</a:t>
            </a:r>
            <a:r>
              <a:rPr lang="en-US" dirty="0" err="1"/>
              <a:t>batsman_runs</a:t>
            </a:r>
            <a:r>
              <a:rPr lang="en-US" dirty="0"/>
              <a:t>) as </a:t>
            </a:r>
            <a:r>
              <a:rPr lang="en-US" dirty="0" err="1"/>
              <a:t>total_run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sum(case when </a:t>
            </a:r>
            <a:r>
              <a:rPr lang="en-US" dirty="0" err="1"/>
              <a:t>batsman_runs</a:t>
            </a:r>
            <a:r>
              <a:rPr lang="en-US" dirty="0"/>
              <a:t> in (4,6)then 1 else 0 end) as </a:t>
            </a:r>
            <a:r>
              <a:rPr lang="en-US" dirty="0" err="1"/>
              <a:t>Boundry_count</a:t>
            </a:r>
            <a:r>
              <a:rPr lang="en-US" dirty="0"/>
              <a:t>,</a:t>
            </a:r>
          </a:p>
          <a:p>
            <a:pPr algn="l"/>
            <a:r>
              <a:rPr lang="en-US" dirty="0"/>
              <a:t>(sum(case when </a:t>
            </a:r>
            <a:r>
              <a:rPr lang="en-US" dirty="0" err="1"/>
              <a:t>batsman_runs</a:t>
            </a:r>
            <a:r>
              <a:rPr lang="en-US" dirty="0"/>
              <a:t> in (4,6)then 1 else 0 end)*100/sum(</a:t>
            </a:r>
            <a:r>
              <a:rPr lang="en-US" dirty="0" err="1"/>
              <a:t>batsman_runs</a:t>
            </a:r>
            <a:r>
              <a:rPr lang="en-US" dirty="0"/>
              <a:t>)) as percentage</a:t>
            </a:r>
          </a:p>
          <a:p>
            <a:pPr algn="l"/>
            <a:r>
              <a:rPr lang="en-US" dirty="0"/>
              <a:t>from ball</a:t>
            </a:r>
          </a:p>
          <a:p>
            <a:pPr algn="l"/>
            <a:r>
              <a:rPr lang="en-US" dirty="0"/>
              <a:t>where </a:t>
            </a:r>
            <a:r>
              <a:rPr lang="en-US" dirty="0" err="1"/>
              <a:t>extra_runs</a:t>
            </a:r>
            <a:r>
              <a:rPr lang="en-US" dirty="0"/>
              <a:t> =0</a:t>
            </a:r>
          </a:p>
          <a:p>
            <a:pPr algn="l"/>
            <a:r>
              <a:rPr lang="en-US" dirty="0"/>
              <a:t>group by batsman</a:t>
            </a:r>
          </a:p>
          <a:p>
            <a:pPr algn="l"/>
            <a:r>
              <a:rPr lang="en-US" dirty="0"/>
              <a:t>having count(distinct(id))&gt;=28</a:t>
            </a:r>
          </a:p>
          <a:p>
            <a:pPr algn="l"/>
            <a:r>
              <a:rPr lang="en-US" dirty="0"/>
              <a:t>order by percentage desc</a:t>
            </a:r>
          </a:p>
          <a:p>
            <a:pPr algn="l"/>
            <a:r>
              <a:rPr lang="en-US" dirty="0"/>
              <a:t>limit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45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423C94-CC3A-425A-90C7-D3DE9989E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1054"/>
              </p:ext>
            </p:extLst>
          </p:nvPr>
        </p:nvGraphicFramePr>
        <p:xfrm>
          <a:off x="2461847" y="253218"/>
          <a:ext cx="6177670" cy="2620435"/>
        </p:xfrm>
        <a:graphic>
          <a:graphicData uri="http://schemas.openxmlformats.org/drawingml/2006/table">
            <a:tbl>
              <a:tblPr/>
              <a:tblGrid>
                <a:gridCol w="1623738">
                  <a:extLst>
                    <a:ext uri="{9D8B030D-6E8A-4147-A177-3AD203B41FA5}">
                      <a16:colId xmlns:a16="http://schemas.microsoft.com/office/drawing/2014/main" val="2140256763"/>
                    </a:ext>
                  </a:extLst>
                </a:gridCol>
                <a:gridCol w="1194475">
                  <a:extLst>
                    <a:ext uri="{9D8B030D-6E8A-4147-A177-3AD203B41FA5}">
                      <a16:colId xmlns:a16="http://schemas.microsoft.com/office/drawing/2014/main" val="2710411101"/>
                    </a:ext>
                  </a:extLst>
                </a:gridCol>
                <a:gridCol w="1916135">
                  <a:extLst>
                    <a:ext uri="{9D8B030D-6E8A-4147-A177-3AD203B41FA5}">
                      <a16:colId xmlns:a16="http://schemas.microsoft.com/office/drawing/2014/main" val="2854299599"/>
                    </a:ext>
                  </a:extLst>
                </a:gridCol>
                <a:gridCol w="1443322">
                  <a:extLst>
                    <a:ext uri="{9D8B030D-6E8A-4147-A177-3AD203B41FA5}">
                      <a16:colId xmlns:a16="http://schemas.microsoft.com/office/drawing/2014/main" val="3526853882"/>
                    </a:ext>
                  </a:extLst>
                </a:gridCol>
              </a:tblGrid>
              <a:tr h="1451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boundry_count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60224"/>
                  </a:ext>
                </a:extLst>
              </a:tr>
              <a:tr h="244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92325"/>
                  </a:ext>
                </a:extLst>
              </a:tr>
              <a:tr h="244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0658"/>
                  </a:ext>
                </a:extLst>
              </a:tr>
              <a:tr h="244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79836"/>
                  </a:ext>
                </a:extLst>
              </a:tr>
              <a:tr h="244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026924"/>
                  </a:ext>
                </a:extLst>
              </a:tr>
              <a:tr h="244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Smith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606887"/>
                  </a:ext>
                </a:extLst>
              </a:tr>
              <a:tr h="244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 Gilchrist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886733"/>
                  </a:ext>
                </a:extLst>
              </a:tr>
              <a:tr h="244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Shaw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261600"/>
                  </a:ext>
                </a:extLst>
              </a:tr>
              <a:tr h="244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586444"/>
                  </a:ext>
                </a:extLst>
              </a:tr>
              <a:tr h="244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JC Buttler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915350"/>
                  </a:ext>
                </a:extLst>
              </a:tr>
              <a:tr h="2443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JD Ryder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24341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15C439-6767-421C-BB79-DF5744FCB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880517"/>
              </p:ext>
            </p:extLst>
          </p:nvPr>
        </p:nvGraphicFramePr>
        <p:xfrm>
          <a:off x="1364566" y="2996418"/>
          <a:ext cx="9144000" cy="3608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85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2A39-5A42-4306-A773-837D77053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35"/>
            <a:ext cx="9144000" cy="488143"/>
          </a:xfrm>
        </p:spPr>
        <p:txBody>
          <a:bodyPr>
            <a:noAutofit/>
          </a:bodyPr>
          <a:lstStyle/>
          <a:p>
            <a:r>
              <a:rPr lang="en-IN" sz="3200" b="1" dirty="0"/>
              <a:t>Economical bowlers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006B5-A158-495C-AB16-C3BDD8C2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077" y="1097280"/>
            <a:ext cx="10156874" cy="5387926"/>
          </a:xfrm>
        </p:spPr>
        <p:txBody>
          <a:bodyPr/>
          <a:lstStyle/>
          <a:p>
            <a:pPr algn="l"/>
            <a:r>
              <a:rPr lang="en-US" dirty="0"/>
              <a:t>select </a:t>
            </a:r>
            <a:r>
              <a:rPr lang="en-US" dirty="0" err="1"/>
              <a:t>bowler,COUNT</a:t>
            </a:r>
            <a:r>
              <a:rPr lang="en-US" dirty="0"/>
              <a:t>(over)/6 as </a:t>
            </a:r>
            <a:r>
              <a:rPr lang="en-US" dirty="0" err="1"/>
              <a:t>total_over</a:t>
            </a:r>
            <a:r>
              <a:rPr lang="en-US" dirty="0"/>
              <a:t>, count(ball)as </a:t>
            </a:r>
            <a:r>
              <a:rPr lang="en-US" dirty="0" err="1"/>
              <a:t>total_ball,sum</a:t>
            </a:r>
            <a:r>
              <a:rPr lang="en-US" dirty="0"/>
              <a:t>(</a:t>
            </a:r>
            <a:r>
              <a:rPr lang="en-US" dirty="0" err="1"/>
              <a:t>total_runs</a:t>
            </a:r>
            <a:r>
              <a:rPr lang="en-US" dirty="0"/>
              <a:t>)as runs,</a:t>
            </a:r>
          </a:p>
          <a:p>
            <a:pPr algn="l"/>
            <a:r>
              <a:rPr lang="en-US" dirty="0"/>
              <a:t>(sum(</a:t>
            </a:r>
            <a:r>
              <a:rPr lang="en-US" dirty="0" err="1"/>
              <a:t>total_runs</a:t>
            </a:r>
            <a:r>
              <a:rPr lang="en-US" dirty="0"/>
              <a:t>)/(COUNT(over)/6 )) as economy</a:t>
            </a:r>
          </a:p>
          <a:p>
            <a:pPr algn="l"/>
            <a:r>
              <a:rPr lang="en-US" dirty="0"/>
              <a:t>from ball</a:t>
            </a:r>
          </a:p>
          <a:p>
            <a:pPr algn="l"/>
            <a:r>
              <a:rPr lang="en-US" dirty="0"/>
              <a:t>group by bowler</a:t>
            </a:r>
          </a:p>
          <a:p>
            <a:pPr algn="l"/>
            <a:r>
              <a:rPr lang="en-US" dirty="0"/>
              <a:t>having count(ball)&gt;500</a:t>
            </a:r>
          </a:p>
          <a:p>
            <a:pPr algn="l"/>
            <a:r>
              <a:rPr lang="en-US" dirty="0"/>
              <a:t>order by (sum(</a:t>
            </a:r>
            <a:r>
              <a:rPr lang="en-US" dirty="0" err="1"/>
              <a:t>total_runs</a:t>
            </a:r>
            <a:r>
              <a:rPr lang="en-US" dirty="0"/>
              <a:t>)/(COUNT(over)/6 ))</a:t>
            </a:r>
          </a:p>
          <a:p>
            <a:pPr algn="l"/>
            <a:r>
              <a:rPr lang="en-US" dirty="0"/>
              <a:t>limit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83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1321</Words>
  <Application>Microsoft Office PowerPoint</Application>
  <PresentationFormat>Widescreen</PresentationFormat>
  <Paragraphs>428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Creation oF Table</vt:lpstr>
      <vt:lpstr>Creation oF Table</vt:lpstr>
      <vt:lpstr>Aggressive batters</vt:lpstr>
      <vt:lpstr>PowerPoint Presentation</vt:lpstr>
      <vt:lpstr>Anchor batsmen</vt:lpstr>
      <vt:lpstr>PowerPoint Presentation</vt:lpstr>
      <vt:lpstr>Hard hitters</vt:lpstr>
      <vt:lpstr>PowerPoint Presentation</vt:lpstr>
      <vt:lpstr>Economical bowlers</vt:lpstr>
      <vt:lpstr>PowerPoint Presentation</vt:lpstr>
      <vt:lpstr>Wicket-taking bowlers</vt:lpstr>
      <vt:lpstr>PowerPoint Presentation</vt:lpstr>
      <vt:lpstr>All-Rounders</vt:lpstr>
      <vt:lpstr>PowerPoint Presentation</vt:lpstr>
      <vt:lpstr>Wicketkeeper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NOC Binary</dc:creator>
  <cp:lastModifiedBy>NOC Binary</cp:lastModifiedBy>
  <cp:revision>10</cp:revision>
  <dcterms:created xsi:type="dcterms:W3CDTF">2024-03-19T17:38:34Z</dcterms:created>
  <dcterms:modified xsi:type="dcterms:W3CDTF">2024-03-19T19:38:22Z</dcterms:modified>
</cp:coreProperties>
</file>