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4493E1-B649-4066-AA02-8AA792876334}"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6B45C89-68AE-4B22-A4B2-C6E749136C41}" type="slidenum">
              <a:rPr lang="en-IN" smtClean="0"/>
              <a:t>‹#›</a:t>
            </a:fld>
            <a:endParaRPr lang="en-IN"/>
          </a:p>
        </p:txBody>
      </p:sp>
    </p:spTree>
    <p:extLst>
      <p:ext uri="{BB962C8B-B14F-4D97-AF65-F5344CB8AC3E}">
        <p14:creationId xmlns:p14="http://schemas.microsoft.com/office/powerpoint/2010/main" val="251807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4493E1-B649-4066-AA02-8AA792876334}"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335308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4493E1-B649-4066-AA02-8AA792876334}"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228045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4493E1-B649-4066-AA02-8AA792876334}"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396174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174493E1-B649-4066-AA02-8AA792876334}" type="datetimeFigureOut">
              <a:rPr lang="en-IN" smtClean="0"/>
              <a:t>12-06-2021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6B45C89-68AE-4B22-A4B2-C6E749136C41}" type="slidenum">
              <a:rPr lang="en-IN" smtClean="0"/>
              <a:t>‹#›</a:t>
            </a:fld>
            <a:endParaRPr lang="en-IN"/>
          </a:p>
        </p:txBody>
      </p:sp>
    </p:spTree>
    <p:extLst>
      <p:ext uri="{BB962C8B-B14F-4D97-AF65-F5344CB8AC3E}">
        <p14:creationId xmlns:p14="http://schemas.microsoft.com/office/powerpoint/2010/main" val="1762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4493E1-B649-4066-AA02-8AA792876334}"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72101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4493E1-B649-4066-AA02-8AA792876334}" type="datetimeFigureOut">
              <a:rPr lang="en-IN" smtClean="0"/>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410990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4493E1-B649-4066-AA02-8AA792876334}" type="datetimeFigureOut">
              <a:rPr lang="en-IN" smtClean="0"/>
              <a:t>12-06-2021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20231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493E1-B649-4066-AA02-8AA792876334}" type="datetimeFigureOut">
              <a:rPr lang="en-IN" smtClean="0"/>
              <a:t>12-06-2021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42308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4493E1-B649-4066-AA02-8AA792876334}"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147137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4493E1-B649-4066-AA02-8AA792876334}" type="datetimeFigureOut">
              <a:rPr lang="en-IN" smtClean="0"/>
              <a:t>12-06-2021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B45C89-68AE-4B22-A4B2-C6E749136C41}" type="slidenum">
              <a:rPr lang="en-IN" smtClean="0"/>
              <a:t>‹#›</a:t>
            </a:fld>
            <a:endParaRPr lang="en-IN"/>
          </a:p>
        </p:txBody>
      </p:sp>
    </p:spTree>
    <p:extLst>
      <p:ext uri="{BB962C8B-B14F-4D97-AF65-F5344CB8AC3E}">
        <p14:creationId xmlns:p14="http://schemas.microsoft.com/office/powerpoint/2010/main" val="270375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74493E1-B649-4066-AA02-8AA792876334}" type="datetimeFigureOut">
              <a:rPr lang="en-IN" smtClean="0"/>
              <a:t>12-06-2021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6B45C89-68AE-4B22-A4B2-C6E749136C41}" type="slidenum">
              <a:rPr lang="en-IN" smtClean="0"/>
              <a:t>‹#›</a:t>
            </a:fld>
            <a:endParaRPr lang="en-IN"/>
          </a:p>
        </p:txBody>
      </p:sp>
    </p:spTree>
    <p:extLst>
      <p:ext uri="{BB962C8B-B14F-4D97-AF65-F5344CB8AC3E}">
        <p14:creationId xmlns:p14="http://schemas.microsoft.com/office/powerpoint/2010/main" val="317564566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715" y="1432223"/>
            <a:ext cx="10964847" cy="3537342"/>
          </a:xfrm>
        </p:spPr>
        <p:txBody>
          <a:bodyPr>
            <a:normAutofit fontScale="90000"/>
          </a:bodyPr>
          <a:lstStyle/>
          <a:p>
            <a:r>
              <a:rPr lang="en-US" b="1" dirty="0" smtClean="0"/>
              <a:t>Sentiment Analysis of Musical Instruments Reviews</a:t>
            </a:r>
            <a:endParaRPr lang="en-IN" b="1" dirty="0"/>
          </a:p>
        </p:txBody>
      </p:sp>
      <p:sp>
        <p:nvSpPr>
          <p:cNvPr id="3" name="Subtitle 2"/>
          <p:cNvSpPr>
            <a:spLocks noGrp="1"/>
          </p:cNvSpPr>
          <p:nvPr>
            <p:ph type="subTitle" idx="1"/>
          </p:nvPr>
        </p:nvSpPr>
        <p:spPr>
          <a:xfrm>
            <a:off x="1069848" y="5828306"/>
            <a:ext cx="7891272" cy="485030"/>
          </a:xfrm>
        </p:spPr>
        <p:txBody>
          <a:bodyPr/>
          <a:lstStyle/>
          <a:p>
            <a:r>
              <a:rPr lang="en-US" dirty="0" smtClean="0"/>
              <a:t>By Krishan Goyal</a:t>
            </a:r>
            <a:endParaRPr lang="en-IN" dirty="0"/>
          </a:p>
        </p:txBody>
      </p:sp>
    </p:spTree>
    <p:extLst>
      <p:ext uri="{BB962C8B-B14F-4D97-AF65-F5344CB8AC3E}">
        <p14:creationId xmlns:p14="http://schemas.microsoft.com/office/powerpoint/2010/main" val="101811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p:txBody>
          <a:bodyPr/>
          <a:lstStyle/>
          <a:p>
            <a:r>
              <a:rPr lang="en-US" dirty="0" smtClean="0"/>
              <a:t>Introduction</a:t>
            </a:r>
          </a:p>
          <a:p>
            <a:r>
              <a:rPr lang="en-US" dirty="0" smtClean="0"/>
              <a:t>Data Understanding</a:t>
            </a:r>
          </a:p>
          <a:p>
            <a:r>
              <a:rPr lang="en-US" dirty="0" smtClean="0"/>
              <a:t>Data Preparation</a:t>
            </a:r>
          </a:p>
          <a:p>
            <a:r>
              <a:rPr lang="en-US" dirty="0" smtClean="0"/>
              <a:t>Modelling</a:t>
            </a:r>
          </a:p>
          <a:p>
            <a:r>
              <a:rPr lang="en-US" dirty="0" smtClean="0"/>
              <a:t>Evaluation</a:t>
            </a:r>
          </a:p>
          <a:p>
            <a:r>
              <a:rPr lang="en-US" dirty="0" smtClean="0"/>
              <a:t>Conclusion and Future work</a:t>
            </a:r>
          </a:p>
          <a:p>
            <a:endParaRPr lang="en-US" dirty="0" smtClean="0"/>
          </a:p>
          <a:p>
            <a:endParaRPr lang="en-IN" dirty="0"/>
          </a:p>
        </p:txBody>
      </p:sp>
    </p:spTree>
    <p:extLst>
      <p:ext uri="{BB962C8B-B14F-4D97-AF65-F5344CB8AC3E}">
        <p14:creationId xmlns:p14="http://schemas.microsoft.com/office/powerpoint/2010/main" val="4260039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dirty="0" smtClean="0"/>
              <a:t>This presentation presents an approach for sentiment analysis to mine sentiments of user reviews by classifying them as per their corresponding ratings and reviews.</a:t>
            </a:r>
          </a:p>
          <a:p>
            <a:r>
              <a:rPr lang="en-US" dirty="0" smtClean="0"/>
              <a:t>The goal is to predict an overall sentiment, either positive or negative, of customer reviews from around 10,000 musical instruments reviews left by customers collected from websites from were these customers bought the musical instruments.</a:t>
            </a:r>
          </a:p>
          <a:p>
            <a:r>
              <a:rPr lang="en-US" dirty="0" smtClean="0"/>
              <a:t>We will be applying CRISP-DM to analyze our dataset and make sense out of the data provided.</a:t>
            </a:r>
            <a:endParaRPr lang="en-IN" dirty="0"/>
          </a:p>
        </p:txBody>
      </p:sp>
    </p:spTree>
    <p:extLst>
      <p:ext uri="{BB962C8B-B14F-4D97-AF65-F5344CB8AC3E}">
        <p14:creationId xmlns:p14="http://schemas.microsoft.com/office/powerpoint/2010/main" val="3333050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br>
              <a:rPr lang="en-US" dirty="0"/>
            </a:br>
            <a:endParaRPr lang="en-IN" dirty="0"/>
          </a:p>
        </p:txBody>
      </p:sp>
      <p:sp>
        <p:nvSpPr>
          <p:cNvPr id="3" name="Content Placeholder 2"/>
          <p:cNvSpPr>
            <a:spLocks noGrp="1"/>
          </p:cNvSpPr>
          <p:nvPr>
            <p:ph idx="1"/>
          </p:nvPr>
        </p:nvSpPr>
        <p:spPr/>
        <p:txBody>
          <a:bodyPr/>
          <a:lstStyle/>
          <a:p>
            <a:r>
              <a:rPr lang="en-US" dirty="0" smtClean="0"/>
              <a:t>The dataset contains 10,262 rows and 9 columns containing reviews of different customers about musical instruments they bought online</a:t>
            </a:r>
          </a:p>
          <a:p>
            <a:r>
              <a:rPr lang="en-US" dirty="0" smtClean="0"/>
              <a:t>Description of all columns are</a:t>
            </a:r>
          </a:p>
          <a:p>
            <a:endParaRPr lang="en-IN" dirty="0"/>
          </a:p>
        </p:txBody>
      </p:sp>
      <p:pic>
        <p:nvPicPr>
          <p:cNvPr id="4" name="Picture 3"/>
          <p:cNvPicPr>
            <a:picLocks noChangeAspect="1"/>
          </p:cNvPicPr>
          <p:nvPr/>
        </p:nvPicPr>
        <p:blipFill>
          <a:blip r:embed="rId2"/>
          <a:stretch>
            <a:fillRect/>
          </a:stretch>
        </p:blipFill>
        <p:spPr>
          <a:xfrm>
            <a:off x="2987536" y="3305092"/>
            <a:ext cx="5536261" cy="2834729"/>
          </a:xfrm>
          <a:prstGeom prst="rect">
            <a:avLst/>
          </a:prstGeom>
        </p:spPr>
      </p:pic>
    </p:spTree>
    <p:extLst>
      <p:ext uri="{BB962C8B-B14F-4D97-AF65-F5344CB8AC3E}">
        <p14:creationId xmlns:p14="http://schemas.microsoft.com/office/powerpoint/2010/main" val="4270078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Preparation</a:t>
            </a:r>
            <a:r>
              <a:rPr lang="en-US" dirty="0"/>
              <a:t/>
            </a:r>
            <a:br>
              <a:rPr lang="en-US" dirty="0"/>
            </a:br>
            <a:endParaRPr lang="en-IN" dirty="0"/>
          </a:p>
        </p:txBody>
      </p:sp>
      <p:sp>
        <p:nvSpPr>
          <p:cNvPr id="3" name="Content Placeholder 2"/>
          <p:cNvSpPr>
            <a:spLocks noGrp="1"/>
          </p:cNvSpPr>
          <p:nvPr>
            <p:ph idx="1"/>
          </p:nvPr>
        </p:nvSpPr>
        <p:spPr>
          <a:xfrm>
            <a:off x="842838" y="1367623"/>
            <a:ext cx="10661774" cy="5430742"/>
          </a:xfrm>
        </p:spPr>
        <p:txBody>
          <a:bodyPr>
            <a:normAutofit fontScale="92500" lnSpcReduction="20000"/>
          </a:bodyPr>
          <a:lstStyle/>
          <a:p>
            <a:r>
              <a:rPr lang="en-US" dirty="0" smtClean="0"/>
              <a:t>Removing of Useless features such as </a:t>
            </a:r>
            <a:r>
              <a:rPr lang="en-IN" dirty="0" smtClean="0"/>
              <a:t>reviewer ID, </a:t>
            </a:r>
            <a:r>
              <a:rPr lang="en-IN" dirty="0" err="1" smtClean="0"/>
              <a:t>asin</a:t>
            </a:r>
            <a:r>
              <a:rPr lang="en-IN" dirty="0" smtClean="0"/>
              <a:t>,</a:t>
            </a:r>
            <a:r>
              <a:rPr lang="en-IN" dirty="0"/>
              <a:t> </a:t>
            </a:r>
            <a:r>
              <a:rPr lang="en-IN" dirty="0" smtClean="0"/>
              <a:t>reviewer Name,</a:t>
            </a:r>
            <a:r>
              <a:rPr lang="en-IN" dirty="0"/>
              <a:t> </a:t>
            </a:r>
            <a:r>
              <a:rPr lang="en-IN" dirty="0"/>
              <a:t> </a:t>
            </a:r>
            <a:r>
              <a:rPr lang="en-IN" dirty="0" smtClean="0"/>
              <a:t>helpful,</a:t>
            </a:r>
            <a:r>
              <a:rPr lang="en-IN" dirty="0"/>
              <a:t> </a:t>
            </a:r>
            <a:r>
              <a:rPr lang="en-IN" dirty="0"/>
              <a:t> </a:t>
            </a:r>
            <a:r>
              <a:rPr lang="en-IN" dirty="0" err="1" smtClean="0"/>
              <a:t>unix</a:t>
            </a:r>
            <a:r>
              <a:rPr lang="en-IN" dirty="0" smtClean="0"/>
              <a:t> Review Time,</a:t>
            </a:r>
            <a:r>
              <a:rPr lang="en-IN" dirty="0"/>
              <a:t> </a:t>
            </a:r>
            <a:r>
              <a:rPr lang="en-IN" dirty="0" smtClean="0"/>
              <a:t>review Time.</a:t>
            </a:r>
          </a:p>
          <a:p>
            <a:r>
              <a:rPr lang="en-US" dirty="0" smtClean="0"/>
              <a:t>Removing duplicates and Replacing missing values.</a:t>
            </a:r>
            <a:endParaRPr lang="en-IN" dirty="0" smtClean="0"/>
          </a:p>
          <a:p>
            <a:r>
              <a:rPr lang="en-US" dirty="0" smtClean="0"/>
              <a:t>Classifying ratings as GOOD (1)</a:t>
            </a:r>
            <a:r>
              <a:rPr lang="en-US" dirty="0"/>
              <a:t> for 5,4 </a:t>
            </a:r>
            <a:r>
              <a:rPr lang="en-US" dirty="0" smtClean="0"/>
              <a:t>rating and BAD (0)</a:t>
            </a:r>
            <a:r>
              <a:rPr lang="en-US" dirty="0"/>
              <a:t> for </a:t>
            </a:r>
            <a:r>
              <a:rPr lang="en-US" dirty="0" smtClean="0"/>
              <a:t>3,2,1 rating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Removing</a:t>
            </a:r>
            <a:r>
              <a:rPr lang="en-IN" dirty="0"/>
              <a:t> stop </a:t>
            </a:r>
            <a:r>
              <a:rPr lang="en-IN" dirty="0" smtClean="0"/>
              <a:t>words, Removing</a:t>
            </a:r>
            <a:r>
              <a:rPr lang="en-IN" dirty="0"/>
              <a:t> </a:t>
            </a:r>
            <a:r>
              <a:rPr lang="en-IN" dirty="0" smtClean="0"/>
              <a:t>punctuations from text columns.</a:t>
            </a:r>
          </a:p>
          <a:p>
            <a:r>
              <a:rPr lang="en-IN" dirty="0" smtClean="0"/>
              <a:t> Tokenization, Lemmatization</a:t>
            </a:r>
            <a:endParaRPr lang="en-IN" dirty="0"/>
          </a:p>
          <a:p>
            <a:endParaRPr lang="en-US" dirty="0" smtClean="0"/>
          </a:p>
          <a:p>
            <a:endParaRPr lang="en-US" dirty="0" smtClean="0"/>
          </a:p>
          <a:p>
            <a:endParaRPr lang="en-IN" dirty="0"/>
          </a:p>
          <a:p>
            <a:endParaRPr lang="en-US" dirty="0" smtClean="0"/>
          </a:p>
          <a:p>
            <a:endParaRPr lang="en-US" dirty="0"/>
          </a:p>
          <a:p>
            <a:endParaRPr lang="en-US" dirty="0" smtClean="0"/>
          </a:p>
          <a:p>
            <a:endParaRPr lang="en-US" dirty="0"/>
          </a:p>
          <a:p>
            <a:endParaRPr lang="en-IN" dirty="0"/>
          </a:p>
          <a:p>
            <a:endParaRPr lang="en-IN" dirty="0"/>
          </a:p>
        </p:txBody>
      </p:sp>
      <p:pic>
        <p:nvPicPr>
          <p:cNvPr id="5" name="Picture 4"/>
          <p:cNvPicPr>
            <a:picLocks noChangeAspect="1"/>
          </p:cNvPicPr>
          <p:nvPr/>
        </p:nvPicPr>
        <p:blipFill>
          <a:blip r:embed="rId2"/>
          <a:stretch>
            <a:fillRect/>
          </a:stretch>
        </p:blipFill>
        <p:spPr>
          <a:xfrm>
            <a:off x="2589212" y="2541104"/>
            <a:ext cx="4648200" cy="3048000"/>
          </a:xfrm>
          <a:prstGeom prst="rect">
            <a:avLst/>
          </a:prstGeom>
        </p:spPr>
      </p:pic>
    </p:spTree>
    <p:extLst>
      <p:ext uri="{BB962C8B-B14F-4D97-AF65-F5344CB8AC3E}">
        <p14:creationId xmlns:p14="http://schemas.microsoft.com/office/powerpoint/2010/main" val="40166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93" y="0"/>
            <a:ext cx="10058400" cy="1609344"/>
          </a:xfrm>
        </p:spPr>
        <p:txBody>
          <a:bodyPr/>
          <a:lstStyle/>
          <a:p>
            <a:r>
              <a:rPr lang="en-US" dirty="0"/>
              <a:t>Modelling</a:t>
            </a:r>
            <a:endParaRPr lang="en-IN" dirty="0"/>
          </a:p>
        </p:txBody>
      </p:sp>
      <p:sp>
        <p:nvSpPr>
          <p:cNvPr id="3" name="Content Placeholder 2"/>
          <p:cNvSpPr>
            <a:spLocks noGrp="1"/>
          </p:cNvSpPr>
          <p:nvPr>
            <p:ph idx="1"/>
          </p:nvPr>
        </p:nvSpPr>
        <p:spPr>
          <a:xfrm>
            <a:off x="425792" y="1542553"/>
            <a:ext cx="11413699" cy="5216056"/>
          </a:xfrm>
        </p:spPr>
        <p:txBody>
          <a:bodyPr>
            <a:normAutofit fontScale="92500" lnSpcReduction="20000"/>
          </a:bodyPr>
          <a:lstStyle/>
          <a:p>
            <a:pPr marL="0" indent="0">
              <a:buNone/>
            </a:pPr>
            <a:r>
              <a:rPr lang="en-US" b="1" dirty="0" smtClean="0"/>
              <a:t>SUPERVISED LEARNING</a:t>
            </a:r>
          </a:p>
          <a:p>
            <a:pPr marL="0" indent="0">
              <a:buNone/>
            </a:pPr>
            <a:r>
              <a:rPr lang="en-US" dirty="0" smtClean="0"/>
              <a:t>Splitting the data into 80% for training and 20% for testing And </a:t>
            </a:r>
          </a:p>
          <a:p>
            <a:pPr marL="0" indent="0">
              <a:buNone/>
            </a:pPr>
            <a:r>
              <a:rPr lang="en-US" dirty="0" smtClean="0"/>
              <a:t>Using Machine learning Algorithms Like:</a:t>
            </a:r>
          </a:p>
          <a:p>
            <a:pPr>
              <a:buFont typeface="Wingdings" panose="05000000000000000000" pitchFamily="2" charset="2"/>
              <a:buChar char="§"/>
            </a:pPr>
            <a:r>
              <a:rPr lang="en-US" dirty="0" smtClean="0"/>
              <a:t>Naïve Bayes </a:t>
            </a:r>
          </a:p>
          <a:p>
            <a:pPr>
              <a:buFont typeface="Wingdings" panose="05000000000000000000" pitchFamily="2" charset="2"/>
              <a:buChar char="§"/>
            </a:pPr>
            <a:r>
              <a:rPr lang="en-US" dirty="0" smtClean="0"/>
              <a:t>Logistic Regression</a:t>
            </a:r>
          </a:p>
          <a:p>
            <a:pPr>
              <a:buFont typeface="Wingdings" panose="05000000000000000000" pitchFamily="2" charset="2"/>
              <a:buChar char="§"/>
            </a:pPr>
            <a:r>
              <a:rPr lang="en-US" dirty="0" smtClean="0"/>
              <a:t>Random Forests</a:t>
            </a:r>
          </a:p>
          <a:p>
            <a:pPr>
              <a:buFont typeface="Wingdings" panose="05000000000000000000" pitchFamily="2" charset="2"/>
              <a:buChar char="§"/>
            </a:pPr>
            <a:r>
              <a:rPr lang="en-US" dirty="0" smtClean="0"/>
              <a:t>Support Vector Machine</a:t>
            </a:r>
          </a:p>
          <a:p>
            <a:pPr marL="0" indent="0">
              <a:buNone/>
            </a:pPr>
            <a:r>
              <a:rPr lang="en-US" dirty="0" smtClean="0"/>
              <a:t>With Two Different Approaches for analyzing text based data fields </a:t>
            </a:r>
            <a:endParaRPr lang="en-IN" dirty="0"/>
          </a:p>
          <a:p>
            <a:pPr marL="0" indent="0">
              <a:buNone/>
            </a:pPr>
            <a:r>
              <a:rPr lang="en-IN" b="1" dirty="0" smtClean="0"/>
              <a:t>Bag </a:t>
            </a:r>
            <a:r>
              <a:rPr lang="en-IN" b="1" dirty="0"/>
              <a:t>of-Words </a:t>
            </a:r>
            <a:endParaRPr lang="en-IN" dirty="0"/>
          </a:p>
          <a:p>
            <a:pPr marL="0" indent="0">
              <a:buNone/>
            </a:pPr>
            <a:r>
              <a:rPr lang="en-IN" dirty="0" smtClean="0"/>
              <a:t>The </a:t>
            </a:r>
            <a:r>
              <a:rPr lang="en-IN" dirty="0"/>
              <a:t>methodology is extremely simple, basic, flexible and adaptable, and can be utilized in a heap of ways for extracting features from documents. </a:t>
            </a:r>
            <a:endParaRPr lang="en-IN" dirty="0" smtClean="0"/>
          </a:p>
          <a:p>
            <a:pPr marL="0" indent="0">
              <a:buNone/>
            </a:pPr>
            <a:r>
              <a:rPr lang="en-US" dirty="0" smtClean="0"/>
              <a:t>and</a:t>
            </a:r>
          </a:p>
          <a:p>
            <a:pPr marL="0" indent="0">
              <a:buNone/>
            </a:pPr>
            <a:r>
              <a:rPr lang="en-US" b="1" dirty="0" smtClean="0"/>
              <a:t>TF-IDF</a:t>
            </a:r>
          </a:p>
          <a:p>
            <a:pPr marL="0" indent="0">
              <a:buNone/>
            </a:pPr>
            <a:r>
              <a:rPr lang="en-IN" dirty="0"/>
              <a:t>TF: Term </a:t>
            </a:r>
            <a:r>
              <a:rPr lang="en-IN" dirty="0" smtClean="0"/>
              <a:t>Frequency</a:t>
            </a:r>
            <a:r>
              <a:rPr lang="en-IN" dirty="0"/>
              <a:t> </a:t>
            </a:r>
            <a:r>
              <a:rPr lang="en-IN" dirty="0" smtClean="0"/>
              <a:t>, which </a:t>
            </a:r>
            <a:r>
              <a:rPr lang="en-IN" dirty="0"/>
              <a:t>quantifies how regularly a term happens in a report. </a:t>
            </a:r>
            <a:endParaRPr lang="en-IN" dirty="0" smtClean="0"/>
          </a:p>
          <a:p>
            <a:pPr marL="0" indent="0">
              <a:buNone/>
            </a:pPr>
            <a:r>
              <a:rPr lang="en-IN" dirty="0"/>
              <a:t>IDF: Inverse Document Frequency, which quantifies how significant a term is. </a:t>
            </a:r>
            <a:endParaRPr lang="en-IN" b="1" dirty="0" smtClean="0"/>
          </a:p>
          <a:p>
            <a:pPr marL="0" indent="0">
              <a:buNone/>
            </a:pPr>
            <a:endParaRPr lang="en-US" dirty="0"/>
          </a:p>
        </p:txBody>
      </p:sp>
    </p:spTree>
    <p:extLst>
      <p:ext uri="{BB962C8B-B14F-4D97-AF65-F5344CB8AC3E}">
        <p14:creationId xmlns:p14="http://schemas.microsoft.com/office/powerpoint/2010/main" val="3991476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endParaRPr lang="en-IN" dirty="0"/>
          </a:p>
        </p:txBody>
      </p:sp>
      <p:pic>
        <p:nvPicPr>
          <p:cNvPr id="4" name="Content Placeholder 3"/>
          <p:cNvPicPr>
            <a:picLocks noGrp="1" noChangeAspect="1"/>
          </p:cNvPicPr>
          <p:nvPr>
            <p:ph idx="1"/>
          </p:nvPr>
        </p:nvPicPr>
        <p:blipFill>
          <a:blip r:embed="rId2"/>
          <a:stretch>
            <a:fillRect/>
          </a:stretch>
        </p:blipFill>
        <p:spPr>
          <a:xfrm>
            <a:off x="1069848" y="3689405"/>
            <a:ext cx="3033025" cy="2291097"/>
          </a:xfrm>
          <a:prstGeom prst="rect">
            <a:avLst/>
          </a:prstGeom>
        </p:spPr>
      </p:pic>
      <p:pic>
        <p:nvPicPr>
          <p:cNvPr id="5" name="Picture 4"/>
          <p:cNvPicPr>
            <a:picLocks noChangeAspect="1"/>
          </p:cNvPicPr>
          <p:nvPr/>
        </p:nvPicPr>
        <p:blipFill>
          <a:blip r:embed="rId3"/>
          <a:stretch>
            <a:fillRect/>
          </a:stretch>
        </p:blipFill>
        <p:spPr>
          <a:xfrm>
            <a:off x="5788550" y="1804946"/>
            <a:ext cx="6180120" cy="4699220"/>
          </a:xfrm>
          <a:prstGeom prst="rect">
            <a:avLst/>
          </a:prstGeom>
        </p:spPr>
      </p:pic>
      <p:sp>
        <p:nvSpPr>
          <p:cNvPr id="6" name="TextBox 5"/>
          <p:cNvSpPr txBox="1"/>
          <p:nvPr/>
        </p:nvSpPr>
        <p:spPr>
          <a:xfrm>
            <a:off x="1160891" y="1922194"/>
            <a:ext cx="4627660" cy="1200329"/>
          </a:xfrm>
          <a:prstGeom prst="rect">
            <a:avLst/>
          </a:prstGeom>
          <a:noFill/>
        </p:spPr>
        <p:txBody>
          <a:bodyPr wrap="square" rtlCol="0">
            <a:spAutoFit/>
          </a:bodyPr>
          <a:lstStyle/>
          <a:p>
            <a:r>
              <a:rPr lang="en-US" dirty="0" smtClean="0"/>
              <a:t>All the machine learning algorithms we implemented on our dataset performed well and was able to give us almost similar results.</a:t>
            </a:r>
            <a:endParaRPr lang="en-IN" dirty="0"/>
          </a:p>
        </p:txBody>
      </p:sp>
    </p:spTree>
    <p:extLst>
      <p:ext uri="{BB962C8B-B14F-4D97-AF65-F5344CB8AC3E}">
        <p14:creationId xmlns:p14="http://schemas.microsoft.com/office/powerpoint/2010/main" val="1793537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br>
              <a:rPr lang="en-US" dirty="0"/>
            </a:br>
            <a:endParaRPr lang="en-IN" dirty="0"/>
          </a:p>
        </p:txBody>
      </p:sp>
      <p:sp>
        <p:nvSpPr>
          <p:cNvPr id="3" name="Content Placeholder 2"/>
          <p:cNvSpPr>
            <a:spLocks noGrp="1"/>
          </p:cNvSpPr>
          <p:nvPr>
            <p:ph idx="1"/>
          </p:nvPr>
        </p:nvSpPr>
        <p:spPr/>
        <p:txBody>
          <a:bodyPr/>
          <a:lstStyle/>
          <a:p>
            <a:endParaRPr lang="en-US" dirty="0" smtClean="0"/>
          </a:p>
          <a:p>
            <a:r>
              <a:rPr lang="en-US" dirty="0" smtClean="0"/>
              <a:t>This was a simple supervised machine learning approach for sentiment analysis, were we are able to predict good results from the data provided.</a:t>
            </a:r>
          </a:p>
          <a:p>
            <a:r>
              <a:rPr lang="en-US" dirty="0" smtClean="0"/>
              <a:t>Our future work for more advanced analysis will involve usage of more advanced methods such as </a:t>
            </a:r>
          </a:p>
          <a:p>
            <a:r>
              <a:rPr lang="en-US" dirty="0" smtClean="0"/>
              <a:t>SMOTE UPSAMPLING METHOD for data balance</a:t>
            </a:r>
          </a:p>
          <a:p>
            <a:r>
              <a:rPr lang="en-US" dirty="0" smtClean="0"/>
              <a:t>And implementing Natural Language Processing Algorithms in Deep Learning since they perform relatively better for text based datasets.</a:t>
            </a:r>
          </a:p>
          <a:p>
            <a:r>
              <a:rPr lang="en-US" dirty="0" smtClean="0"/>
              <a:t>We can also use Long-Short Term Memory (LSTM) and Bi-Directional LSTMs for further enhancements.</a:t>
            </a:r>
            <a:endParaRPr lang="en-IN" dirty="0"/>
          </a:p>
        </p:txBody>
      </p:sp>
    </p:spTree>
    <p:extLst>
      <p:ext uri="{BB962C8B-B14F-4D97-AF65-F5344CB8AC3E}">
        <p14:creationId xmlns:p14="http://schemas.microsoft.com/office/powerpoint/2010/main" val="2198754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1440</TotalTime>
  <Words>358</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Rockwell</vt:lpstr>
      <vt:lpstr>Rockwell Condensed</vt:lpstr>
      <vt:lpstr>Wingdings</vt:lpstr>
      <vt:lpstr>Wood Type</vt:lpstr>
      <vt:lpstr>Sentiment Analysis of Musical Instruments Reviews</vt:lpstr>
      <vt:lpstr>Content</vt:lpstr>
      <vt:lpstr>Introduction</vt:lpstr>
      <vt:lpstr>Data Understanding </vt:lpstr>
      <vt:lpstr>Data Preparation </vt:lpstr>
      <vt:lpstr>Modelling</vt:lpstr>
      <vt:lpstr>Evaluation</vt:lpstr>
      <vt:lpstr>Conclusion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Musical instruments reviews DATASET</dc:title>
  <dc:creator>Krishan Goyal</dc:creator>
  <cp:lastModifiedBy>Krishan Goyal</cp:lastModifiedBy>
  <cp:revision>21</cp:revision>
  <dcterms:created xsi:type="dcterms:W3CDTF">2021-06-12T12:35:04Z</dcterms:created>
  <dcterms:modified xsi:type="dcterms:W3CDTF">2021-06-13T12:35:25Z</dcterms:modified>
</cp:coreProperties>
</file>