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p:scale>
          <a:sx n="75" d="100"/>
          <a:sy n="75" d="100"/>
        </p:scale>
        <p:origin x="-883"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310828115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52428049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8147327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0487191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06699887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412351248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428684227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30927366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163517454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138452166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9428595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389329151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31996432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328536376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236736674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143271564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39890-8FDE-4147-B981-BE2F7DDE6B5F}"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171626876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7539890-8FDE-4147-B981-BE2F7DDE6B5F}" type="datetimeFigureOut">
              <a:rPr lang="en-IN" smtClean="0"/>
              <a:pPr/>
              <a:t>09-12-2021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8C1171B-AF98-42BE-A354-AE7E53011915}" type="slidenum">
              <a:rPr lang="en-IN" smtClean="0"/>
              <a:pPr/>
              <a:t>‹#›</a:t>
            </a:fld>
            <a:endParaRPr lang="en-IN"/>
          </a:p>
        </p:txBody>
      </p:sp>
    </p:spTree>
    <p:extLst>
      <p:ext uri="{BB962C8B-B14F-4D97-AF65-F5344CB8AC3E}">
        <p14:creationId xmlns:p14="http://schemas.microsoft.com/office/powerpoint/2010/main" xmlns="" val="3575878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30CF710-A43F-4EDC-9623-02D7839E7617}"/>
              </a:ext>
            </a:extLst>
          </p:cNvPr>
          <p:cNvPicPr>
            <a:picLocks noChangeAspect="1"/>
          </p:cNvPicPr>
          <p:nvPr/>
        </p:nvPicPr>
        <p:blipFill>
          <a:blip r:embed="rId2"/>
          <a:stretch>
            <a:fillRect/>
          </a:stretch>
        </p:blipFill>
        <p:spPr>
          <a:xfrm>
            <a:off x="729566" y="182880"/>
            <a:ext cx="10732867" cy="6009883"/>
          </a:xfrm>
          <a:prstGeom prst="rect">
            <a:avLst/>
          </a:prstGeom>
        </p:spPr>
      </p:pic>
      <p:pic>
        <p:nvPicPr>
          <p:cNvPr id="3" name="Picture 2">
            <a:extLst>
              <a:ext uri="{FF2B5EF4-FFF2-40B4-BE49-F238E27FC236}">
                <a16:creationId xmlns:a16="http://schemas.microsoft.com/office/drawing/2014/main" xmlns="" id="{BBA69CBB-7772-41C1-9DBA-638298E549DE}"/>
              </a:ext>
            </a:extLst>
          </p:cNvPr>
          <p:cNvPicPr>
            <a:picLocks noChangeAspect="1"/>
          </p:cNvPicPr>
          <p:nvPr/>
        </p:nvPicPr>
        <p:blipFill>
          <a:blip r:embed="rId3"/>
          <a:stretch>
            <a:fillRect/>
          </a:stretch>
        </p:blipFill>
        <p:spPr>
          <a:xfrm>
            <a:off x="5373560" y="3267399"/>
            <a:ext cx="1444877" cy="1298561"/>
          </a:xfrm>
          <a:prstGeom prst="rect">
            <a:avLst/>
          </a:prstGeom>
        </p:spPr>
      </p:pic>
    </p:spTree>
    <p:extLst>
      <p:ext uri="{BB962C8B-B14F-4D97-AF65-F5344CB8AC3E}">
        <p14:creationId xmlns:p14="http://schemas.microsoft.com/office/powerpoint/2010/main" xmlns="" val="2177601774"/>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7CF6F-5BF0-4368-80DF-8FC8D53BA085}"/>
              </a:ext>
            </a:extLst>
          </p:cNvPr>
          <p:cNvSpPr>
            <a:spLocks noGrp="1"/>
          </p:cNvSpPr>
          <p:nvPr>
            <p:ph type="title"/>
          </p:nvPr>
        </p:nvSpPr>
        <p:spPr>
          <a:xfrm>
            <a:off x="2519054" y="0"/>
            <a:ext cx="6340466" cy="457200"/>
          </a:xfrm>
        </p:spPr>
        <p:txBody>
          <a:bodyPr>
            <a:normAutofit fontScale="90000"/>
          </a:bodyPr>
          <a:lstStyle/>
          <a:p>
            <a:r>
              <a:rPr lang="en-IN" b="1" dirty="0"/>
              <a:t>INTRODUCTION</a:t>
            </a:r>
          </a:p>
        </p:txBody>
      </p:sp>
      <p:sp>
        <p:nvSpPr>
          <p:cNvPr id="3" name="Text Placeholder 2">
            <a:extLst>
              <a:ext uri="{FF2B5EF4-FFF2-40B4-BE49-F238E27FC236}">
                <a16:creationId xmlns:a16="http://schemas.microsoft.com/office/drawing/2014/main" xmlns="" id="{3A4B3177-3945-45DD-930E-41901BCCB63F}"/>
              </a:ext>
            </a:extLst>
          </p:cNvPr>
          <p:cNvSpPr>
            <a:spLocks noGrp="1"/>
          </p:cNvSpPr>
          <p:nvPr>
            <p:ph type="body" sz="half" idx="2"/>
          </p:nvPr>
        </p:nvSpPr>
        <p:spPr>
          <a:xfrm>
            <a:off x="101600" y="528320"/>
            <a:ext cx="11927839" cy="6207760"/>
          </a:xfrm>
        </p:spPr>
        <p:txBody>
          <a:bodyPr/>
          <a:lstStyle/>
          <a:p>
            <a:pPr marL="274320" lvl="0" indent="-274320" algn="l">
              <a:lnSpc>
                <a:spcPct val="100000"/>
              </a:lnSpc>
              <a:spcBef>
                <a:spcPts val="600"/>
              </a:spcBef>
              <a:buClr>
                <a:srgbClr val="4F81BD"/>
              </a:buClr>
              <a:buSzPct val="70000"/>
            </a:pPr>
            <a:r>
              <a:rPr lang="en-IN" sz="2400" cap="none" dirty="0">
                <a:solidFill>
                  <a:prstClr val="black"/>
                </a:solidFill>
                <a:latin typeface="Century Schoolbook"/>
              </a:rPr>
              <a:t>The problem statement that is focused on within this mini project specifies creating a database for a quarantining facility within NIT </a:t>
            </a:r>
            <a:r>
              <a:rPr lang="en-IN" sz="2400" cap="none" dirty="0" err="1">
                <a:solidFill>
                  <a:prstClr val="black"/>
                </a:solidFill>
                <a:latin typeface="Century Schoolbook"/>
              </a:rPr>
              <a:t>Silchar</a:t>
            </a:r>
            <a:r>
              <a:rPr lang="en-IN" sz="2400" cap="none" dirty="0">
                <a:solidFill>
                  <a:prstClr val="black"/>
                </a:solidFill>
                <a:latin typeface="Century Schoolbook"/>
              </a:rPr>
              <a:t> where each occupant is to be isolated for 14 days prior to being discharged. A maximum of 500 people are specified to be accommodated at a time, in rooms numbered from 89 to 588. Solutions to the problem are drafted with an approach to implement a sound skill set of programming and data structures that are subject to a fluctuating system of room occupancy. </a:t>
            </a:r>
            <a:endParaRPr lang="en-US" sz="2400" cap="none" dirty="0">
              <a:solidFill>
                <a:prstClr val="black"/>
              </a:solidFill>
              <a:latin typeface="Century Schoolbook"/>
            </a:endParaRPr>
          </a:p>
          <a:p>
            <a:pPr marL="274320" lvl="0" indent="-274320" algn="l">
              <a:lnSpc>
                <a:spcPct val="100000"/>
              </a:lnSpc>
              <a:spcBef>
                <a:spcPts val="600"/>
              </a:spcBef>
              <a:buClr>
                <a:srgbClr val="4F81BD"/>
              </a:buClr>
              <a:buSzPct val="70000"/>
            </a:pPr>
            <a:r>
              <a:rPr lang="en-IN" sz="2400" cap="none" dirty="0">
                <a:solidFill>
                  <a:prstClr val="black"/>
                </a:solidFill>
                <a:latin typeface="Century Schoolbook"/>
              </a:rPr>
              <a:t>	Through making apt assumptions wherever needed, the problem involved </a:t>
            </a:r>
            <a:r>
              <a:rPr lang="en-IN" sz="2400" cap="none" dirty="0" err="1">
                <a:solidFill>
                  <a:prstClr val="black"/>
                </a:solidFill>
                <a:latin typeface="Century Schoolbook"/>
              </a:rPr>
              <a:t>indentifying</a:t>
            </a:r>
            <a:r>
              <a:rPr lang="en-IN" sz="2400" cap="none" dirty="0">
                <a:solidFill>
                  <a:prstClr val="black"/>
                </a:solidFill>
                <a:latin typeface="Century Schoolbook"/>
              </a:rPr>
              <a:t> a suitable data structure, utilizing sorting and searching algorithms to generate a reliable occupancy database. All of the functionalities, advantages and disadvantages of the solution are also taken into account. The C code has been designed keeping in mind the convenience in accessing occupancy data, file handling as well as taking into consideration security measures that will keep a check on attempts to corrupt the authenticity of the information.</a:t>
            </a:r>
            <a:endParaRPr lang="en-US" sz="2400" cap="none" dirty="0">
              <a:solidFill>
                <a:prstClr val="black"/>
              </a:solidFill>
              <a:latin typeface="Century Schoolbook"/>
            </a:endParaRPr>
          </a:p>
          <a:p>
            <a:endParaRPr lang="en-IN" dirty="0"/>
          </a:p>
        </p:txBody>
      </p:sp>
    </p:spTree>
    <p:extLst>
      <p:ext uri="{BB962C8B-B14F-4D97-AF65-F5344CB8AC3E}">
        <p14:creationId xmlns:p14="http://schemas.microsoft.com/office/powerpoint/2010/main" xmlns="" val="147454244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F8AEF-22DB-417B-879A-9624C49CA1E7}"/>
              </a:ext>
            </a:extLst>
          </p:cNvPr>
          <p:cNvSpPr>
            <a:spLocks noGrp="1"/>
          </p:cNvSpPr>
          <p:nvPr>
            <p:ph type="title"/>
          </p:nvPr>
        </p:nvSpPr>
        <p:spPr>
          <a:xfrm>
            <a:off x="710574" y="81279"/>
            <a:ext cx="10364452" cy="711201"/>
          </a:xfrm>
        </p:spPr>
        <p:txBody>
          <a:bodyPr/>
          <a:lstStyle/>
          <a:p>
            <a:r>
              <a:rPr lang="en-IN" dirty="0"/>
              <a:t>ASSUMPTIONS</a:t>
            </a:r>
          </a:p>
        </p:txBody>
      </p:sp>
      <p:sp>
        <p:nvSpPr>
          <p:cNvPr id="3" name="Text Placeholder 2">
            <a:extLst>
              <a:ext uri="{FF2B5EF4-FFF2-40B4-BE49-F238E27FC236}">
                <a16:creationId xmlns:a16="http://schemas.microsoft.com/office/drawing/2014/main" xmlns="" id="{BB01271E-4357-4AC6-B8EF-16BA71B695B4}"/>
              </a:ext>
            </a:extLst>
          </p:cNvPr>
          <p:cNvSpPr>
            <a:spLocks noGrp="1"/>
          </p:cNvSpPr>
          <p:nvPr>
            <p:ph type="body" sz="half" idx="2"/>
          </p:nvPr>
        </p:nvSpPr>
        <p:spPr>
          <a:xfrm>
            <a:off x="284480" y="690880"/>
            <a:ext cx="11623040" cy="6004560"/>
          </a:xfrm>
        </p:spPr>
        <p:txBody>
          <a:bodyPr>
            <a:normAutofit lnSpcReduction="10000"/>
          </a:bodyPr>
          <a:lstStyle/>
          <a:p>
            <a:r>
              <a:rPr lang="en-IN" sz="3200" cap="none" dirty="0">
                <a:solidFill>
                  <a:prstClr val="black"/>
                </a:solidFill>
                <a:latin typeface="Century Schoolbook"/>
              </a:rPr>
              <a:t>Certain assumptions have been made in the process of making this project</a:t>
            </a:r>
          </a:p>
          <a:p>
            <a:pPr marL="342900" indent="-342900" algn="l">
              <a:buAutoNum type="arabicPeriod"/>
            </a:pPr>
            <a:r>
              <a:rPr lang="en-US" sz="2400" dirty="0">
                <a:latin typeface="Arial" panose="020B0604020202020204" pitchFamily="34" charset="0"/>
                <a:cs typeface="Arial" panose="020B0604020202020204" pitchFamily="34" charset="0"/>
              </a:rPr>
              <a:t>Assuming out of maximum number of rooms </a:t>
            </a:r>
            <a:r>
              <a:rPr lang="en-US" sz="2400" dirty="0" err="1">
                <a:latin typeface="Arial" panose="020B0604020202020204" pitchFamily="34" charset="0"/>
                <a:cs typeface="Arial" panose="020B0604020202020204" pitchFamily="34" charset="0"/>
              </a:rPr>
              <a:t>alloted</a:t>
            </a:r>
            <a:r>
              <a:rPr lang="en-US" sz="2400" dirty="0">
                <a:latin typeface="Arial" panose="020B0604020202020204" pitchFamily="34" charset="0"/>
                <a:cs typeface="Arial" panose="020B0604020202020204" pitchFamily="34" charset="0"/>
              </a:rPr>
              <a:t> (room no. 1 to 500) , room no. 1-88 and 412-500 are already occupied , so we aren't involving those rooms.</a:t>
            </a:r>
          </a:p>
          <a:p>
            <a:pPr algn="l"/>
            <a:r>
              <a:rPr lang="en-US" sz="2400" dirty="0">
                <a:latin typeface="Arial" panose="020B0604020202020204" pitchFamily="34" charset="0"/>
                <a:cs typeface="Arial" panose="020B0604020202020204" pitchFamily="34" charset="0"/>
              </a:rPr>
              <a:t> 2.  It has been assumed that any number of patients can be inputted into the database, but only a maximum of 500 patients will be allotted a room.</a:t>
            </a:r>
          </a:p>
          <a:p>
            <a:pPr algn="l"/>
            <a:r>
              <a:rPr lang="en-US" sz="2400" dirty="0">
                <a:latin typeface="Arial" panose="020B0604020202020204" pitchFamily="34" charset="0"/>
                <a:cs typeface="Arial" panose="020B0604020202020204" pitchFamily="34" charset="0"/>
              </a:rPr>
              <a:t>3. No patient is allowed to discharge before his discharge date.</a:t>
            </a:r>
          </a:p>
          <a:p>
            <a:pPr algn="l"/>
            <a:r>
              <a:rPr lang="en-US" sz="2400" dirty="0">
                <a:latin typeface="Arial" panose="020B0604020202020204" pitchFamily="34" charset="0"/>
                <a:cs typeface="Arial" panose="020B0604020202020204" pitchFamily="34" charset="0"/>
              </a:rPr>
              <a:t>4. Patients can be discharged either all at once, or individually. Date of discharge is entered immediately once an individual details is entered calculating the 14 days of quarantine period</a:t>
            </a:r>
            <a:r>
              <a:rPr lang="en-US" sz="1800" dirty="0">
                <a:latin typeface="Arial" panose="020B0604020202020204" pitchFamily="34" charset="0"/>
                <a:cs typeface="Arial" panose="020B0604020202020204" pitchFamily="34" charset="0"/>
              </a:rPr>
              <a:t>.</a:t>
            </a:r>
          </a:p>
          <a:p>
            <a:pPr algn="l"/>
            <a:endParaRPr lang="en-US" sz="1800" dirty="0">
              <a:latin typeface="Arial" panose="020B0604020202020204" pitchFamily="34" charset="0"/>
              <a:cs typeface="Arial" panose="020B0604020202020204" pitchFamily="34" charset="0"/>
            </a:endParaRPr>
          </a:p>
          <a:p>
            <a:pPr lvl="0" algn="l">
              <a:lnSpc>
                <a:spcPct val="100000"/>
              </a:lnSpc>
              <a:spcBef>
                <a:spcPts val="600"/>
              </a:spcBef>
              <a:buClr>
                <a:srgbClr val="4F81BD"/>
              </a:buClr>
              <a:buSzPct val="70000"/>
            </a:pPr>
            <a:endParaRPr lang="en-IN" dirty="0"/>
          </a:p>
        </p:txBody>
      </p:sp>
    </p:spTree>
    <p:extLst>
      <p:ext uri="{BB962C8B-B14F-4D97-AF65-F5344CB8AC3E}">
        <p14:creationId xmlns:p14="http://schemas.microsoft.com/office/powerpoint/2010/main" xmlns="" val="204143264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B0DA5-E4B3-4A32-835B-7A5D5419A8C6}"/>
              </a:ext>
            </a:extLst>
          </p:cNvPr>
          <p:cNvSpPr>
            <a:spLocks noGrp="1"/>
          </p:cNvSpPr>
          <p:nvPr>
            <p:ph type="title"/>
          </p:nvPr>
        </p:nvSpPr>
        <p:spPr>
          <a:xfrm>
            <a:off x="913774" y="1"/>
            <a:ext cx="10364452" cy="1066798"/>
          </a:xfrm>
        </p:spPr>
        <p:txBody>
          <a:bodyPr/>
          <a:lstStyle/>
          <a:p>
            <a:r>
              <a:rPr lang="en-IN" b="1" dirty="0">
                <a:solidFill>
                  <a:srgbClr val="002060"/>
                </a:solidFill>
                <a:latin typeface="Algerian" panose="04020705040A02060702" pitchFamily="82" charset="0"/>
              </a:rPr>
              <a:t>FUNCTIONALITIES</a:t>
            </a:r>
          </a:p>
        </p:txBody>
      </p:sp>
      <p:sp>
        <p:nvSpPr>
          <p:cNvPr id="3" name="Text Placeholder 2">
            <a:extLst>
              <a:ext uri="{FF2B5EF4-FFF2-40B4-BE49-F238E27FC236}">
                <a16:creationId xmlns:a16="http://schemas.microsoft.com/office/drawing/2014/main" xmlns="" id="{81D86DFB-E00C-48D0-AC90-69C940C67937}"/>
              </a:ext>
            </a:extLst>
          </p:cNvPr>
          <p:cNvSpPr>
            <a:spLocks noGrp="1"/>
          </p:cNvSpPr>
          <p:nvPr>
            <p:ph type="body" sz="half" idx="2"/>
          </p:nvPr>
        </p:nvSpPr>
        <p:spPr>
          <a:xfrm>
            <a:off x="213360" y="863600"/>
            <a:ext cx="11836400" cy="5862320"/>
          </a:xfrm>
        </p:spPr>
        <p:txBody>
          <a:bodyPr/>
          <a:lstStyle/>
          <a:p>
            <a:pPr marL="274320" lvl="0" indent="-274320" algn="l">
              <a:lnSpc>
                <a:spcPct val="100000"/>
              </a:lnSpc>
              <a:spcBef>
                <a:spcPts val="600"/>
              </a:spcBef>
              <a:buClr>
                <a:srgbClr val="4F81BD"/>
              </a:buClr>
              <a:buSzPct val="70000"/>
            </a:pPr>
            <a:r>
              <a:rPr lang="en-IN" sz="2800" cap="none" dirty="0">
                <a:solidFill>
                  <a:prstClr val="black"/>
                </a:solidFill>
                <a:latin typeface="Comic Sans MS" panose="030F0702030302020204" pitchFamily="66" charset="0"/>
              </a:rPr>
              <a:t>The user is presented with the following 13 choices:</a:t>
            </a:r>
          </a:p>
          <a:p>
            <a:pPr lvl="0" algn="l">
              <a:lnSpc>
                <a:spcPct val="100000"/>
              </a:lnSpc>
              <a:spcBef>
                <a:spcPts val="600"/>
              </a:spcBef>
              <a:buClr>
                <a:srgbClr val="4F81BD"/>
              </a:buClr>
              <a:buSzPct val="70000"/>
            </a:pPr>
            <a:r>
              <a:rPr lang="en-IN" sz="1800" cap="none" dirty="0">
                <a:solidFill>
                  <a:prstClr val="black"/>
                </a:solidFill>
                <a:latin typeface="Comic Sans MS" panose="030F0702030302020204" pitchFamily="66" charset="0"/>
              </a:rPr>
              <a:t>1. </a:t>
            </a:r>
            <a:r>
              <a:rPr lang="en-IN" sz="1800" b="1" cap="none" dirty="0">
                <a:solidFill>
                  <a:prstClr val="black"/>
                </a:solidFill>
                <a:latin typeface="Comic Sans MS" panose="030F0702030302020204" pitchFamily="66" charset="0"/>
              </a:rPr>
              <a:t>Add new member</a:t>
            </a:r>
            <a:r>
              <a:rPr lang="en-IN" sz="1800" cap="none" dirty="0">
                <a:solidFill>
                  <a:prstClr val="black"/>
                </a:solidFill>
                <a:latin typeface="Comic Sans MS" panose="030F0702030302020204" pitchFamily="66" charset="0"/>
              </a:rPr>
              <a:t>:</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All that patient has to tell about his personal details himself that is name, age, address, from where he is coming ,arrival date to Silchar, After all verification user will allocate a room to him for the quarantine period.</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2. </a:t>
            </a:r>
            <a:r>
              <a:rPr lang="en-US" sz="1800" b="1" cap="none" dirty="0">
                <a:solidFill>
                  <a:prstClr val="black"/>
                </a:solidFill>
                <a:latin typeface="Comic Sans MS" panose="030F0702030302020204" pitchFamily="66" charset="0"/>
              </a:rPr>
              <a:t>add multiple new member</a:t>
            </a:r>
            <a:r>
              <a:rPr lang="en-US" sz="1800" cap="none" dirty="0">
                <a:solidFill>
                  <a:prstClr val="black"/>
                </a:solidFill>
                <a:latin typeface="Comic Sans MS" panose="030F0702030302020204" pitchFamily="66" charset="0"/>
              </a:rPr>
              <a:t>:</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First user has been provided number of patient then they should gives all details like Name, age, address, from where he is coming ,arrival date to Silchar; individually.</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3. </a:t>
            </a:r>
            <a:r>
              <a:rPr lang="en-US" sz="1800" b="1" cap="none" dirty="0">
                <a:solidFill>
                  <a:prstClr val="black"/>
                </a:solidFill>
                <a:latin typeface="Comic Sans MS" panose="030F0702030302020204" pitchFamily="66" charset="0"/>
              </a:rPr>
              <a:t>display all room status</a:t>
            </a:r>
            <a:r>
              <a:rPr lang="en-US" sz="1800" cap="none" dirty="0">
                <a:solidFill>
                  <a:prstClr val="black"/>
                </a:solidFill>
                <a:latin typeface="Comic Sans MS" panose="030F0702030302020204" pitchFamily="66" charset="0"/>
              </a:rPr>
              <a:t>:</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Using this option, user will know that which room numbers are vacant and which room no is occupied.</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4. </a:t>
            </a:r>
            <a:r>
              <a:rPr lang="en-US" sz="1800" b="1" cap="none" dirty="0">
                <a:solidFill>
                  <a:prstClr val="black"/>
                </a:solidFill>
                <a:latin typeface="Comic Sans MS" panose="030F0702030302020204" pitchFamily="66" charset="0"/>
              </a:rPr>
              <a:t>display details of all patients:</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this function provides details of all patient admitted.</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5. </a:t>
            </a:r>
            <a:r>
              <a:rPr lang="en-US" sz="1800" b="1" cap="none" dirty="0">
                <a:solidFill>
                  <a:prstClr val="black"/>
                </a:solidFill>
                <a:latin typeface="Comic Sans MS" panose="030F0702030302020204" pitchFamily="66" charset="0"/>
              </a:rPr>
              <a:t>changes the room of patients:</a:t>
            </a:r>
          </a:p>
          <a:p>
            <a:pPr lvl="0" algn="l">
              <a:lnSpc>
                <a:spcPct val="100000"/>
              </a:lnSpc>
              <a:spcBef>
                <a:spcPts val="600"/>
              </a:spcBef>
              <a:buClr>
                <a:srgbClr val="4F81BD"/>
              </a:buClr>
              <a:buSzPct val="70000"/>
            </a:pPr>
            <a:r>
              <a:rPr lang="en-US" sz="1800" cap="none" dirty="0">
                <a:solidFill>
                  <a:prstClr val="black"/>
                </a:solidFill>
                <a:latin typeface="Comic Sans MS" panose="030F0702030302020204" pitchFamily="66" charset="0"/>
              </a:rPr>
              <a:t>Using this option user will be able to changing the room of patients</a:t>
            </a:r>
            <a:r>
              <a:rPr lang="en-US" sz="1800" b="1" cap="none" dirty="0">
                <a:solidFill>
                  <a:prstClr val="black"/>
                </a:solidFill>
                <a:latin typeface="Comic Sans MS" panose="030F0702030302020204" pitchFamily="66" charset="0"/>
              </a:rPr>
              <a:t>.</a:t>
            </a:r>
          </a:p>
          <a:p>
            <a:pPr marL="274320" lvl="0" indent="-274320" algn="l">
              <a:lnSpc>
                <a:spcPct val="100000"/>
              </a:lnSpc>
              <a:spcBef>
                <a:spcPts val="600"/>
              </a:spcBef>
              <a:buClr>
                <a:srgbClr val="4F81BD"/>
              </a:buClr>
              <a:buSzPct val="70000"/>
            </a:pPr>
            <a:r>
              <a:rPr lang="en-IN" sz="1800" b="1" cap="none" dirty="0">
                <a:solidFill>
                  <a:prstClr val="black"/>
                </a:solidFill>
                <a:latin typeface="Comic Sans MS" panose="030F0702030302020204" pitchFamily="66" charset="0"/>
              </a:rPr>
              <a:t>6. </a:t>
            </a:r>
            <a:r>
              <a:rPr lang="en-US" sz="1900" b="1" cap="none" dirty="0">
                <a:solidFill>
                  <a:prstClr val="black"/>
                </a:solidFill>
                <a:latin typeface="Century Schoolbook"/>
              </a:rPr>
              <a:t>search patient by room number:</a:t>
            </a:r>
          </a:p>
          <a:p>
            <a:pPr marL="274320" lvl="0" indent="-274320" algn="l">
              <a:lnSpc>
                <a:spcPct val="100000"/>
              </a:lnSpc>
              <a:spcBef>
                <a:spcPts val="600"/>
              </a:spcBef>
              <a:buClr>
                <a:srgbClr val="4F81BD"/>
              </a:buClr>
              <a:buSzPct val="70000"/>
            </a:pPr>
            <a:r>
              <a:rPr lang="en-US" sz="1900" cap="none" dirty="0">
                <a:solidFill>
                  <a:prstClr val="black"/>
                </a:solidFill>
                <a:latin typeface="Century Schoolbook"/>
              </a:rPr>
              <a:t>By this function ,user can search the admitted patient by entering his/her room number.</a:t>
            </a:r>
            <a:endParaRPr lang="en-IN" sz="1900" cap="none" dirty="0">
              <a:solidFill>
                <a:prstClr val="black"/>
              </a:solidFill>
              <a:latin typeface="Century Schoolbook"/>
            </a:endParaRPr>
          </a:p>
          <a:p>
            <a:endParaRPr lang="en-IN" dirty="0"/>
          </a:p>
        </p:txBody>
      </p:sp>
    </p:spTree>
    <p:extLst>
      <p:ext uri="{BB962C8B-B14F-4D97-AF65-F5344CB8AC3E}">
        <p14:creationId xmlns:p14="http://schemas.microsoft.com/office/powerpoint/2010/main" xmlns="" val="427839263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E24EE-8284-40F9-B5EF-F1D5D4C66F5A}"/>
              </a:ext>
            </a:extLst>
          </p:cNvPr>
          <p:cNvSpPr>
            <a:spLocks noGrp="1"/>
          </p:cNvSpPr>
          <p:nvPr>
            <p:ph type="title"/>
          </p:nvPr>
        </p:nvSpPr>
        <p:spPr>
          <a:xfrm>
            <a:off x="913774" y="101600"/>
            <a:ext cx="10364452" cy="172720"/>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xmlns="" id="{91389755-5FF3-48D7-959A-749836535D3C}"/>
              </a:ext>
            </a:extLst>
          </p:cNvPr>
          <p:cNvSpPr>
            <a:spLocks noGrp="1"/>
          </p:cNvSpPr>
          <p:nvPr>
            <p:ph type="body" sz="half" idx="2"/>
          </p:nvPr>
        </p:nvSpPr>
        <p:spPr>
          <a:xfrm>
            <a:off x="223520" y="589280"/>
            <a:ext cx="11755119" cy="5943600"/>
          </a:xfrm>
        </p:spPr>
        <p:txBody>
          <a:bodyPr>
            <a:normAutofit fontScale="92500" lnSpcReduction="20000"/>
          </a:bodyPr>
          <a:lstStyle/>
          <a:p>
            <a:pPr marL="342900" indent="-342900">
              <a:buAutoNum type="arabicPeriod" startAt="7"/>
            </a:pPr>
            <a:r>
              <a:rPr lang="en-US" sz="2000" b="1" cap="none" dirty="0">
                <a:solidFill>
                  <a:prstClr val="black"/>
                </a:solidFill>
                <a:latin typeface="Comic Sans MS" panose="030F0702030302020204" pitchFamily="66" charset="0"/>
              </a:rPr>
              <a:t>Search patients by name</a:t>
            </a:r>
            <a:r>
              <a:rPr lang="en-US" sz="1800" cap="none" dirty="0">
                <a:solidFill>
                  <a:prstClr val="black"/>
                </a:solidFill>
                <a:latin typeface="Comic Sans MS" panose="030F0702030302020204" pitchFamily="66" charset="0"/>
              </a:rPr>
              <a:t>:</a:t>
            </a:r>
          </a:p>
          <a:p>
            <a:r>
              <a:rPr lang="en-US" sz="1800" cap="none" dirty="0">
                <a:solidFill>
                  <a:prstClr val="black"/>
                </a:solidFill>
                <a:latin typeface="Comic Sans MS" panose="030F0702030302020204" pitchFamily="66" charset="0"/>
              </a:rPr>
              <a:t>User  can use this function for searching patient by entering his/her name.</a:t>
            </a:r>
          </a:p>
          <a:p>
            <a:r>
              <a:rPr lang="en-US" sz="2000" b="1" cap="none" dirty="0">
                <a:solidFill>
                  <a:prstClr val="black"/>
                </a:solidFill>
                <a:latin typeface="Comic Sans MS" panose="030F0702030302020204" pitchFamily="66" charset="0"/>
              </a:rPr>
              <a:t>8. Sort patients by name:</a:t>
            </a:r>
          </a:p>
          <a:p>
            <a:r>
              <a:rPr lang="en-US" sz="2000" cap="none" dirty="0">
                <a:solidFill>
                  <a:prstClr val="black"/>
                </a:solidFill>
                <a:latin typeface="Comic Sans MS" panose="030F0702030302020204" pitchFamily="66" charset="0"/>
              </a:rPr>
              <a:t>Using this option, user can sort the names of admitted patients.</a:t>
            </a:r>
          </a:p>
          <a:p>
            <a:r>
              <a:rPr lang="en-US" sz="2000" cap="none" dirty="0">
                <a:solidFill>
                  <a:prstClr val="black"/>
                </a:solidFill>
                <a:latin typeface="Comic Sans MS" panose="030F0702030302020204" pitchFamily="66" charset="0"/>
              </a:rPr>
              <a:t>9. </a:t>
            </a:r>
            <a:r>
              <a:rPr lang="en-US" sz="2000" b="1" cap="none" dirty="0">
                <a:solidFill>
                  <a:prstClr val="black"/>
                </a:solidFill>
                <a:latin typeface="Comic Sans MS" panose="030F0702030302020204" pitchFamily="66" charset="0"/>
              </a:rPr>
              <a:t>Discharge Patient by entering room no</a:t>
            </a:r>
            <a:r>
              <a:rPr lang="en-US" sz="2000" cap="none" dirty="0">
                <a:solidFill>
                  <a:prstClr val="black"/>
                </a:solidFill>
                <a:latin typeface="Comic Sans MS" panose="030F0702030302020204" pitchFamily="66" charset="0"/>
              </a:rPr>
              <a:t>.:</a:t>
            </a:r>
          </a:p>
          <a:p>
            <a:r>
              <a:rPr lang="en-US" sz="2000" cap="none" dirty="0">
                <a:solidFill>
                  <a:prstClr val="black"/>
                </a:solidFill>
                <a:latin typeface="Comic Sans MS" panose="030F0702030302020204" pitchFamily="66" charset="0"/>
              </a:rPr>
              <a:t>user can discharge any patients by entering his/her room no.</a:t>
            </a:r>
          </a:p>
          <a:p>
            <a:r>
              <a:rPr lang="en-US" sz="2000" b="1" cap="none" dirty="0">
                <a:solidFill>
                  <a:prstClr val="black"/>
                </a:solidFill>
                <a:latin typeface="Comic Sans MS" panose="030F0702030302020204" pitchFamily="66" charset="0"/>
              </a:rPr>
              <a:t>10. Adding new entry at specific room no. (Recommended after Discharge):</a:t>
            </a:r>
          </a:p>
          <a:p>
            <a:r>
              <a:rPr lang="en-US" sz="2000" cap="none" dirty="0">
                <a:solidFill>
                  <a:prstClr val="black"/>
                </a:solidFill>
                <a:latin typeface="Comic Sans MS" panose="030F0702030302020204" pitchFamily="66" charset="0"/>
              </a:rPr>
              <a:t>User can add new member in any specific room number if pat </a:t>
            </a:r>
            <a:r>
              <a:rPr lang="en-US" sz="2000" cap="none" dirty="0" err="1">
                <a:solidFill>
                  <a:prstClr val="black"/>
                </a:solidFill>
                <a:latin typeface="Comic Sans MS" panose="030F0702030302020204" pitchFamily="66" charset="0"/>
              </a:rPr>
              <a:t>ofient</a:t>
            </a:r>
            <a:r>
              <a:rPr lang="en-US" sz="2000" cap="none" dirty="0">
                <a:solidFill>
                  <a:prstClr val="black"/>
                </a:solidFill>
                <a:latin typeface="Comic Sans MS" panose="030F0702030302020204" pitchFamily="66" charset="0"/>
              </a:rPr>
              <a:t> that room is discharged.</a:t>
            </a:r>
          </a:p>
          <a:p>
            <a:r>
              <a:rPr lang="en-US" sz="2000" b="1" cap="none" dirty="0">
                <a:solidFill>
                  <a:prstClr val="black"/>
                </a:solidFill>
                <a:latin typeface="Comic Sans MS" panose="030F0702030302020204" pitchFamily="66" charset="0"/>
              </a:rPr>
              <a:t>11. Discharging All patients:</a:t>
            </a:r>
          </a:p>
          <a:p>
            <a:r>
              <a:rPr lang="en-US" sz="2000" cap="none" dirty="0">
                <a:solidFill>
                  <a:prstClr val="black"/>
                </a:solidFill>
                <a:latin typeface="Comic Sans MS" panose="030F0702030302020204" pitchFamily="66" charset="0"/>
              </a:rPr>
              <a:t>Using this option, User can discharge all patients at a time.</a:t>
            </a:r>
          </a:p>
          <a:p>
            <a:r>
              <a:rPr lang="en-US" sz="2000" b="1" cap="none" dirty="0">
                <a:solidFill>
                  <a:prstClr val="black"/>
                </a:solidFill>
                <a:latin typeface="Comic Sans MS" panose="030F0702030302020204" pitchFamily="66" charset="0"/>
              </a:rPr>
              <a:t>12. Some Random entries</a:t>
            </a:r>
            <a:r>
              <a:rPr lang="en-US" sz="2000" cap="none" dirty="0">
                <a:solidFill>
                  <a:prstClr val="black"/>
                </a:solidFill>
                <a:latin typeface="Comic Sans MS" panose="030F0702030302020204" pitchFamily="66" charset="0"/>
              </a:rPr>
              <a:t>:</a:t>
            </a:r>
          </a:p>
          <a:p>
            <a:r>
              <a:rPr lang="en-US" sz="2000" cap="none" dirty="0">
                <a:solidFill>
                  <a:prstClr val="black"/>
                </a:solidFill>
                <a:latin typeface="Comic Sans MS" panose="030F0702030302020204" pitchFamily="66" charset="0"/>
              </a:rPr>
              <a:t>Using this option, user can add any random entries by asking number of entries.</a:t>
            </a:r>
          </a:p>
          <a:p>
            <a:r>
              <a:rPr lang="en-US" sz="2000" b="1" cap="none" dirty="0">
                <a:solidFill>
                  <a:prstClr val="black"/>
                </a:solidFill>
                <a:latin typeface="Comic Sans MS" panose="030F0702030302020204" pitchFamily="66" charset="0"/>
              </a:rPr>
              <a:t>13. EXIT</a:t>
            </a:r>
            <a:r>
              <a:rPr lang="en-US" sz="2000" cap="none" dirty="0">
                <a:solidFill>
                  <a:prstClr val="black"/>
                </a:solidFill>
                <a:latin typeface="Comic Sans MS" panose="030F0702030302020204" pitchFamily="66" charset="0"/>
              </a:rPr>
              <a:t>:</a:t>
            </a:r>
          </a:p>
          <a:p>
            <a:r>
              <a:rPr lang="en-US" sz="2000" cap="none" dirty="0">
                <a:solidFill>
                  <a:prstClr val="black"/>
                </a:solidFill>
                <a:latin typeface="Comic Sans MS" panose="030F0702030302020204" pitchFamily="66" charset="0"/>
              </a:rPr>
              <a:t>User can stop the program by using this option.</a:t>
            </a:r>
          </a:p>
          <a:p>
            <a:endParaRPr lang="en-IN" sz="2000" dirty="0">
              <a:latin typeface="Century Schoolbook" panose="02040604050505020304" pitchFamily="18" charset="0"/>
            </a:endParaRPr>
          </a:p>
          <a:p>
            <a:endParaRPr lang="en-IN" sz="2000" b="1" dirty="0">
              <a:latin typeface="Century Schoolbook" panose="02040604050505020304" pitchFamily="18" charset="0"/>
            </a:endParaRPr>
          </a:p>
        </p:txBody>
      </p:sp>
    </p:spTree>
    <p:extLst>
      <p:ext uri="{BB962C8B-B14F-4D97-AF65-F5344CB8AC3E}">
        <p14:creationId xmlns:p14="http://schemas.microsoft.com/office/powerpoint/2010/main" xmlns="" val="302765028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725A8-F561-4F55-B992-CB50F07D2B33}"/>
              </a:ext>
            </a:extLst>
          </p:cNvPr>
          <p:cNvSpPr>
            <a:spLocks noGrp="1"/>
          </p:cNvSpPr>
          <p:nvPr>
            <p:ph type="title"/>
          </p:nvPr>
        </p:nvSpPr>
        <p:spPr>
          <a:xfrm>
            <a:off x="913774" y="121920"/>
            <a:ext cx="10364452" cy="538480"/>
          </a:xfrm>
        </p:spPr>
        <p:txBody>
          <a:bodyPr>
            <a:normAutofit/>
          </a:bodyPr>
          <a:lstStyle/>
          <a:p>
            <a:r>
              <a:rPr lang="en-IN" dirty="0">
                <a:latin typeface="Algerian" panose="04020705040A02060702" pitchFamily="82" charset="0"/>
              </a:rPr>
              <a:t>ADVANTAGES</a:t>
            </a:r>
          </a:p>
        </p:txBody>
      </p:sp>
      <p:sp>
        <p:nvSpPr>
          <p:cNvPr id="3" name="Text Placeholder 2">
            <a:extLst>
              <a:ext uri="{FF2B5EF4-FFF2-40B4-BE49-F238E27FC236}">
                <a16:creationId xmlns:a16="http://schemas.microsoft.com/office/drawing/2014/main" xmlns="" id="{A9515200-7264-4A9A-96E6-8F4C43DE2323}"/>
              </a:ext>
            </a:extLst>
          </p:cNvPr>
          <p:cNvSpPr>
            <a:spLocks noGrp="1"/>
          </p:cNvSpPr>
          <p:nvPr>
            <p:ph type="body" sz="half" idx="2"/>
          </p:nvPr>
        </p:nvSpPr>
        <p:spPr>
          <a:xfrm>
            <a:off x="913774" y="843280"/>
            <a:ext cx="10841345" cy="5608320"/>
          </a:xfrm>
        </p:spPr>
        <p:txBody>
          <a:bodyPr/>
          <a:lstStyle/>
          <a:p>
            <a:pPr marL="274320" lvl="0" indent="-274320" algn="l">
              <a:lnSpc>
                <a:spcPct val="100000"/>
              </a:lnSpc>
              <a:spcBef>
                <a:spcPts val="600"/>
              </a:spcBef>
              <a:buClr>
                <a:srgbClr val="4F81BD"/>
              </a:buClr>
              <a:buSzPct val="70000"/>
            </a:pPr>
            <a:r>
              <a:rPr lang="en-IN" sz="2200" cap="none" dirty="0">
                <a:solidFill>
                  <a:prstClr val="black"/>
                </a:solidFill>
                <a:latin typeface="Century Schoolbook"/>
              </a:rPr>
              <a:t>Since the program is written keeping Object Oriented Programming practices in mind, it is substantially easy for anyone to add, remove and modify its features.</a:t>
            </a:r>
          </a:p>
          <a:p>
            <a:pPr marL="274320" lvl="0" indent="-274320" algn="l">
              <a:lnSpc>
                <a:spcPct val="100000"/>
              </a:lnSpc>
              <a:spcBef>
                <a:spcPts val="600"/>
              </a:spcBef>
              <a:buClr>
                <a:srgbClr val="4F81BD"/>
              </a:buClr>
              <a:buSzPct val="70000"/>
              <a:buFont typeface="Wingdings"/>
              <a:buChar char=""/>
            </a:pPr>
            <a:r>
              <a:rPr lang="en-IN" sz="2200" cap="none" dirty="0">
                <a:solidFill>
                  <a:prstClr val="black"/>
                </a:solidFill>
                <a:latin typeface="Century Schoolbook"/>
              </a:rPr>
              <a:t>The necessary details of the patient who are kept quarantine have been stored in the database.</a:t>
            </a:r>
            <a:endParaRPr lang="en-US" sz="22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200" cap="none" dirty="0">
                <a:solidFill>
                  <a:prstClr val="black"/>
                </a:solidFill>
                <a:latin typeface="Century Schoolbook"/>
              </a:rPr>
              <a:t>The attributes of the patients can’t be directly edited and accessed by the user. Therefore, the records can’t be corrupted or edited mistakenly by anyone. </a:t>
            </a:r>
            <a:endParaRPr lang="en-US" sz="22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200" cap="none" dirty="0">
                <a:solidFill>
                  <a:prstClr val="black"/>
                </a:solidFill>
                <a:latin typeface="Century Schoolbook"/>
              </a:rPr>
              <a:t>This program is extremely flexible and can be quickly adapted for other facilities. </a:t>
            </a:r>
            <a:endParaRPr lang="en-US" sz="22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200" cap="none" dirty="0">
                <a:solidFill>
                  <a:prstClr val="black"/>
                </a:solidFill>
                <a:latin typeface="Century Schoolbook"/>
              </a:rPr>
              <a:t>Once a patient completes his quarantine period, his room is vacated and is made available for new patient.</a:t>
            </a:r>
            <a:endParaRPr lang="en-US" sz="22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200" cap="none" dirty="0">
                <a:solidFill>
                  <a:prstClr val="black"/>
                </a:solidFill>
                <a:latin typeface="Century Schoolbook"/>
              </a:rPr>
              <a:t>The program gives the list of all the occupied and vacant rooms time to time when searched for.</a:t>
            </a:r>
            <a:endParaRPr lang="en-US" sz="2200" cap="none" dirty="0">
              <a:solidFill>
                <a:prstClr val="black"/>
              </a:solidFill>
              <a:latin typeface="Century Schoolbook"/>
            </a:endParaRPr>
          </a:p>
          <a:p>
            <a:endParaRPr lang="en-IN" dirty="0"/>
          </a:p>
        </p:txBody>
      </p:sp>
    </p:spTree>
    <p:extLst>
      <p:ext uri="{BB962C8B-B14F-4D97-AF65-F5344CB8AC3E}">
        <p14:creationId xmlns:p14="http://schemas.microsoft.com/office/powerpoint/2010/main" xmlns="" val="186927713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7B0A1-752E-42B1-87DA-A332A5413FA0}"/>
              </a:ext>
            </a:extLst>
          </p:cNvPr>
          <p:cNvSpPr>
            <a:spLocks noGrp="1"/>
          </p:cNvSpPr>
          <p:nvPr>
            <p:ph type="title"/>
          </p:nvPr>
        </p:nvSpPr>
        <p:spPr>
          <a:xfrm>
            <a:off x="913774" y="91441"/>
            <a:ext cx="10364452" cy="812799"/>
          </a:xfrm>
        </p:spPr>
        <p:txBody>
          <a:bodyPr>
            <a:normAutofit/>
          </a:bodyPr>
          <a:lstStyle/>
          <a:p>
            <a:r>
              <a:rPr lang="en-IN" sz="4000" b="1" cap="small" dirty="0">
                <a:solidFill>
                  <a:srgbClr val="002060"/>
                </a:solidFill>
                <a:latin typeface="Algerian" panose="04020705040A02060702" pitchFamily="82" charset="0"/>
              </a:rPr>
              <a:t>Shortcomings</a:t>
            </a:r>
            <a:endParaRPr lang="en-IN" sz="4000" dirty="0">
              <a:latin typeface="Algerian" panose="04020705040A02060702" pitchFamily="82" charset="0"/>
            </a:endParaRPr>
          </a:p>
        </p:txBody>
      </p:sp>
      <p:sp>
        <p:nvSpPr>
          <p:cNvPr id="3" name="Text Placeholder 2">
            <a:extLst>
              <a:ext uri="{FF2B5EF4-FFF2-40B4-BE49-F238E27FC236}">
                <a16:creationId xmlns:a16="http://schemas.microsoft.com/office/drawing/2014/main" xmlns="" id="{2E28804A-321A-4F96-887F-3C6951ED9075}"/>
              </a:ext>
            </a:extLst>
          </p:cNvPr>
          <p:cNvSpPr>
            <a:spLocks noGrp="1"/>
          </p:cNvSpPr>
          <p:nvPr>
            <p:ph type="body" sz="half" idx="2"/>
          </p:nvPr>
        </p:nvSpPr>
        <p:spPr>
          <a:xfrm>
            <a:off x="913774" y="1016000"/>
            <a:ext cx="10983585" cy="5588000"/>
          </a:xfrm>
        </p:spPr>
        <p:txBody>
          <a:bodyPr/>
          <a:lstStyle/>
          <a:p>
            <a:pPr marL="274320" lvl="0" indent="-274320" algn="l">
              <a:lnSpc>
                <a:spcPct val="100000"/>
              </a:lnSpc>
              <a:spcBef>
                <a:spcPts val="600"/>
              </a:spcBef>
              <a:buClr>
                <a:srgbClr val="4F81BD"/>
              </a:buClr>
              <a:buSzPct val="70000"/>
            </a:pPr>
            <a:r>
              <a:rPr lang="en-IN" sz="2000" b="1" cap="none" dirty="0">
                <a:solidFill>
                  <a:prstClr val="black"/>
                </a:solidFill>
                <a:latin typeface="Century Schoolbook"/>
              </a:rPr>
              <a:t>I</a:t>
            </a:r>
            <a:r>
              <a:rPr lang="en-IN" sz="2000" cap="none" dirty="0">
                <a:solidFill>
                  <a:prstClr val="black"/>
                </a:solidFill>
                <a:latin typeface="Century Schoolbook"/>
              </a:rPr>
              <a:t>n the making and after the completion of this program, several shortcomings in the code were noticed which can be improved upon:</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Rooms are allocated by the administration manually, so the entire list of patients has to be checked repeatedly for allocation of a new room.</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Since the data inputted in the program exists as long as the program is executing, an actual backend should be implemented in tandem with this application.</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The interface with the user can be modified and upgraded since a serial number based menu isn’t feasible in the long term.</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 Exceptions weren’t used in this program, hence a character input where an integer is expected can break the program. </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Due to the fact that the program will most probably not be run straight for 14 days, there’s no existing feature that will automatically discharge the patients after a specific period of time.</a:t>
            </a:r>
            <a:endParaRPr lang="en-US" sz="2000" cap="none" dirty="0">
              <a:solidFill>
                <a:prstClr val="black"/>
              </a:solidFill>
              <a:latin typeface="Century Schoolbook"/>
            </a:endParaRPr>
          </a:p>
          <a:p>
            <a:pPr marL="274320" lvl="0" indent="-274320" algn="l">
              <a:lnSpc>
                <a:spcPct val="100000"/>
              </a:lnSpc>
              <a:spcBef>
                <a:spcPts val="600"/>
              </a:spcBef>
              <a:buClr>
                <a:srgbClr val="4F81BD"/>
              </a:buClr>
              <a:buSzPct val="70000"/>
              <a:buFont typeface="Wingdings"/>
              <a:buChar char=""/>
            </a:pPr>
            <a:r>
              <a:rPr lang="en-IN" sz="2000" cap="none" dirty="0">
                <a:solidFill>
                  <a:prstClr val="black"/>
                </a:solidFill>
                <a:latin typeface="Century Schoolbook"/>
              </a:rPr>
              <a:t>Once a patient ends his quarantine period and leaves the room, his details aren’t saved in the data base anymore.</a:t>
            </a:r>
            <a:endParaRPr lang="en-US" sz="2000" cap="none" dirty="0">
              <a:solidFill>
                <a:prstClr val="black"/>
              </a:solidFill>
              <a:latin typeface="Century Schoolbook"/>
            </a:endParaRPr>
          </a:p>
          <a:p>
            <a:endParaRPr lang="en-IN" dirty="0"/>
          </a:p>
        </p:txBody>
      </p:sp>
    </p:spTree>
    <p:extLst>
      <p:ext uri="{BB962C8B-B14F-4D97-AF65-F5344CB8AC3E}">
        <p14:creationId xmlns:p14="http://schemas.microsoft.com/office/powerpoint/2010/main" xmlns="" val="366417825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2A514-90BA-4FF7-8302-115294EFCC92}"/>
              </a:ext>
            </a:extLst>
          </p:cNvPr>
          <p:cNvSpPr>
            <a:spLocks noGrp="1"/>
          </p:cNvSpPr>
          <p:nvPr>
            <p:ph type="title"/>
          </p:nvPr>
        </p:nvSpPr>
        <p:spPr>
          <a:xfrm>
            <a:off x="913774" y="162560"/>
            <a:ext cx="10364452" cy="1046480"/>
          </a:xfrm>
        </p:spPr>
        <p:txBody>
          <a:bodyPr>
            <a:normAutofit fontScale="90000"/>
          </a:bodyPr>
          <a:lstStyle/>
          <a:p>
            <a:r>
              <a:rPr lang="en-US" sz="8000" b="1" cap="small" dirty="0">
                <a:solidFill>
                  <a:srgbClr val="92D050"/>
                </a:solidFill>
                <a:latin typeface="Century Schoolbook"/>
              </a:rPr>
              <a:t>The End</a:t>
            </a:r>
            <a:endParaRPr lang="en-IN" dirty="0">
              <a:solidFill>
                <a:srgbClr val="92D050"/>
              </a:solidFill>
            </a:endParaRPr>
          </a:p>
        </p:txBody>
      </p:sp>
      <p:sp>
        <p:nvSpPr>
          <p:cNvPr id="3" name="Text Placeholder 2">
            <a:extLst>
              <a:ext uri="{FF2B5EF4-FFF2-40B4-BE49-F238E27FC236}">
                <a16:creationId xmlns:a16="http://schemas.microsoft.com/office/drawing/2014/main" xmlns="" id="{26E8F923-0447-4CA7-A5DD-A5E0C610063A}"/>
              </a:ext>
            </a:extLst>
          </p:cNvPr>
          <p:cNvSpPr>
            <a:spLocks noGrp="1"/>
          </p:cNvSpPr>
          <p:nvPr>
            <p:ph type="body" sz="half" idx="2"/>
          </p:nvPr>
        </p:nvSpPr>
        <p:spPr>
          <a:xfrm>
            <a:off x="913775" y="1209040"/>
            <a:ext cx="10364452" cy="5486400"/>
          </a:xfrm>
        </p:spPr>
        <p:txBody>
          <a:bodyPr/>
          <a:lstStyle/>
          <a:p>
            <a:pPr lvl="0" algn="l">
              <a:lnSpc>
                <a:spcPct val="100000"/>
              </a:lnSpc>
              <a:spcBef>
                <a:spcPts val="600"/>
              </a:spcBef>
              <a:buClr>
                <a:srgbClr val="4F81BD"/>
              </a:buClr>
              <a:buSzPct val="70000"/>
            </a:pPr>
            <a:r>
              <a:rPr lang="en-US" sz="4800" b="1" cap="none" dirty="0">
                <a:solidFill>
                  <a:srgbClr val="C00000"/>
                </a:solidFill>
                <a:latin typeface="Century Schoolbook"/>
              </a:rPr>
              <a:t>                   Thank you</a:t>
            </a:r>
          </a:p>
          <a:p>
            <a:pPr lvl="0" algn="l">
              <a:lnSpc>
                <a:spcPct val="100000"/>
              </a:lnSpc>
              <a:spcBef>
                <a:spcPts val="600"/>
              </a:spcBef>
              <a:buClr>
                <a:srgbClr val="4F81BD"/>
              </a:buClr>
              <a:buSzPct val="70000"/>
            </a:pPr>
            <a:r>
              <a:rPr lang="en-IN" sz="2000" cap="none" dirty="0">
                <a:solidFill>
                  <a:prstClr val="black"/>
                </a:solidFill>
                <a:latin typeface="Century Schoolbook"/>
              </a:rPr>
              <a:t>      </a:t>
            </a:r>
            <a:r>
              <a:rPr lang="en-IN" sz="2800" i="1" cap="none" dirty="0">
                <a:solidFill>
                  <a:srgbClr val="0070C0"/>
                </a:solidFill>
                <a:latin typeface="Century Schoolbook"/>
              </a:rPr>
              <a:t>PRESENTED BY::</a:t>
            </a:r>
            <a:r>
              <a:rPr lang="en-IN" sz="2000" cap="none" dirty="0">
                <a:solidFill>
                  <a:prstClr val="black"/>
                </a:solidFill>
                <a:latin typeface="Century Schoolbook"/>
              </a:rPr>
              <a:t>—</a:t>
            </a:r>
          </a:p>
          <a:p>
            <a:pPr lvl="0" algn="l">
              <a:lnSpc>
                <a:spcPct val="100000"/>
              </a:lnSpc>
              <a:spcBef>
                <a:spcPts val="600"/>
              </a:spcBef>
              <a:buClr>
                <a:srgbClr val="4F81BD"/>
              </a:buClr>
              <a:buSzPct val="70000"/>
            </a:pPr>
            <a:r>
              <a:rPr lang="en-IN" sz="2000" b="1" cap="none" dirty="0">
                <a:solidFill>
                  <a:prstClr val="black"/>
                </a:solidFill>
                <a:latin typeface="Century Schoolbook"/>
              </a:rPr>
              <a:t>                                                        </a:t>
            </a:r>
            <a:r>
              <a:rPr lang="en-IN" sz="2000" b="1" cap="none" dirty="0" err="1" smtClean="0">
                <a:solidFill>
                  <a:prstClr val="black"/>
                </a:solidFill>
                <a:latin typeface="Century Schoolbook"/>
              </a:rPr>
              <a:t>Krishan</a:t>
            </a:r>
            <a:r>
              <a:rPr lang="en-IN" sz="2000" b="1" cap="none" dirty="0" smtClean="0">
                <a:solidFill>
                  <a:prstClr val="black"/>
                </a:solidFill>
                <a:latin typeface="Century Schoolbook"/>
              </a:rPr>
              <a:t> Kumar </a:t>
            </a:r>
            <a:r>
              <a:rPr lang="en-IN" sz="2000" b="1" cap="none" dirty="0" err="1" smtClean="0">
                <a:solidFill>
                  <a:prstClr val="black"/>
                </a:solidFill>
                <a:latin typeface="Century Schoolbook"/>
              </a:rPr>
              <a:t>Meena</a:t>
            </a:r>
            <a:r>
              <a:rPr lang="en-IN" sz="2000" b="1" cap="none" dirty="0" smtClean="0">
                <a:solidFill>
                  <a:prstClr val="black"/>
                </a:solidFill>
                <a:latin typeface="Century Schoolbook"/>
              </a:rPr>
              <a:t> (1813060)</a:t>
            </a:r>
            <a:endParaRPr lang="en-US" sz="4800" b="1" cap="none" dirty="0">
              <a:solidFill>
                <a:srgbClr val="C00000"/>
              </a:solidFill>
              <a:latin typeface="Century Schoolbook"/>
            </a:endParaRPr>
          </a:p>
        </p:txBody>
      </p:sp>
    </p:spTree>
    <p:extLst>
      <p:ext uri="{BB962C8B-B14F-4D97-AF65-F5344CB8AC3E}">
        <p14:creationId xmlns:p14="http://schemas.microsoft.com/office/powerpoint/2010/main" xmlns="" val="178936239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111</TotalTime>
  <Words>881</Words>
  <Application>Microsoft Office PowerPoint</Application>
  <PresentationFormat>Custom</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Droplet</vt:lpstr>
      <vt:lpstr>Slide 1</vt:lpstr>
      <vt:lpstr>INTRODUCTION</vt:lpstr>
      <vt:lpstr>ASSUMPTIONS</vt:lpstr>
      <vt:lpstr>FUNCTIONALITIES</vt:lpstr>
      <vt:lpstr>.</vt:lpstr>
      <vt:lpstr>ADVANTAGES</vt:lpstr>
      <vt:lpstr>Shortcomings</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kumar</dc:creator>
  <cp:lastModifiedBy>KK</cp:lastModifiedBy>
  <cp:revision>13</cp:revision>
  <dcterms:created xsi:type="dcterms:W3CDTF">2020-07-21T15:30:28Z</dcterms:created>
  <dcterms:modified xsi:type="dcterms:W3CDTF">2021-12-09T10:39:31Z</dcterms:modified>
</cp:coreProperties>
</file>