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177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9061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17002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1681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9" name="Text 5"/>
          <p:cNvSpPr/>
          <p:nvPr/>
        </p:nvSpPr>
        <p:spPr>
          <a:xfrm>
            <a:off x="1001197" y="6777038"/>
            <a:ext cx="120491" cy="97512"/>
          </a:xfrm>
          <a:prstGeom prst="rect">
            <a:avLst/>
          </a:prstGeom>
          <a:noFill/>
          <a:ln/>
        </p:spPr>
        <p:txBody>
          <a:bodyPr wrap="none" rtlCol="0" anchor="t"/>
          <a:lstStyle/>
          <a:p>
            <a:pPr marL="0" indent="0" algn="ctr">
              <a:lnSpc>
                <a:spcPts val="768"/>
              </a:lnSpc>
              <a:buNone/>
            </a:pPr>
            <a:r>
              <a:rPr lang="en-US" sz="768" dirty="0">
                <a:solidFill>
                  <a:srgbClr val="FFFFFF"/>
                </a:solidFill>
                <a:latin typeface="Open Sans" pitchFamily="34" charset="0"/>
                <a:ea typeface="Open Sans" pitchFamily="34" charset="-122"/>
                <a:cs typeface="Open Sans" pitchFamily="34" charset="-120"/>
              </a:rPr>
              <a:t>vk</a:t>
            </a:r>
            <a:endParaRPr lang="en-US" sz="768" dirty="0"/>
          </a:p>
        </p:txBody>
      </p:sp>
      <p:sp>
        <p:nvSpPr>
          <p:cNvPr id="12" name="TextBox 11">
            <a:extLst>
              <a:ext uri="{FF2B5EF4-FFF2-40B4-BE49-F238E27FC236}">
                <a16:creationId xmlns:a16="http://schemas.microsoft.com/office/drawing/2014/main" id="{85907231-BFD9-2550-7BF2-08F6561C278C}"/>
              </a:ext>
            </a:extLst>
          </p:cNvPr>
          <p:cNvSpPr txBox="1"/>
          <p:nvPr/>
        </p:nvSpPr>
        <p:spPr>
          <a:xfrm>
            <a:off x="2505694" y="866899"/>
            <a:ext cx="9736459" cy="2273443"/>
          </a:xfrm>
          <a:prstGeom prst="rect">
            <a:avLst/>
          </a:prstGeom>
          <a:noFill/>
        </p:spPr>
        <p:txBody>
          <a:bodyPr wrap="square" rtlCol="0">
            <a:spAutoFit/>
          </a:bodyPr>
          <a:lstStyle/>
          <a:p>
            <a:pPr algn="ctr">
              <a:lnSpc>
                <a:spcPct val="115000"/>
              </a:lnSpc>
              <a:spcAft>
                <a:spcPts val="800"/>
              </a:spcAft>
            </a:pPr>
            <a:r>
              <a:rPr lang="en-IN" sz="3200" b="1" kern="100" dirty="0">
                <a:solidFill>
                  <a:schemeClr val="bg1"/>
                </a:solidFill>
                <a:effectLst/>
                <a:latin typeface="Instrument Sans"/>
                <a:ea typeface="Calibri" panose="020F0502020204030204" pitchFamily="34" charset="0"/>
                <a:cs typeface="Times New Roman" panose="02020603050405020304" pitchFamily="18" charset="0"/>
              </a:rPr>
              <a:t>SAVEETHA SCHOOL OF ENGINEERING</a:t>
            </a:r>
            <a:endParaRPr lang="en-IN" sz="3200" kern="100" dirty="0">
              <a:solidFill>
                <a:schemeClr val="bg1"/>
              </a:solidFill>
              <a:effectLst/>
              <a:latin typeface="Instrument Sans"/>
              <a:ea typeface="Calibri" panose="020F0502020204030204" pitchFamily="34" charset="0"/>
              <a:cs typeface="Times New Roman" panose="02020603050405020304" pitchFamily="18" charset="0"/>
            </a:endParaRPr>
          </a:p>
          <a:p>
            <a:pPr algn="ctr">
              <a:lnSpc>
                <a:spcPct val="115000"/>
              </a:lnSpc>
              <a:spcAft>
                <a:spcPts val="800"/>
              </a:spcAft>
            </a:pPr>
            <a:r>
              <a:rPr lang="en-IN" sz="3200" b="1" kern="100" dirty="0">
                <a:solidFill>
                  <a:schemeClr val="bg1"/>
                </a:solidFill>
                <a:effectLst/>
                <a:latin typeface="Instrument Sans"/>
                <a:ea typeface="Calibri" panose="020F0502020204030204" pitchFamily="34" charset="0"/>
                <a:cs typeface="Times New Roman" panose="02020603050405020304" pitchFamily="18" charset="0"/>
              </a:rPr>
              <a:t>SAVEETHA INSTITUTE OF MEDICAL AND TECHNICAL SCIENCES</a:t>
            </a:r>
            <a:endParaRPr lang="en-IN" sz="3200" kern="100" dirty="0">
              <a:solidFill>
                <a:schemeClr val="bg1"/>
              </a:solidFill>
              <a:effectLst/>
              <a:latin typeface="Instrument Sans"/>
              <a:ea typeface="Calibri" panose="020F0502020204030204" pitchFamily="34" charset="0"/>
              <a:cs typeface="Times New Roman" panose="02020603050405020304" pitchFamily="18" charset="0"/>
            </a:endParaRPr>
          </a:p>
          <a:p>
            <a:endParaRPr lang="en-US" dirty="0"/>
          </a:p>
        </p:txBody>
      </p:sp>
      <p:pic>
        <p:nvPicPr>
          <p:cNvPr id="13" name="Picture 12">
            <a:extLst>
              <a:ext uri="{FF2B5EF4-FFF2-40B4-BE49-F238E27FC236}">
                <a16:creationId xmlns:a16="http://schemas.microsoft.com/office/drawing/2014/main" id="{D5C863DF-37D6-3CB1-7F8E-AF43BD4DDA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111" y="512903"/>
            <a:ext cx="2060994" cy="2060994"/>
          </a:xfrm>
          <a:prstGeom prst="rect">
            <a:avLst/>
          </a:prstGeom>
        </p:spPr>
      </p:pic>
      <p:pic>
        <p:nvPicPr>
          <p:cNvPr id="14" name="Picture 13">
            <a:extLst>
              <a:ext uri="{FF2B5EF4-FFF2-40B4-BE49-F238E27FC236}">
                <a16:creationId xmlns:a16="http://schemas.microsoft.com/office/drawing/2014/main" id="{4ECFE680-488F-AE30-F509-545716CA30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298788" y="512903"/>
            <a:ext cx="1802948" cy="1802948"/>
          </a:xfrm>
          <a:prstGeom prst="rect">
            <a:avLst/>
          </a:prstGeom>
          <a:noFill/>
        </p:spPr>
      </p:pic>
      <p:sp>
        <p:nvSpPr>
          <p:cNvPr id="15" name="TextBox 14">
            <a:extLst>
              <a:ext uri="{FF2B5EF4-FFF2-40B4-BE49-F238E27FC236}">
                <a16:creationId xmlns:a16="http://schemas.microsoft.com/office/drawing/2014/main" id="{405710E4-F136-C36B-9290-8D4D649E6B13}"/>
              </a:ext>
            </a:extLst>
          </p:cNvPr>
          <p:cNvSpPr txBox="1"/>
          <p:nvPr/>
        </p:nvSpPr>
        <p:spPr>
          <a:xfrm>
            <a:off x="1686296" y="3013473"/>
            <a:ext cx="11375254" cy="1107996"/>
          </a:xfrm>
          <a:prstGeom prst="rect">
            <a:avLst/>
          </a:prstGeom>
          <a:noFill/>
        </p:spPr>
        <p:txBody>
          <a:bodyPr wrap="square" rtlCol="0">
            <a:spAutoFit/>
          </a:bodyPr>
          <a:lstStyle/>
          <a:p>
            <a:pPr algn="ctr"/>
            <a:r>
              <a:rPr lang="en-US" sz="2400" b="1" dirty="0">
                <a:solidFill>
                  <a:schemeClr val="bg1"/>
                </a:solidFill>
                <a:latin typeface="Instrument Sans"/>
              </a:rPr>
              <a:t>COURSE CODE:</a:t>
            </a:r>
            <a:r>
              <a:rPr lang="en-IN" sz="2400" dirty="0">
                <a:solidFill>
                  <a:schemeClr val="bg1"/>
                </a:solidFill>
                <a:latin typeface="Instrument Sans"/>
              </a:rPr>
              <a:t> </a:t>
            </a:r>
          </a:p>
          <a:p>
            <a:pPr algn="ctr"/>
            <a:r>
              <a:rPr lang="en-IN" sz="2400" dirty="0">
                <a:solidFill>
                  <a:schemeClr val="bg1"/>
                </a:solidFill>
                <a:latin typeface="Instrument Sans"/>
              </a:rPr>
              <a:t>CSA1590 -CLOUD COMPUTING FOR BIG DATA ANLYTICS FOR VIRTUAL CLUSTERS</a:t>
            </a:r>
          </a:p>
          <a:p>
            <a:endParaRPr lang="en-US" dirty="0"/>
          </a:p>
        </p:txBody>
      </p:sp>
      <p:sp>
        <p:nvSpPr>
          <p:cNvPr id="16" name="TextBox 15">
            <a:extLst>
              <a:ext uri="{FF2B5EF4-FFF2-40B4-BE49-F238E27FC236}">
                <a16:creationId xmlns:a16="http://schemas.microsoft.com/office/drawing/2014/main" id="{FD618709-8531-E59D-7BB4-2FA229C85A50}"/>
              </a:ext>
            </a:extLst>
          </p:cNvPr>
          <p:cNvSpPr txBox="1"/>
          <p:nvPr/>
        </p:nvSpPr>
        <p:spPr>
          <a:xfrm>
            <a:off x="1061441" y="4847750"/>
            <a:ext cx="7432854" cy="3416320"/>
          </a:xfrm>
          <a:prstGeom prst="rect">
            <a:avLst/>
          </a:prstGeom>
          <a:noFill/>
        </p:spPr>
        <p:txBody>
          <a:bodyPr wrap="square" rtlCol="0">
            <a:spAutoFit/>
          </a:bodyPr>
          <a:lstStyle/>
          <a:p>
            <a:r>
              <a:rPr lang="en-US" sz="2800" b="1" dirty="0">
                <a:solidFill>
                  <a:schemeClr val="bg1"/>
                </a:solidFill>
                <a:latin typeface="Instrument Sans"/>
              </a:rPr>
              <a:t>TOPIC</a:t>
            </a:r>
            <a:r>
              <a:rPr lang="en-US" sz="2800" dirty="0">
                <a:solidFill>
                  <a:schemeClr val="bg1"/>
                </a:solidFill>
                <a:latin typeface="Instrument Sans"/>
              </a:rPr>
              <a:t>:</a:t>
            </a:r>
          </a:p>
          <a:p>
            <a:r>
              <a:rPr lang="en-US" sz="2800" b="0" i="0" dirty="0">
                <a:solidFill>
                  <a:schemeClr val="bg1"/>
                </a:solidFill>
                <a:effectLst/>
                <a:latin typeface="Instrument Sans"/>
              </a:rPr>
              <a:t>PROJECT ON SCALABLE WEB APPLICATION DEPLOYMENT</a:t>
            </a:r>
            <a:endParaRPr lang="en-IN" sz="2400" b="0" i="0" dirty="0">
              <a:solidFill>
                <a:schemeClr val="bg1"/>
              </a:solidFill>
              <a:effectLst/>
              <a:latin typeface="Instrument Sans"/>
            </a:endParaRPr>
          </a:p>
          <a:p>
            <a:endParaRPr lang="en-IN" sz="2400" dirty="0">
              <a:solidFill>
                <a:schemeClr val="bg1"/>
              </a:solidFill>
              <a:latin typeface="Instrument Sans"/>
            </a:endParaRPr>
          </a:p>
          <a:p>
            <a:endParaRPr lang="en-IN" sz="2400" b="0" i="0" dirty="0">
              <a:solidFill>
                <a:schemeClr val="bg1"/>
              </a:solidFill>
              <a:effectLst/>
              <a:latin typeface="Instrument Sans"/>
            </a:endParaRPr>
          </a:p>
          <a:p>
            <a:r>
              <a:rPr lang="en-US" sz="2800" dirty="0">
                <a:solidFill>
                  <a:schemeClr val="bg1"/>
                </a:solidFill>
                <a:latin typeface="Instrument Sans"/>
              </a:rPr>
              <a:t>SUPERVISED BY:</a:t>
            </a:r>
          </a:p>
          <a:p>
            <a:r>
              <a:rPr lang="en-US" sz="2800" dirty="0">
                <a:solidFill>
                  <a:schemeClr val="bg1"/>
                </a:solidFill>
                <a:latin typeface="Instrument Sans"/>
              </a:rPr>
              <a:t>Dr. Gnana Soundari</a:t>
            </a:r>
            <a:endParaRPr lang="en-IN" sz="2800" dirty="0">
              <a:solidFill>
                <a:schemeClr val="bg1"/>
              </a:solidFill>
              <a:latin typeface="Instrument Sans"/>
            </a:endParaRPr>
          </a:p>
          <a:p>
            <a:endParaRPr lang="en-US" sz="2800" b="0" i="0" dirty="0">
              <a:solidFill>
                <a:schemeClr val="bg1"/>
              </a:solidFill>
              <a:effectLst/>
              <a:latin typeface="Instrument Sans"/>
            </a:endParaRPr>
          </a:p>
        </p:txBody>
      </p:sp>
      <p:sp>
        <p:nvSpPr>
          <p:cNvPr id="17" name="TextBox 16">
            <a:extLst>
              <a:ext uri="{FF2B5EF4-FFF2-40B4-BE49-F238E27FC236}">
                <a16:creationId xmlns:a16="http://schemas.microsoft.com/office/drawing/2014/main" id="{33F86042-682A-07C2-EB6F-182B6778BED1}"/>
              </a:ext>
            </a:extLst>
          </p:cNvPr>
          <p:cNvSpPr txBox="1"/>
          <p:nvPr/>
        </p:nvSpPr>
        <p:spPr>
          <a:xfrm>
            <a:off x="10027874" y="6263523"/>
            <a:ext cx="4073862" cy="1569660"/>
          </a:xfrm>
          <a:prstGeom prst="rect">
            <a:avLst/>
          </a:prstGeom>
          <a:noFill/>
        </p:spPr>
        <p:txBody>
          <a:bodyPr wrap="square" rtlCol="0">
            <a:spAutoFit/>
          </a:bodyPr>
          <a:lstStyle/>
          <a:p>
            <a:r>
              <a:rPr lang="en-US" sz="3200" dirty="0">
                <a:solidFill>
                  <a:schemeClr val="bg1"/>
                </a:solidFill>
                <a:latin typeface="Instrument Sans"/>
              </a:rPr>
              <a:t>By,</a:t>
            </a:r>
          </a:p>
          <a:p>
            <a:r>
              <a:rPr lang="en-US" sz="3200" dirty="0">
                <a:solidFill>
                  <a:schemeClr val="bg1"/>
                </a:solidFill>
                <a:latin typeface="Instrument Sans"/>
              </a:rPr>
              <a:t>NAME : G. Ram Charan</a:t>
            </a:r>
          </a:p>
          <a:p>
            <a:r>
              <a:rPr lang="en-IN" sz="3200" dirty="0">
                <a:solidFill>
                  <a:schemeClr val="bg1"/>
                </a:solidFill>
                <a:latin typeface="Instrument Sans"/>
              </a:rPr>
              <a:t>REG.NO: 192210439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5392" y="2880836"/>
            <a:ext cx="4935617" cy="2467808"/>
          </a:xfrm>
          <a:prstGeom prst="rect">
            <a:avLst/>
          </a:prstGeom>
        </p:spPr>
      </p:pic>
      <p:sp>
        <p:nvSpPr>
          <p:cNvPr id="6" name="Text 2"/>
          <p:cNvSpPr/>
          <p:nvPr/>
        </p:nvSpPr>
        <p:spPr>
          <a:xfrm>
            <a:off x="6257568" y="607576"/>
            <a:ext cx="7601664" cy="1377077"/>
          </a:xfrm>
          <a:prstGeom prst="rect">
            <a:avLst/>
          </a:prstGeom>
          <a:noFill/>
          <a:ln/>
        </p:spPr>
        <p:txBody>
          <a:bodyPr wrap="square" rtlCol="0" anchor="t"/>
          <a:lstStyle/>
          <a:p>
            <a:pPr marL="0" indent="0">
              <a:lnSpc>
                <a:spcPts val="5422"/>
              </a:lnSpc>
              <a:buNone/>
            </a:pPr>
            <a:r>
              <a:rPr lang="en-US" sz="4338" dirty="0">
                <a:solidFill>
                  <a:srgbClr val="FEFEFE"/>
                </a:solidFill>
                <a:latin typeface="Instrument Sans" pitchFamily="34" charset="0"/>
                <a:ea typeface="Instrument Sans" pitchFamily="34" charset="-122"/>
                <a:cs typeface="Instrument Sans" pitchFamily="34" charset="-120"/>
              </a:rPr>
              <a:t>Cloud Integration and Deployment</a:t>
            </a:r>
            <a:endParaRPr lang="en-US" sz="4338" dirty="0"/>
          </a:p>
        </p:txBody>
      </p:sp>
      <p:sp>
        <p:nvSpPr>
          <p:cNvPr id="7" name="Shape 3"/>
          <p:cNvSpPr/>
          <p:nvPr/>
        </p:nvSpPr>
        <p:spPr>
          <a:xfrm>
            <a:off x="6340197" y="2563058"/>
            <a:ext cx="495776" cy="495776"/>
          </a:xfrm>
          <a:prstGeom prst="roundRect">
            <a:avLst>
              <a:gd name="adj" fmla="val 8001"/>
            </a:avLst>
          </a:prstGeom>
          <a:solidFill>
            <a:srgbClr val="3E3E3E"/>
          </a:solidFill>
          <a:ln/>
        </p:spPr>
      </p:sp>
      <p:sp>
        <p:nvSpPr>
          <p:cNvPr id="8" name="Text 4"/>
          <p:cNvSpPr/>
          <p:nvPr/>
        </p:nvSpPr>
        <p:spPr>
          <a:xfrm>
            <a:off x="6523792" y="2645688"/>
            <a:ext cx="128588" cy="330517"/>
          </a:xfrm>
          <a:prstGeom prst="rect">
            <a:avLst/>
          </a:prstGeom>
          <a:noFill/>
          <a:ln/>
        </p:spPr>
        <p:txBody>
          <a:bodyPr wrap="none" rtlCol="0" anchor="t"/>
          <a:lstStyle/>
          <a:p>
            <a:pPr marL="0" indent="0" algn="ctr">
              <a:lnSpc>
                <a:spcPts val="2603"/>
              </a:lnSpc>
              <a:buNone/>
            </a:pPr>
            <a:r>
              <a:rPr lang="en-US" sz="2603" dirty="0">
                <a:solidFill>
                  <a:srgbClr val="BFBFBF"/>
                </a:solidFill>
                <a:latin typeface="Instrument Sans" pitchFamily="34" charset="0"/>
                <a:ea typeface="Instrument Sans" pitchFamily="34" charset="-122"/>
                <a:cs typeface="Instrument Sans" pitchFamily="34" charset="-120"/>
              </a:rPr>
              <a:t>1</a:t>
            </a:r>
            <a:endParaRPr lang="en-US" sz="2603" dirty="0"/>
          </a:p>
        </p:txBody>
      </p:sp>
      <p:sp>
        <p:nvSpPr>
          <p:cNvPr id="9" name="Text 5"/>
          <p:cNvSpPr/>
          <p:nvPr/>
        </p:nvSpPr>
        <p:spPr>
          <a:xfrm>
            <a:off x="7800023" y="2535436"/>
            <a:ext cx="3412569" cy="344329"/>
          </a:xfrm>
          <a:prstGeom prst="rect">
            <a:avLst/>
          </a:prstGeom>
          <a:noFill/>
          <a:ln/>
        </p:spPr>
        <p:txBody>
          <a:bodyPr wrap="none" rtlCol="0" anchor="t"/>
          <a:lstStyle/>
          <a:p>
            <a:pPr marL="0" indent="0" algn="l">
              <a:lnSpc>
                <a:spcPts val="2711"/>
              </a:lnSpc>
              <a:buNone/>
            </a:pPr>
            <a:r>
              <a:rPr lang="en-US" sz="2169" dirty="0">
                <a:solidFill>
                  <a:srgbClr val="BFBFBF"/>
                </a:solidFill>
                <a:latin typeface="Instrument Sans" pitchFamily="34" charset="0"/>
                <a:ea typeface="Instrument Sans" pitchFamily="34" charset="-122"/>
                <a:cs typeface="Instrument Sans" pitchFamily="34" charset="-120"/>
              </a:rPr>
              <a:t>Infrastructure Provisioning</a:t>
            </a:r>
            <a:endParaRPr lang="en-US" sz="2169" dirty="0"/>
          </a:p>
        </p:txBody>
      </p:sp>
      <p:sp>
        <p:nvSpPr>
          <p:cNvPr id="10" name="Text 6"/>
          <p:cNvSpPr/>
          <p:nvPr/>
        </p:nvSpPr>
        <p:spPr>
          <a:xfrm>
            <a:off x="7800023" y="3011924"/>
            <a:ext cx="6059210" cy="705088"/>
          </a:xfrm>
          <a:prstGeom prst="rect">
            <a:avLst/>
          </a:prstGeom>
          <a:noFill/>
          <a:ln/>
        </p:spPr>
        <p:txBody>
          <a:bodyPr wrap="square" rtlCol="0" anchor="t"/>
          <a:lstStyle/>
          <a:p>
            <a:pPr marL="0" indent="0" algn="l">
              <a:lnSpc>
                <a:spcPts val="2776"/>
              </a:lnSpc>
              <a:buNone/>
            </a:pPr>
            <a:r>
              <a:rPr lang="en-US" sz="1735" dirty="0">
                <a:solidFill>
                  <a:srgbClr val="BFBFBF"/>
                </a:solidFill>
                <a:latin typeface="Open Sans" pitchFamily="34" charset="0"/>
                <a:ea typeface="Open Sans" pitchFamily="34" charset="-122"/>
                <a:cs typeface="Open Sans" pitchFamily="34" charset="-120"/>
              </a:rPr>
              <a:t>Use Infrastructure as Code (IaC) to automate the creation of cloud resources.</a:t>
            </a:r>
            <a:endParaRPr lang="en-US" sz="1735" dirty="0"/>
          </a:p>
        </p:txBody>
      </p:sp>
      <p:sp>
        <p:nvSpPr>
          <p:cNvPr id="11" name="Shape 7"/>
          <p:cNvSpPr/>
          <p:nvPr/>
        </p:nvSpPr>
        <p:spPr>
          <a:xfrm>
            <a:off x="6340197" y="4405432"/>
            <a:ext cx="495776" cy="495776"/>
          </a:xfrm>
          <a:prstGeom prst="roundRect">
            <a:avLst>
              <a:gd name="adj" fmla="val 8001"/>
            </a:avLst>
          </a:prstGeom>
          <a:solidFill>
            <a:srgbClr val="3E3E3E"/>
          </a:solidFill>
          <a:ln/>
        </p:spPr>
      </p:sp>
      <p:sp>
        <p:nvSpPr>
          <p:cNvPr id="12" name="Text 8"/>
          <p:cNvSpPr/>
          <p:nvPr/>
        </p:nvSpPr>
        <p:spPr>
          <a:xfrm>
            <a:off x="6497003" y="4488061"/>
            <a:ext cx="182166" cy="330517"/>
          </a:xfrm>
          <a:prstGeom prst="rect">
            <a:avLst/>
          </a:prstGeom>
          <a:noFill/>
          <a:ln/>
        </p:spPr>
        <p:txBody>
          <a:bodyPr wrap="none" rtlCol="0" anchor="t"/>
          <a:lstStyle/>
          <a:p>
            <a:pPr marL="0" indent="0" algn="ctr">
              <a:lnSpc>
                <a:spcPts val="2603"/>
              </a:lnSpc>
              <a:buNone/>
            </a:pPr>
            <a:r>
              <a:rPr lang="en-US" sz="2603" dirty="0">
                <a:solidFill>
                  <a:srgbClr val="BFBFBF"/>
                </a:solidFill>
                <a:latin typeface="Instrument Sans" pitchFamily="34" charset="0"/>
                <a:ea typeface="Instrument Sans" pitchFamily="34" charset="-122"/>
                <a:cs typeface="Instrument Sans" pitchFamily="34" charset="-120"/>
              </a:rPr>
              <a:t>2</a:t>
            </a:r>
            <a:endParaRPr lang="en-US" sz="2603" dirty="0"/>
          </a:p>
        </p:txBody>
      </p:sp>
      <p:sp>
        <p:nvSpPr>
          <p:cNvPr id="13" name="Text 9"/>
          <p:cNvSpPr/>
          <p:nvPr/>
        </p:nvSpPr>
        <p:spPr>
          <a:xfrm>
            <a:off x="7800023" y="4377809"/>
            <a:ext cx="2958941" cy="344329"/>
          </a:xfrm>
          <a:prstGeom prst="rect">
            <a:avLst/>
          </a:prstGeom>
          <a:noFill/>
          <a:ln/>
        </p:spPr>
        <p:txBody>
          <a:bodyPr wrap="none" rtlCol="0" anchor="t"/>
          <a:lstStyle/>
          <a:p>
            <a:pPr marL="0" indent="0" algn="l">
              <a:lnSpc>
                <a:spcPts val="2711"/>
              </a:lnSpc>
              <a:buNone/>
            </a:pPr>
            <a:r>
              <a:rPr lang="en-US" sz="2169" dirty="0">
                <a:solidFill>
                  <a:srgbClr val="BFBFBF"/>
                </a:solidFill>
                <a:latin typeface="Instrument Sans" pitchFamily="34" charset="0"/>
                <a:ea typeface="Instrument Sans" pitchFamily="34" charset="-122"/>
                <a:cs typeface="Instrument Sans" pitchFamily="34" charset="-120"/>
              </a:rPr>
              <a:t>Continuous Integration</a:t>
            </a:r>
            <a:endParaRPr lang="en-US" sz="2169" dirty="0"/>
          </a:p>
        </p:txBody>
      </p:sp>
      <p:sp>
        <p:nvSpPr>
          <p:cNvPr id="14" name="Text 10"/>
          <p:cNvSpPr/>
          <p:nvPr/>
        </p:nvSpPr>
        <p:spPr>
          <a:xfrm>
            <a:off x="7800023" y="4854297"/>
            <a:ext cx="6059210" cy="705088"/>
          </a:xfrm>
          <a:prstGeom prst="rect">
            <a:avLst/>
          </a:prstGeom>
          <a:noFill/>
          <a:ln/>
        </p:spPr>
        <p:txBody>
          <a:bodyPr wrap="square" rtlCol="0" anchor="t"/>
          <a:lstStyle/>
          <a:p>
            <a:pPr marL="0" indent="0" algn="l">
              <a:lnSpc>
                <a:spcPts val="2776"/>
              </a:lnSpc>
              <a:buNone/>
            </a:pPr>
            <a:r>
              <a:rPr lang="en-US" sz="1735" dirty="0">
                <a:solidFill>
                  <a:srgbClr val="BFBFBF"/>
                </a:solidFill>
                <a:latin typeface="Open Sans" pitchFamily="34" charset="0"/>
                <a:ea typeface="Open Sans" pitchFamily="34" charset="-122"/>
                <a:cs typeface="Open Sans" pitchFamily="34" charset="-120"/>
              </a:rPr>
              <a:t>Implement a CI/CD pipeline to build, test, and deploy application updates.</a:t>
            </a:r>
            <a:endParaRPr lang="en-US" sz="1735" dirty="0"/>
          </a:p>
        </p:txBody>
      </p:sp>
      <p:sp>
        <p:nvSpPr>
          <p:cNvPr id="15" name="Shape 11"/>
          <p:cNvSpPr/>
          <p:nvPr/>
        </p:nvSpPr>
        <p:spPr>
          <a:xfrm>
            <a:off x="6340197" y="6247805"/>
            <a:ext cx="495776" cy="495776"/>
          </a:xfrm>
          <a:prstGeom prst="roundRect">
            <a:avLst>
              <a:gd name="adj" fmla="val 8001"/>
            </a:avLst>
          </a:prstGeom>
          <a:solidFill>
            <a:srgbClr val="3E3E3E"/>
          </a:solidFill>
          <a:ln/>
        </p:spPr>
      </p:sp>
      <p:sp>
        <p:nvSpPr>
          <p:cNvPr id="16" name="Text 12"/>
          <p:cNvSpPr/>
          <p:nvPr/>
        </p:nvSpPr>
        <p:spPr>
          <a:xfrm>
            <a:off x="6492716" y="6330434"/>
            <a:ext cx="190738" cy="330517"/>
          </a:xfrm>
          <a:prstGeom prst="rect">
            <a:avLst/>
          </a:prstGeom>
          <a:noFill/>
          <a:ln/>
        </p:spPr>
        <p:txBody>
          <a:bodyPr wrap="none" rtlCol="0" anchor="t"/>
          <a:lstStyle/>
          <a:p>
            <a:pPr marL="0" indent="0" algn="ctr">
              <a:lnSpc>
                <a:spcPts val="2603"/>
              </a:lnSpc>
              <a:buNone/>
            </a:pPr>
            <a:r>
              <a:rPr lang="en-US" sz="2603" dirty="0">
                <a:solidFill>
                  <a:srgbClr val="BFBFBF"/>
                </a:solidFill>
                <a:latin typeface="Instrument Sans" pitchFamily="34" charset="0"/>
                <a:ea typeface="Instrument Sans" pitchFamily="34" charset="-122"/>
                <a:cs typeface="Instrument Sans" pitchFamily="34" charset="-120"/>
              </a:rPr>
              <a:t>3</a:t>
            </a:r>
            <a:endParaRPr lang="en-US" sz="2603" dirty="0"/>
          </a:p>
        </p:txBody>
      </p:sp>
      <p:sp>
        <p:nvSpPr>
          <p:cNvPr id="17" name="Text 13"/>
          <p:cNvSpPr/>
          <p:nvPr/>
        </p:nvSpPr>
        <p:spPr>
          <a:xfrm>
            <a:off x="7800023" y="6220182"/>
            <a:ext cx="3068003" cy="344329"/>
          </a:xfrm>
          <a:prstGeom prst="rect">
            <a:avLst/>
          </a:prstGeom>
          <a:noFill/>
          <a:ln/>
        </p:spPr>
        <p:txBody>
          <a:bodyPr wrap="none" rtlCol="0" anchor="t"/>
          <a:lstStyle/>
          <a:p>
            <a:pPr marL="0" indent="0" algn="l">
              <a:lnSpc>
                <a:spcPts val="2711"/>
              </a:lnSpc>
              <a:buNone/>
            </a:pPr>
            <a:r>
              <a:rPr lang="en-US" sz="2169" dirty="0">
                <a:solidFill>
                  <a:srgbClr val="BFBFBF"/>
                </a:solidFill>
                <a:latin typeface="Instrument Sans" pitchFamily="34" charset="0"/>
                <a:ea typeface="Instrument Sans" pitchFamily="34" charset="-122"/>
                <a:cs typeface="Instrument Sans" pitchFamily="34" charset="-120"/>
              </a:rPr>
              <a:t>Monitoring and Logging</a:t>
            </a:r>
            <a:endParaRPr lang="en-US" sz="2169" dirty="0"/>
          </a:p>
        </p:txBody>
      </p:sp>
      <p:sp>
        <p:nvSpPr>
          <p:cNvPr id="18" name="Text 14"/>
          <p:cNvSpPr/>
          <p:nvPr/>
        </p:nvSpPr>
        <p:spPr>
          <a:xfrm>
            <a:off x="7800023" y="6696670"/>
            <a:ext cx="6059210" cy="705088"/>
          </a:xfrm>
          <a:prstGeom prst="rect">
            <a:avLst/>
          </a:prstGeom>
          <a:noFill/>
          <a:ln/>
        </p:spPr>
        <p:txBody>
          <a:bodyPr wrap="square" rtlCol="0" anchor="t"/>
          <a:lstStyle/>
          <a:p>
            <a:pPr marL="0" indent="0" algn="l">
              <a:lnSpc>
                <a:spcPts val="2776"/>
              </a:lnSpc>
              <a:buNone/>
            </a:pPr>
            <a:r>
              <a:rPr lang="en-US" sz="1735" dirty="0">
                <a:solidFill>
                  <a:srgbClr val="BFBFBF"/>
                </a:solidFill>
                <a:latin typeface="Open Sans" pitchFamily="34" charset="0"/>
                <a:ea typeface="Open Sans" pitchFamily="34" charset="-122"/>
                <a:cs typeface="Open Sans" pitchFamily="34" charset="-120"/>
              </a:rPr>
              <a:t>Integrate with cloud-native monitoring and logging services for observability.</a:t>
            </a:r>
            <a:endParaRPr lang="en-US" sz="173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64081" y="1874996"/>
            <a:ext cx="4958120" cy="4479488"/>
          </a:xfrm>
          <a:prstGeom prst="rect">
            <a:avLst/>
          </a:prstGeom>
        </p:spPr>
      </p:pic>
      <p:sp>
        <p:nvSpPr>
          <p:cNvPr id="6" name="Text 2"/>
          <p:cNvSpPr/>
          <p:nvPr/>
        </p:nvSpPr>
        <p:spPr>
          <a:xfrm>
            <a:off x="6225778" y="1087398"/>
            <a:ext cx="5281970" cy="660202"/>
          </a:xfrm>
          <a:prstGeom prst="rect">
            <a:avLst/>
          </a:prstGeom>
          <a:noFill/>
          <a:ln/>
        </p:spPr>
        <p:txBody>
          <a:bodyPr wrap="none" rtlCol="0" anchor="t"/>
          <a:lstStyle/>
          <a:p>
            <a:pPr marL="0" indent="0">
              <a:lnSpc>
                <a:spcPts val="5199"/>
              </a:lnSpc>
              <a:buNone/>
            </a:pPr>
            <a:r>
              <a:rPr lang="en-US" sz="4159" dirty="0">
                <a:solidFill>
                  <a:srgbClr val="FEFEFE"/>
                </a:solidFill>
                <a:latin typeface="Instrument Sans" pitchFamily="34" charset="0"/>
                <a:ea typeface="Instrument Sans" pitchFamily="34" charset="-122"/>
                <a:cs typeface="Instrument Sans" pitchFamily="34" charset="-120"/>
              </a:rPr>
              <a:t>Testing</a:t>
            </a:r>
            <a:endParaRPr lang="en-US" sz="4159" dirty="0"/>
          </a:p>
        </p:txBody>
      </p:sp>
      <p:sp>
        <p:nvSpPr>
          <p:cNvPr id="7" name="Shape 3"/>
          <p:cNvSpPr/>
          <p:nvPr/>
        </p:nvSpPr>
        <p:spPr>
          <a:xfrm>
            <a:off x="6225778" y="2064425"/>
            <a:ext cx="7665244" cy="5077778"/>
          </a:xfrm>
          <a:prstGeom prst="roundRect">
            <a:avLst>
              <a:gd name="adj" fmla="val 749"/>
            </a:avLst>
          </a:prstGeom>
          <a:noFill/>
          <a:ln w="7620">
            <a:solidFill>
              <a:srgbClr val="FFFFFF">
                <a:alpha val="24000"/>
              </a:srgbClr>
            </a:solidFill>
            <a:prstDash val="solid"/>
          </a:ln>
        </p:spPr>
      </p:sp>
      <p:sp>
        <p:nvSpPr>
          <p:cNvPr id="8" name="Shape 4"/>
          <p:cNvSpPr/>
          <p:nvPr/>
        </p:nvSpPr>
        <p:spPr>
          <a:xfrm>
            <a:off x="6233398" y="2072045"/>
            <a:ext cx="7650004" cy="944880"/>
          </a:xfrm>
          <a:prstGeom prst="rect">
            <a:avLst/>
          </a:prstGeom>
          <a:solidFill>
            <a:srgbClr val="FFFFFF">
              <a:alpha val="4000"/>
            </a:srgbClr>
          </a:solidFill>
          <a:ln/>
        </p:spPr>
      </p:sp>
      <p:sp>
        <p:nvSpPr>
          <p:cNvPr id="9" name="Text 5"/>
          <p:cNvSpPr/>
          <p:nvPr/>
        </p:nvSpPr>
        <p:spPr>
          <a:xfrm>
            <a:off x="6444615" y="2206347"/>
            <a:ext cx="3398758" cy="338138"/>
          </a:xfrm>
          <a:prstGeom prst="rect">
            <a:avLst/>
          </a:prstGeom>
          <a:noFill/>
          <a:ln/>
        </p:spPr>
        <p:txBody>
          <a:bodyPr wrap="non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Unit Tests</a:t>
            </a:r>
            <a:endParaRPr lang="en-US" sz="1664" dirty="0"/>
          </a:p>
        </p:txBody>
      </p:sp>
      <p:sp>
        <p:nvSpPr>
          <p:cNvPr id="10" name="Text 6"/>
          <p:cNvSpPr/>
          <p:nvPr/>
        </p:nvSpPr>
        <p:spPr>
          <a:xfrm>
            <a:off x="10273427" y="2206347"/>
            <a:ext cx="3398758" cy="676275"/>
          </a:xfrm>
          <a:prstGeom prst="rect">
            <a:avLst/>
          </a:prstGeom>
          <a:noFill/>
          <a:ln/>
        </p:spPr>
        <p:txBody>
          <a:bodyPr wrap="squar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Validate individual components and functions.</a:t>
            </a:r>
            <a:endParaRPr lang="en-US" sz="1664" dirty="0"/>
          </a:p>
        </p:txBody>
      </p:sp>
      <p:sp>
        <p:nvSpPr>
          <p:cNvPr id="11" name="Shape 7"/>
          <p:cNvSpPr/>
          <p:nvPr/>
        </p:nvSpPr>
        <p:spPr>
          <a:xfrm>
            <a:off x="6233398" y="3016925"/>
            <a:ext cx="7650004" cy="944880"/>
          </a:xfrm>
          <a:prstGeom prst="rect">
            <a:avLst/>
          </a:prstGeom>
          <a:solidFill>
            <a:srgbClr val="000000">
              <a:alpha val="4000"/>
            </a:srgbClr>
          </a:solidFill>
          <a:ln/>
        </p:spPr>
      </p:sp>
      <p:sp>
        <p:nvSpPr>
          <p:cNvPr id="12" name="Text 8"/>
          <p:cNvSpPr/>
          <p:nvPr/>
        </p:nvSpPr>
        <p:spPr>
          <a:xfrm>
            <a:off x="6444615" y="3151227"/>
            <a:ext cx="3398758" cy="338138"/>
          </a:xfrm>
          <a:prstGeom prst="rect">
            <a:avLst/>
          </a:prstGeom>
          <a:noFill/>
          <a:ln/>
        </p:spPr>
        <p:txBody>
          <a:bodyPr wrap="non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Integration Tests</a:t>
            </a:r>
            <a:endParaRPr lang="en-US" sz="1664" dirty="0"/>
          </a:p>
        </p:txBody>
      </p:sp>
      <p:sp>
        <p:nvSpPr>
          <p:cNvPr id="13" name="Text 9"/>
          <p:cNvSpPr/>
          <p:nvPr/>
        </p:nvSpPr>
        <p:spPr>
          <a:xfrm>
            <a:off x="10273427" y="3151227"/>
            <a:ext cx="3398758" cy="676275"/>
          </a:xfrm>
          <a:prstGeom prst="rect">
            <a:avLst/>
          </a:prstGeom>
          <a:noFill/>
          <a:ln/>
        </p:spPr>
        <p:txBody>
          <a:bodyPr wrap="squar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Ensure seamless interaction between services.</a:t>
            </a:r>
            <a:endParaRPr lang="en-US" sz="1664" dirty="0"/>
          </a:p>
        </p:txBody>
      </p:sp>
      <p:sp>
        <p:nvSpPr>
          <p:cNvPr id="14" name="Shape 10"/>
          <p:cNvSpPr/>
          <p:nvPr/>
        </p:nvSpPr>
        <p:spPr>
          <a:xfrm>
            <a:off x="6233398" y="3961805"/>
            <a:ext cx="7650004" cy="1283018"/>
          </a:xfrm>
          <a:prstGeom prst="rect">
            <a:avLst/>
          </a:prstGeom>
          <a:solidFill>
            <a:srgbClr val="FFFFFF">
              <a:alpha val="4000"/>
            </a:srgbClr>
          </a:solidFill>
          <a:ln/>
        </p:spPr>
      </p:sp>
      <p:sp>
        <p:nvSpPr>
          <p:cNvPr id="15" name="Text 11"/>
          <p:cNvSpPr/>
          <p:nvPr/>
        </p:nvSpPr>
        <p:spPr>
          <a:xfrm>
            <a:off x="6444615" y="4096107"/>
            <a:ext cx="3398758" cy="338138"/>
          </a:xfrm>
          <a:prstGeom prst="rect">
            <a:avLst/>
          </a:prstGeom>
          <a:noFill/>
          <a:ln/>
        </p:spPr>
        <p:txBody>
          <a:bodyPr wrap="non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End-to-End Tests</a:t>
            </a:r>
            <a:endParaRPr lang="en-US" sz="1664" dirty="0"/>
          </a:p>
        </p:txBody>
      </p:sp>
      <p:sp>
        <p:nvSpPr>
          <p:cNvPr id="16" name="Text 12"/>
          <p:cNvSpPr/>
          <p:nvPr/>
        </p:nvSpPr>
        <p:spPr>
          <a:xfrm>
            <a:off x="10273427" y="4096107"/>
            <a:ext cx="3398758" cy="1014413"/>
          </a:xfrm>
          <a:prstGeom prst="rect">
            <a:avLst/>
          </a:prstGeom>
          <a:noFill/>
          <a:ln/>
        </p:spPr>
        <p:txBody>
          <a:bodyPr wrap="squar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Verify the entire application workflow from a user's perspective.</a:t>
            </a:r>
            <a:endParaRPr lang="en-US" sz="1664" dirty="0"/>
          </a:p>
        </p:txBody>
      </p:sp>
      <p:sp>
        <p:nvSpPr>
          <p:cNvPr id="17" name="Shape 13"/>
          <p:cNvSpPr/>
          <p:nvPr/>
        </p:nvSpPr>
        <p:spPr>
          <a:xfrm>
            <a:off x="6233398" y="5244822"/>
            <a:ext cx="7650004" cy="944880"/>
          </a:xfrm>
          <a:prstGeom prst="rect">
            <a:avLst/>
          </a:prstGeom>
          <a:solidFill>
            <a:srgbClr val="000000">
              <a:alpha val="4000"/>
            </a:srgbClr>
          </a:solidFill>
          <a:ln/>
        </p:spPr>
      </p:sp>
      <p:sp>
        <p:nvSpPr>
          <p:cNvPr id="18" name="Text 14"/>
          <p:cNvSpPr/>
          <p:nvPr/>
        </p:nvSpPr>
        <p:spPr>
          <a:xfrm>
            <a:off x="6444615" y="5379125"/>
            <a:ext cx="3398758" cy="338138"/>
          </a:xfrm>
          <a:prstGeom prst="rect">
            <a:avLst/>
          </a:prstGeom>
          <a:noFill/>
          <a:ln/>
        </p:spPr>
        <p:txBody>
          <a:bodyPr wrap="non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Load Tests</a:t>
            </a:r>
            <a:endParaRPr lang="en-US" sz="1664" dirty="0"/>
          </a:p>
        </p:txBody>
      </p:sp>
      <p:sp>
        <p:nvSpPr>
          <p:cNvPr id="19" name="Text 15"/>
          <p:cNvSpPr/>
          <p:nvPr/>
        </p:nvSpPr>
        <p:spPr>
          <a:xfrm>
            <a:off x="10273427" y="5379125"/>
            <a:ext cx="3398758" cy="676275"/>
          </a:xfrm>
          <a:prstGeom prst="rect">
            <a:avLst/>
          </a:prstGeom>
          <a:noFill/>
          <a:ln/>
        </p:spPr>
        <p:txBody>
          <a:bodyPr wrap="squar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Assess the system's performance under high traffic and data loads.</a:t>
            </a:r>
            <a:endParaRPr lang="en-US" sz="1664" dirty="0"/>
          </a:p>
        </p:txBody>
      </p:sp>
      <p:sp>
        <p:nvSpPr>
          <p:cNvPr id="20" name="Shape 16"/>
          <p:cNvSpPr/>
          <p:nvPr/>
        </p:nvSpPr>
        <p:spPr>
          <a:xfrm>
            <a:off x="6233398" y="6189702"/>
            <a:ext cx="7650004" cy="944880"/>
          </a:xfrm>
          <a:prstGeom prst="rect">
            <a:avLst/>
          </a:prstGeom>
          <a:solidFill>
            <a:srgbClr val="FFFFFF">
              <a:alpha val="4000"/>
            </a:srgbClr>
          </a:solidFill>
          <a:ln/>
        </p:spPr>
      </p:sp>
      <p:sp>
        <p:nvSpPr>
          <p:cNvPr id="21" name="Text 17"/>
          <p:cNvSpPr/>
          <p:nvPr/>
        </p:nvSpPr>
        <p:spPr>
          <a:xfrm>
            <a:off x="6444615" y="6324005"/>
            <a:ext cx="3398758" cy="338138"/>
          </a:xfrm>
          <a:prstGeom prst="rect">
            <a:avLst/>
          </a:prstGeom>
          <a:noFill/>
          <a:ln/>
        </p:spPr>
        <p:txBody>
          <a:bodyPr wrap="non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Security Tests</a:t>
            </a:r>
            <a:endParaRPr lang="en-US" sz="1664" dirty="0"/>
          </a:p>
        </p:txBody>
      </p:sp>
      <p:sp>
        <p:nvSpPr>
          <p:cNvPr id="22" name="Text 18"/>
          <p:cNvSpPr/>
          <p:nvPr/>
        </p:nvSpPr>
        <p:spPr>
          <a:xfrm>
            <a:off x="10273427" y="6324005"/>
            <a:ext cx="3398758" cy="676275"/>
          </a:xfrm>
          <a:prstGeom prst="rect">
            <a:avLst/>
          </a:prstGeom>
          <a:noFill/>
          <a:ln/>
        </p:spPr>
        <p:txBody>
          <a:bodyPr wrap="square" rtlCol="0" anchor="t"/>
          <a:lstStyle/>
          <a:p>
            <a:pPr marL="0" indent="0">
              <a:lnSpc>
                <a:spcPts val="2662"/>
              </a:lnSpc>
              <a:buNone/>
            </a:pPr>
            <a:r>
              <a:rPr lang="en-US" sz="1664" dirty="0">
                <a:solidFill>
                  <a:srgbClr val="BFBFBF"/>
                </a:solidFill>
                <a:latin typeface="Open Sans" pitchFamily="34" charset="0"/>
                <a:ea typeface="Open Sans" pitchFamily="34" charset="-122"/>
                <a:cs typeface="Open Sans" pitchFamily="34" charset="-120"/>
              </a:rPr>
              <a:t>Identify and address potential vulnerabilities in the application.</a:t>
            </a:r>
            <a:endParaRPr lang="en-US" sz="166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23" name="Picture 22">
            <a:extLst>
              <a:ext uri="{FF2B5EF4-FFF2-40B4-BE49-F238E27FC236}">
                <a16:creationId xmlns:a16="http://schemas.microsoft.com/office/drawing/2014/main" id="{131A10B3-ED86-6558-298F-269ADF7531B5}"/>
              </a:ext>
            </a:extLst>
          </p:cNvPr>
          <p:cNvPicPr>
            <a:picLocks noChangeAspect="1"/>
          </p:cNvPicPr>
          <p:nvPr/>
        </p:nvPicPr>
        <p:blipFill>
          <a:blip r:embed="rId3"/>
          <a:stretch>
            <a:fillRect/>
          </a:stretch>
        </p:blipFill>
        <p:spPr>
          <a:xfrm>
            <a:off x="0" y="0"/>
            <a:ext cx="14630400" cy="8229599"/>
          </a:xfrm>
          <a:prstGeom prst="rect">
            <a:avLst/>
          </a:prstGeom>
        </p:spPr>
      </p:pic>
    </p:spTree>
    <p:extLst>
      <p:ext uri="{BB962C8B-B14F-4D97-AF65-F5344CB8AC3E}">
        <p14:creationId xmlns:p14="http://schemas.microsoft.com/office/powerpoint/2010/main" val="380243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729" y="2826544"/>
            <a:ext cx="4868942" cy="2576513"/>
          </a:xfrm>
          <a:prstGeom prst="rect">
            <a:avLst/>
          </a:prstGeom>
        </p:spPr>
      </p:pic>
      <p:sp>
        <p:nvSpPr>
          <p:cNvPr id="6" name="Text 2"/>
          <p:cNvSpPr/>
          <p:nvPr/>
        </p:nvSpPr>
        <p:spPr>
          <a:xfrm>
            <a:off x="864037" y="1187768"/>
            <a:ext cx="7415927" cy="3193971"/>
          </a:xfrm>
          <a:prstGeom prst="rect">
            <a:avLst/>
          </a:prstGeom>
          <a:noFill/>
          <a:ln/>
        </p:spPr>
        <p:txBody>
          <a:bodyPr wrap="square" rtlCol="0" anchor="t"/>
          <a:lstStyle/>
          <a:p>
            <a:pPr marL="0" indent="0">
              <a:lnSpc>
                <a:spcPts val="8384"/>
              </a:lnSpc>
              <a:buNone/>
            </a:pPr>
            <a:r>
              <a:rPr lang="en-US" sz="6707" dirty="0">
                <a:solidFill>
                  <a:srgbClr val="FEFEFE"/>
                </a:solidFill>
                <a:latin typeface="Instrument Sans" pitchFamily="34" charset="0"/>
                <a:ea typeface="Instrument Sans" pitchFamily="34" charset="-122"/>
                <a:cs typeface="Instrument Sans" pitchFamily="34" charset="-120"/>
              </a:rPr>
              <a:t>Scalable Web Application Deployment</a:t>
            </a:r>
            <a:endParaRPr lang="en-US" sz="6707" dirty="0"/>
          </a:p>
        </p:txBody>
      </p:sp>
      <p:sp>
        <p:nvSpPr>
          <p:cNvPr id="7" name="Text 3"/>
          <p:cNvSpPr/>
          <p:nvPr/>
        </p:nvSpPr>
        <p:spPr>
          <a:xfrm>
            <a:off x="864037" y="4752023"/>
            <a:ext cx="7415927" cy="1580198"/>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 This presentation outlines the key steps for deploying a scalable web application in the cloud. We will cover the entire lifecycle from problem analysis to testing, ensuring a robust and reliable solution.</a:t>
            </a:r>
            <a:endParaRPr lang="en-US" sz="1944" dirty="0"/>
          </a:p>
        </p:txBody>
      </p:sp>
    </p:spTree>
    <p:extLst>
      <p:ext uri="{BB962C8B-B14F-4D97-AF65-F5344CB8AC3E}">
        <p14:creationId xmlns:p14="http://schemas.microsoft.com/office/powerpoint/2010/main" val="389307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925592"/>
            <a:ext cx="4869061" cy="6378297"/>
          </a:xfrm>
          <a:prstGeom prst="rect">
            <a:avLst/>
          </a:prstGeom>
        </p:spPr>
      </p:pic>
      <p:sp>
        <p:nvSpPr>
          <p:cNvPr id="6" name="Text 2"/>
          <p:cNvSpPr/>
          <p:nvPr/>
        </p:nvSpPr>
        <p:spPr>
          <a:xfrm>
            <a:off x="864037" y="697111"/>
            <a:ext cx="6172200" cy="771525"/>
          </a:xfrm>
          <a:prstGeom prst="rect">
            <a:avLst/>
          </a:prstGeom>
          <a:noFill/>
          <a:ln/>
        </p:spPr>
        <p:txBody>
          <a:bodyPr wrap="none" rtlCol="0" anchor="t"/>
          <a:lstStyle/>
          <a:p>
            <a:pPr marL="0" indent="0">
              <a:lnSpc>
                <a:spcPts val="6075"/>
              </a:lnSpc>
              <a:buNone/>
            </a:pPr>
            <a:r>
              <a:rPr lang="en-US" sz="4860" dirty="0">
                <a:solidFill>
                  <a:srgbClr val="FEFEFE"/>
                </a:solidFill>
                <a:latin typeface="Instrument Sans" pitchFamily="34" charset="0"/>
                <a:ea typeface="Instrument Sans" pitchFamily="34" charset="-122"/>
                <a:cs typeface="Instrument Sans" pitchFamily="34" charset="-120"/>
              </a:rPr>
              <a:t>Problem Statement</a:t>
            </a:r>
            <a:endParaRPr lang="en-US" sz="4860" dirty="0"/>
          </a:p>
        </p:txBody>
      </p:sp>
      <p:sp>
        <p:nvSpPr>
          <p:cNvPr id="7" name="Shape 3"/>
          <p:cNvSpPr/>
          <p:nvPr/>
        </p:nvSpPr>
        <p:spPr>
          <a:xfrm>
            <a:off x="864037" y="2116574"/>
            <a:ext cx="555427" cy="555427"/>
          </a:xfrm>
          <a:prstGeom prst="roundRect">
            <a:avLst>
              <a:gd name="adj" fmla="val 8001"/>
            </a:avLst>
          </a:prstGeom>
          <a:solidFill>
            <a:srgbClr val="3E3E3E"/>
          </a:solidFill>
          <a:ln/>
        </p:spPr>
      </p:sp>
      <p:sp>
        <p:nvSpPr>
          <p:cNvPr id="8" name="Text 4"/>
          <p:cNvSpPr/>
          <p:nvPr/>
        </p:nvSpPr>
        <p:spPr>
          <a:xfrm>
            <a:off x="1069658" y="2209086"/>
            <a:ext cx="144066" cy="370284"/>
          </a:xfrm>
          <a:prstGeom prst="rect">
            <a:avLst/>
          </a:prstGeom>
          <a:noFill/>
          <a:ln/>
        </p:spPr>
        <p:txBody>
          <a:bodyPr wrap="none" rtlCol="0" anchor="t"/>
          <a:lstStyle/>
          <a:p>
            <a:pPr marL="0" indent="0" algn="ctr">
              <a:lnSpc>
                <a:spcPts val="2916"/>
              </a:lnSpc>
              <a:buNone/>
            </a:pPr>
            <a:r>
              <a:rPr lang="en-US" sz="2916" dirty="0">
                <a:solidFill>
                  <a:srgbClr val="BFBFBF"/>
                </a:solidFill>
                <a:latin typeface="Instrument Sans" pitchFamily="34" charset="0"/>
                <a:ea typeface="Instrument Sans" pitchFamily="34" charset="-122"/>
                <a:cs typeface="Instrument Sans" pitchFamily="34" charset="-120"/>
              </a:rPr>
              <a:t>1</a:t>
            </a:r>
            <a:endParaRPr lang="en-US" sz="2916" dirty="0"/>
          </a:p>
        </p:txBody>
      </p:sp>
      <p:sp>
        <p:nvSpPr>
          <p:cNvPr id="9" name="Text 5"/>
          <p:cNvSpPr/>
          <p:nvPr/>
        </p:nvSpPr>
        <p:spPr>
          <a:xfrm>
            <a:off x="1666280" y="2116574"/>
            <a:ext cx="3086100" cy="385763"/>
          </a:xfrm>
          <a:prstGeom prst="rect">
            <a:avLst/>
          </a:prstGeom>
          <a:noFill/>
          <a:ln/>
        </p:spPr>
        <p:txBody>
          <a:bodyPr wrap="none" rtlCol="0" anchor="t"/>
          <a:lstStyle/>
          <a:p>
            <a:pPr marL="0" indent="0">
              <a:lnSpc>
                <a:spcPts val="3038"/>
              </a:lnSpc>
              <a:buNone/>
            </a:pPr>
            <a:r>
              <a:rPr lang="en-US" sz="2430" dirty="0">
                <a:solidFill>
                  <a:srgbClr val="BFBFBF"/>
                </a:solidFill>
                <a:latin typeface="Instrument Sans" pitchFamily="34" charset="0"/>
                <a:ea typeface="Instrument Sans" pitchFamily="34" charset="-122"/>
                <a:cs typeface="Instrument Sans" pitchFamily="34" charset="-120"/>
              </a:rPr>
              <a:t>Scalability</a:t>
            </a:r>
            <a:endParaRPr lang="en-US" sz="2430" dirty="0"/>
          </a:p>
        </p:txBody>
      </p:sp>
      <p:sp>
        <p:nvSpPr>
          <p:cNvPr id="10" name="Text 6"/>
          <p:cNvSpPr/>
          <p:nvPr/>
        </p:nvSpPr>
        <p:spPr>
          <a:xfrm>
            <a:off x="1666280" y="2650450"/>
            <a:ext cx="6613684" cy="1185148"/>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The application must be able to handle increasing user traffic and data demands without performance degradation.</a:t>
            </a:r>
            <a:endParaRPr lang="en-US" sz="1944" dirty="0"/>
          </a:p>
        </p:txBody>
      </p:sp>
      <p:sp>
        <p:nvSpPr>
          <p:cNvPr id="11" name="Shape 7"/>
          <p:cNvSpPr/>
          <p:nvPr/>
        </p:nvSpPr>
        <p:spPr>
          <a:xfrm>
            <a:off x="864037" y="4360069"/>
            <a:ext cx="555427" cy="555427"/>
          </a:xfrm>
          <a:prstGeom prst="roundRect">
            <a:avLst>
              <a:gd name="adj" fmla="val 8001"/>
            </a:avLst>
          </a:prstGeom>
          <a:solidFill>
            <a:srgbClr val="3E3E3E"/>
          </a:solidFill>
          <a:ln/>
        </p:spPr>
      </p:sp>
      <p:sp>
        <p:nvSpPr>
          <p:cNvPr id="12" name="Text 8"/>
          <p:cNvSpPr/>
          <p:nvPr/>
        </p:nvSpPr>
        <p:spPr>
          <a:xfrm>
            <a:off x="1039654" y="4452580"/>
            <a:ext cx="204073" cy="370284"/>
          </a:xfrm>
          <a:prstGeom prst="rect">
            <a:avLst/>
          </a:prstGeom>
          <a:noFill/>
          <a:ln/>
        </p:spPr>
        <p:txBody>
          <a:bodyPr wrap="none" rtlCol="0" anchor="t"/>
          <a:lstStyle/>
          <a:p>
            <a:pPr marL="0" indent="0" algn="ctr">
              <a:lnSpc>
                <a:spcPts val="2916"/>
              </a:lnSpc>
              <a:buNone/>
            </a:pPr>
            <a:r>
              <a:rPr lang="en-US" sz="2916" dirty="0">
                <a:solidFill>
                  <a:srgbClr val="BFBFBF"/>
                </a:solidFill>
                <a:latin typeface="Instrument Sans" pitchFamily="34" charset="0"/>
                <a:ea typeface="Instrument Sans" pitchFamily="34" charset="-122"/>
                <a:cs typeface="Instrument Sans" pitchFamily="34" charset="-120"/>
              </a:rPr>
              <a:t>2</a:t>
            </a:r>
            <a:endParaRPr lang="en-US" sz="2916" dirty="0"/>
          </a:p>
        </p:txBody>
      </p:sp>
      <p:sp>
        <p:nvSpPr>
          <p:cNvPr id="13" name="Text 9"/>
          <p:cNvSpPr/>
          <p:nvPr/>
        </p:nvSpPr>
        <p:spPr>
          <a:xfrm>
            <a:off x="1666280" y="4360069"/>
            <a:ext cx="3086100" cy="385763"/>
          </a:xfrm>
          <a:prstGeom prst="rect">
            <a:avLst/>
          </a:prstGeom>
          <a:noFill/>
          <a:ln/>
        </p:spPr>
        <p:txBody>
          <a:bodyPr wrap="none" rtlCol="0" anchor="t"/>
          <a:lstStyle/>
          <a:p>
            <a:pPr marL="0" indent="0">
              <a:lnSpc>
                <a:spcPts val="3038"/>
              </a:lnSpc>
              <a:buNone/>
            </a:pPr>
            <a:r>
              <a:rPr lang="en-US" sz="2430" dirty="0">
                <a:solidFill>
                  <a:srgbClr val="BFBFBF"/>
                </a:solidFill>
                <a:latin typeface="Instrument Sans" pitchFamily="34" charset="0"/>
                <a:ea typeface="Instrument Sans" pitchFamily="34" charset="-122"/>
                <a:cs typeface="Instrument Sans" pitchFamily="34" charset="-120"/>
              </a:rPr>
              <a:t>Availability</a:t>
            </a:r>
            <a:endParaRPr lang="en-US" sz="2430" dirty="0"/>
          </a:p>
        </p:txBody>
      </p:sp>
      <p:sp>
        <p:nvSpPr>
          <p:cNvPr id="14" name="Text 10"/>
          <p:cNvSpPr/>
          <p:nvPr/>
        </p:nvSpPr>
        <p:spPr>
          <a:xfrm>
            <a:off x="1666280" y="4893945"/>
            <a:ext cx="6613684" cy="790099"/>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The system needs to maintain high uptime and minimal downtime for critical business operations.</a:t>
            </a:r>
            <a:endParaRPr lang="en-US" sz="1944" dirty="0"/>
          </a:p>
        </p:txBody>
      </p:sp>
      <p:sp>
        <p:nvSpPr>
          <p:cNvPr id="15" name="Shape 11"/>
          <p:cNvSpPr/>
          <p:nvPr/>
        </p:nvSpPr>
        <p:spPr>
          <a:xfrm>
            <a:off x="864037" y="6208514"/>
            <a:ext cx="555427" cy="555427"/>
          </a:xfrm>
          <a:prstGeom prst="roundRect">
            <a:avLst>
              <a:gd name="adj" fmla="val 8001"/>
            </a:avLst>
          </a:prstGeom>
          <a:solidFill>
            <a:srgbClr val="3E3E3E"/>
          </a:solidFill>
          <a:ln/>
        </p:spPr>
      </p:sp>
      <p:sp>
        <p:nvSpPr>
          <p:cNvPr id="16" name="Text 12"/>
          <p:cNvSpPr/>
          <p:nvPr/>
        </p:nvSpPr>
        <p:spPr>
          <a:xfrm>
            <a:off x="1034891" y="6301026"/>
            <a:ext cx="213717" cy="370284"/>
          </a:xfrm>
          <a:prstGeom prst="rect">
            <a:avLst/>
          </a:prstGeom>
          <a:noFill/>
          <a:ln/>
        </p:spPr>
        <p:txBody>
          <a:bodyPr wrap="none" rtlCol="0" anchor="t"/>
          <a:lstStyle/>
          <a:p>
            <a:pPr marL="0" indent="0" algn="ctr">
              <a:lnSpc>
                <a:spcPts val="2916"/>
              </a:lnSpc>
              <a:buNone/>
            </a:pPr>
            <a:r>
              <a:rPr lang="en-US" sz="2916" dirty="0">
                <a:solidFill>
                  <a:srgbClr val="BFBFBF"/>
                </a:solidFill>
                <a:latin typeface="Instrument Sans" pitchFamily="34" charset="0"/>
                <a:ea typeface="Instrument Sans" pitchFamily="34" charset="-122"/>
                <a:cs typeface="Instrument Sans" pitchFamily="34" charset="-120"/>
              </a:rPr>
              <a:t>3</a:t>
            </a:r>
            <a:endParaRPr lang="en-US" sz="2916" dirty="0"/>
          </a:p>
        </p:txBody>
      </p:sp>
      <p:sp>
        <p:nvSpPr>
          <p:cNvPr id="17" name="Text 13"/>
          <p:cNvSpPr/>
          <p:nvPr/>
        </p:nvSpPr>
        <p:spPr>
          <a:xfrm>
            <a:off x="1666280" y="6208514"/>
            <a:ext cx="3086100" cy="385763"/>
          </a:xfrm>
          <a:prstGeom prst="rect">
            <a:avLst/>
          </a:prstGeom>
          <a:noFill/>
          <a:ln/>
        </p:spPr>
        <p:txBody>
          <a:bodyPr wrap="none" rtlCol="0" anchor="t"/>
          <a:lstStyle/>
          <a:p>
            <a:pPr marL="0" indent="0">
              <a:lnSpc>
                <a:spcPts val="3038"/>
              </a:lnSpc>
              <a:buNone/>
            </a:pPr>
            <a:r>
              <a:rPr lang="en-US" sz="2430" dirty="0">
                <a:solidFill>
                  <a:srgbClr val="BFBFBF"/>
                </a:solidFill>
                <a:latin typeface="Instrument Sans" pitchFamily="34" charset="0"/>
                <a:ea typeface="Instrument Sans" pitchFamily="34" charset="-122"/>
                <a:cs typeface="Instrument Sans" pitchFamily="34" charset="-120"/>
              </a:rPr>
              <a:t>Cost-Efficiency</a:t>
            </a:r>
            <a:endParaRPr lang="en-US" sz="2430" dirty="0"/>
          </a:p>
        </p:txBody>
      </p:sp>
      <p:sp>
        <p:nvSpPr>
          <p:cNvPr id="18" name="Text 14"/>
          <p:cNvSpPr/>
          <p:nvPr/>
        </p:nvSpPr>
        <p:spPr>
          <a:xfrm>
            <a:off x="1666280" y="6742390"/>
            <a:ext cx="6613684" cy="790099"/>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Cloud deployment should optimize costs by automatically scaling resources based on demand.</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394805" y="427259"/>
            <a:ext cx="6248757" cy="771525"/>
          </a:xfrm>
          <a:prstGeom prst="rect">
            <a:avLst/>
          </a:prstGeom>
          <a:noFill/>
          <a:ln/>
        </p:spPr>
        <p:txBody>
          <a:bodyPr wrap="none" rtlCol="0" anchor="t"/>
          <a:lstStyle/>
          <a:p>
            <a:pPr marL="0" indent="0">
              <a:lnSpc>
                <a:spcPts val="6075"/>
              </a:lnSpc>
              <a:buNone/>
            </a:pPr>
            <a:r>
              <a:rPr lang="en-US" sz="4860" dirty="0">
                <a:solidFill>
                  <a:srgbClr val="FEFEFE"/>
                </a:solidFill>
                <a:latin typeface="Instrument Sans" pitchFamily="34" charset="0"/>
                <a:ea typeface="Instrument Sans" pitchFamily="34" charset="-122"/>
                <a:cs typeface="Instrument Sans" pitchFamily="34" charset="-120"/>
              </a:rPr>
              <a:t>Requirement Analysis</a:t>
            </a:r>
            <a:endParaRPr lang="en-US" sz="4860" dirty="0"/>
          </a:p>
        </p:txBody>
      </p:sp>
      <p:sp>
        <p:nvSpPr>
          <p:cNvPr id="5" name="Text 3"/>
          <p:cNvSpPr/>
          <p:nvPr/>
        </p:nvSpPr>
        <p:spPr>
          <a:xfrm>
            <a:off x="743721" y="2108210"/>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Functional</a:t>
            </a:r>
            <a:endParaRPr lang="en-US" sz="2430" dirty="0"/>
          </a:p>
        </p:txBody>
      </p:sp>
      <p:sp>
        <p:nvSpPr>
          <p:cNvPr id="6" name="Text 4"/>
          <p:cNvSpPr/>
          <p:nvPr/>
        </p:nvSpPr>
        <p:spPr>
          <a:xfrm>
            <a:off x="598574" y="2810263"/>
            <a:ext cx="3898821" cy="4336495"/>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Identify core user features, APIs, and data processing needs.</a:t>
            </a:r>
          </a:p>
          <a:p>
            <a:pPr marL="0" indent="0">
              <a:lnSpc>
                <a:spcPts val="3110"/>
              </a:lnSpc>
              <a:buNone/>
            </a:pPr>
            <a:endParaRPr lang="en-US" sz="1944" dirty="0">
              <a:solidFill>
                <a:srgbClr val="BFBFBF"/>
              </a:solidFill>
              <a:latin typeface="Open Sans" pitchFamily="34" charset="0"/>
              <a:ea typeface="Open Sans" pitchFamily="34" charset="-122"/>
              <a:cs typeface="Open Sans" pitchFamily="34" charset="-120"/>
            </a:endParaRPr>
          </a:p>
          <a:p>
            <a:pPr marL="0" indent="0">
              <a:lnSpc>
                <a:spcPts val="3110"/>
              </a:lnSpc>
              <a:buNone/>
            </a:pPr>
            <a:r>
              <a:rPr lang="en-US" sz="1944"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Define the different types of users and their interactions with the application.</a:t>
            </a:r>
          </a:p>
          <a:p>
            <a:pPr marL="0" indent="0">
              <a:lnSpc>
                <a:spcPts val="3110"/>
              </a:lnSpc>
              <a:buNone/>
            </a:pPr>
            <a:endParaRPr lang="en-US" sz="1944"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ts val="3110"/>
              </a:lnSpc>
              <a:buNone/>
            </a:pPr>
            <a:r>
              <a:rPr lang="en-US" sz="195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Determine the number of concurrent users the application should support</a:t>
            </a:r>
          </a:p>
        </p:txBody>
      </p:sp>
      <p:sp>
        <p:nvSpPr>
          <p:cNvPr id="7" name="Text 5"/>
          <p:cNvSpPr/>
          <p:nvPr/>
        </p:nvSpPr>
        <p:spPr>
          <a:xfrm>
            <a:off x="5276443" y="2023868"/>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Non-Functional</a:t>
            </a:r>
            <a:endParaRPr lang="en-US" sz="2430" dirty="0"/>
          </a:p>
        </p:txBody>
      </p:sp>
      <p:sp>
        <p:nvSpPr>
          <p:cNvPr id="8" name="Text 6"/>
          <p:cNvSpPr/>
          <p:nvPr/>
        </p:nvSpPr>
        <p:spPr>
          <a:xfrm>
            <a:off x="5095968" y="2810208"/>
            <a:ext cx="3898821" cy="4877971"/>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Define performance, scalability, security, and reliability requirements.</a:t>
            </a:r>
          </a:p>
          <a:p>
            <a:pPr marL="0" indent="0">
              <a:lnSpc>
                <a:spcPts val="3110"/>
              </a:lnSpc>
              <a:buNone/>
            </a:pPr>
            <a:endParaRPr lang="en-US" sz="1944" dirty="0">
              <a:solidFill>
                <a:srgbClr val="BFBFBF"/>
              </a:solidFill>
              <a:latin typeface="Open Sans" pitchFamily="34" charset="0"/>
              <a:ea typeface="Open Sans" pitchFamily="34" charset="-122"/>
              <a:cs typeface="Open Sans" pitchFamily="34" charset="-120"/>
            </a:endParaRPr>
          </a:p>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Define how the system should scale (horizontally, vertically, or both) to accommodate growth.</a:t>
            </a:r>
          </a:p>
          <a:p>
            <a:pPr marL="0" indent="0">
              <a:lnSpc>
                <a:spcPts val="3110"/>
              </a:lnSpc>
              <a:buNone/>
            </a:pPr>
            <a:endParaRPr lang="en-US" sz="1944" dirty="0">
              <a:solidFill>
                <a:srgbClr val="BFBFBF"/>
              </a:solidFill>
              <a:latin typeface="Open Sans" pitchFamily="34" charset="0"/>
              <a:ea typeface="Open Sans" pitchFamily="34" charset="-122"/>
              <a:cs typeface="Open Sans" pitchFamily="34" charset="-120"/>
            </a:endParaRPr>
          </a:p>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outline security protocols, including data encryption, user authentication, and authorization.</a:t>
            </a:r>
          </a:p>
          <a:p>
            <a:pPr marL="0" indent="0">
              <a:lnSpc>
                <a:spcPts val="3110"/>
              </a:lnSpc>
              <a:buNone/>
            </a:pPr>
            <a:endParaRPr lang="en-US" sz="1944" dirty="0">
              <a:solidFill>
                <a:srgbClr val="BFBFBF"/>
              </a:solidFill>
              <a:latin typeface="Open Sans" pitchFamily="34" charset="0"/>
              <a:ea typeface="Open Sans" pitchFamily="34" charset="-122"/>
              <a:cs typeface="Open Sans" pitchFamily="34" charset="-120"/>
            </a:endParaRPr>
          </a:p>
          <a:p>
            <a:pPr marL="0" indent="0">
              <a:lnSpc>
                <a:spcPts val="3110"/>
              </a:lnSpc>
              <a:buNone/>
            </a:pPr>
            <a:endParaRPr lang="en-US" sz="1944" dirty="0"/>
          </a:p>
        </p:txBody>
      </p:sp>
      <p:sp>
        <p:nvSpPr>
          <p:cNvPr id="9" name="Text 7"/>
          <p:cNvSpPr/>
          <p:nvPr/>
        </p:nvSpPr>
        <p:spPr>
          <a:xfrm>
            <a:off x="9881354" y="2017207"/>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Deployment</a:t>
            </a:r>
            <a:endParaRPr lang="en-US" sz="2430" dirty="0"/>
          </a:p>
        </p:txBody>
      </p:sp>
      <p:sp>
        <p:nvSpPr>
          <p:cNvPr id="10" name="Text 8"/>
          <p:cNvSpPr/>
          <p:nvPr/>
        </p:nvSpPr>
        <p:spPr>
          <a:xfrm>
            <a:off x="9712912" y="2911741"/>
            <a:ext cx="3898821" cy="4439553"/>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Outline cloud infrastructure, CI/CD, and monitoring requirements.</a:t>
            </a:r>
          </a:p>
          <a:p>
            <a:pPr marL="0" indent="0">
              <a:lnSpc>
                <a:spcPts val="3110"/>
              </a:lnSpc>
              <a:buNone/>
            </a:pPr>
            <a:endParaRPr lang="en-US" sz="1944" dirty="0">
              <a:solidFill>
                <a:srgbClr val="BFBFBF"/>
              </a:solidFill>
              <a:latin typeface="Open Sans" pitchFamily="34" charset="0"/>
              <a:ea typeface="Open Sans" pitchFamily="34" charset="-122"/>
              <a:cs typeface="Open Sans" pitchFamily="34" charset="-120"/>
            </a:endParaRPr>
          </a:p>
          <a:p>
            <a:pPr marL="0" indent="0">
              <a:lnSpc>
                <a:spcPts val="3110"/>
              </a:lnSpc>
              <a:buNone/>
            </a:pPr>
            <a:r>
              <a:rPr lang="en-US" sz="1944"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Decide on cloud providers and services (e.g., AWS, Azure, GCP) that will be used for hosting, storage, and other functionalities.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31505"/>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31505"/>
          </a:xfrm>
          <a:prstGeom prst="rect">
            <a:avLst/>
          </a:prstGeom>
        </p:spPr>
      </p:pic>
      <p:pic>
        <p:nvPicPr>
          <p:cNvPr id="5" name="Image 1" descr="preencoded.png"/>
          <p:cNvPicPr>
            <a:picLocks noChangeAspect="1"/>
          </p:cNvPicPr>
          <p:nvPr/>
        </p:nvPicPr>
        <p:blipFill>
          <a:blip r:embed="rId4"/>
          <a:stretch>
            <a:fillRect/>
          </a:stretch>
        </p:blipFill>
        <p:spPr>
          <a:xfrm>
            <a:off x="300752" y="2239566"/>
            <a:ext cx="4884777" cy="3752255"/>
          </a:xfrm>
          <a:prstGeom prst="rect">
            <a:avLst/>
          </a:prstGeom>
        </p:spPr>
      </p:pic>
      <p:sp>
        <p:nvSpPr>
          <p:cNvPr id="6" name="Text 2"/>
          <p:cNvSpPr/>
          <p:nvPr/>
        </p:nvSpPr>
        <p:spPr>
          <a:xfrm>
            <a:off x="6328648" y="661749"/>
            <a:ext cx="6016109" cy="751999"/>
          </a:xfrm>
          <a:prstGeom prst="rect">
            <a:avLst/>
          </a:prstGeom>
          <a:noFill/>
          <a:ln/>
        </p:spPr>
        <p:txBody>
          <a:bodyPr wrap="none" rtlCol="0" anchor="t"/>
          <a:lstStyle/>
          <a:p>
            <a:pPr marL="0" indent="0">
              <a:lnSpc>
                <a:spcPts val="5921"/>
              </a:lnSpc>
              <a:buNone/>
            </a:pPr>
            <a:r>
              <a:rPr lang="en-US" sz="4737" dirty="0">
                <a:solidFill>
                  <a:srgbClr val="FEFEFE"/>
                </a:solidFill>
                <a:latin typeface="Instrument Sans" pitchFamily="34" charset="0"/>
                <a:ea typeface="Instrument Sans" pitchFamily="34" charset="-122"/>
                <a:cs typeface="Instrument Sans" pitchFamily="34" charset="-120"/>
              </a:rPr>
              <a:t>Architecture Design</a:t>
            </a:r>
            <a:endParaRPr lang="en-US" sz="4737" dirty="0"/>
          </a:p>
        </p:txBody>
      </p:sp>
      <p:sp>
        <p:nvSpPr>
          <p:cNvPr id="7" name="Shape 3"/>
          <p:cNvSpPr/>
          <p:nvPr/>
        </p:nvSpPr>
        <p:spPr>
          <a:xfrm>
            <a:off x="6418838" y="2045256"/>
            <a:ext cx="541377" cy="541377"/>
          </a:xfrm>
          <a:prstGeom prst="roundRect">
            <a:avLst>
              <a:gd name="adj" fmla="val 8001"/>
            </a:avLst>
          </a:prstGeom>
          <a:solidFill>
            <a:srgbClr val="3E3E3E"/>
          </a:solidFill>
          <a:ln/>
        </p:spPr>
      </p:sp>
      <p:sp>
        <p:nvSpPr>
          <p:cNvPr id="8" name="Text 4"/>
          <p:cNvSpPr/>
          <p:nvPr/>
        </p:nvSpPr>
        <p:spPr>
          <a:xfrm>
            <a:off x="6619220" y="2135386"/>
            <a:ext cx="140494" cy="360998"/>
          </a:xfrm>
          <a:prstGeom prst="rect">
            <a:avLst/>
          </a:prstGeom>
          <a:noFill/>
          <a:ln/>
        </p:spPr>
        <p:txBody>
          <a:bodyPr wrap="none" rtlCol="0" anchor="t"/>
          <a:lstStyle/>
          <a:p>
            <a:pPr marL="0" indent="0" algn="ctr">
              <a:lnSpc>
                <a:spcPts val="2842"/>
              </a:lnSpc>
              <a:buNone/>
            </a:pPr>
            <a:r>
              <a:rPr lang="en-US" sz="2842" dirty="0">
                <a:solidFill>
                  <a:srgbClr val="BFBFBF"/>
                </a:solidFill>
                <a:latin typeface="Instrument Sans" pitchFamily="34" charset="0"/>
                <a:ea typeface="Instrument Sans" pitchFamily="34" charset="-122"/>
                <a:cs typeface="Instrument Sans" pitchFamily="34" charset="-120"/>
              </a:rPr>
              <a:t>1</a:t>
            </a:r>
            <a:endParaRPr lang="en-US" sz="2842" dirty="0"/>
          </a:p>
        </p:txBody>
      </p:sp>
      <p:sp>
        <p:nvSpPr>
          <p:cNvPr id="9" name="Text 5"/>
          <p:cNvSpPr/>
          <p:nvPr/>
        </p:nvSpPr>
        <p:spPr>
          <a:xfrm>
            <a:off x="8013025" y="2015252"/>
            <a:ext cx="3007995" cy="375880"/>
          </a:xfrm>
          <a:prstGeom prst="rect">
            <a:avLst/>
          </a:prstGeom>
          <a:noFill/>
          <a:ln/>
        </p:spPr>
        <p:txBody>
          <a:bodyPr wrap="none" rtlCol="0" anchor="t"/>
          <a:lstStyle/>
          <a:p>
            <a:pPr marL="0" indent="0" algn="l">
              <a:lnSpc>
                <a:spcPts val="2961"/>
              </a:lnSpc>
              <a:buNone/>
            </a:pPr>
            <a:r>
              <a:rPr lang="en-US" sz="2369" dirty="0">
                <a:solidFill>
                  <a:srgbClr val="BFBFBF"/>
                </a:solidFill>
                <a:latin typeface="Instrument Sans" pitchFamily="34" charset="0"/>
                <a:ea typeface="Instrument Sans" pitchFamily="34" charset="-122"/>
                <a:cs typeface="Instrument Sans" pitchFamily="34" charset="-120"/>
              </a:rPr>
              <a:t>Microservices</a:t>
            </a:r>
            <a:endParaRPr lang="en-US" sz="2369" dirty="0"/>
          </a:p>
        </p:txBody>
      </p:sp>
      <p:sp>
        <p:nvSpPr>
          <p:cNvPr id="10" name="Text 6"/>
          <p:cNvSpPr/>
          <p:nvPr/>
        </p:nvSpPr>
        <p:spPr>
          <a:xfrm>
            <a:off x="8013025" y="2535436"/>
            <a:ext cx="5775127" cy="769858"/>
          </a:xfrm>
          <a:prstGeom prst="rect">
            <a:avLst/>
          </a:prstGeom>
          <a:noFill/>
          <a:ln/>
        </p:spPr>
        <p:txBody>
          <a:bodyPr wrap="square" rtlCol="0" anchor="t"/>
          <a:lstStyle/>
          <a:p>
            <a:pPr marL="0" indent="0" algn="l">
              <a:lnSpc>
                <a:spcPts val="3032"/>
              </a:lnSpc>
              <a:buNone/>
            </a:pPr>
            <a:r>
              <a:rPr lang="en-US" sz="1895" dirty="0">
                <a:solidFill>
                  <a:srgbClr val="BFBFBF"/>
                </a:solidFill>
                <a:latin typeface="Open Sans" pitchFamily="34" charset="0"/>
                <a:ea typeface="Open Sans" pitchFamily="34" charset="-122"/>
                <a:cs typeface="Open Sans" pitchFamily="34" charset="-120"/>
              </a:rPr>
              <a:t>Break the application into loosely coupled, independently scalable services.</a:t>
            </a:r>
            <a:endParaRPr lang="en-US" sz="1895" dirty="0"/>
          </a:p>
        </p:txBody>
      </p:sp>
      <p:sp>
        <p:nvSpPr>
          <p:cNvPr id="11" name="Shape 7"/>
          <p:cNvSpPr/>
          <p:nvPr/>
        </p:nvSpPr>
        <p:spPr>
          <a:xfrm>
            <a:off x="6418838" y="4057174"/>
            <a:ext cx="541377" cy="541377"/>
          </a:xfrm>
          <a:prstGeom prst="roundRect">
            <a:avLst>
              <a:gd name="adj" fmla="val 8001"/>
            </a:avLst>
          </a:prstGeom>
          <a:solidFill>
            <a:srgbClr val="3E3E3E"/>
          </a:solidFill>
          <a:ln/>
        </p:spPr>
      </p:sp>
      <p:sp>
        <p:nvSpPr>
          <p:cNvPr id="12" name="Text 8"/>
          <p:cNvSpPr/>
          <p:nvPr/>
        </p:nvSpPr>
        <p:spPr>
          <a:xfrm>
            <a:off x="6590050" y="4147304"/>
            <a:ext cx="198953" cy="360998"/>
          </a:xfrm>
          <a:prstGeom prst="rect">
            <a:avLst/>
          </a:prstGeom>
          <a:noFill/>
          <a:ln/>
        </p:spPr>
        <p:txBody>
          <a:bodyPr wrap="none" rtlCol="0" anchor="t"/>
          <a:lstStyle/>
          <a:p>
            <a:pPr marL="0" indent="0" algn="ctr">
              <a:lnSpc>
                <a:spcPts val="2842"/>
              </a:lnSpc>
              <a:buNone/>
            </a:pPr>
            <a:r>
              <a:rPr lang="en-US" sz="2842" dirty="0">
                <a:solidFill>
                  <a:srgbClr val="BFBFBF"/>
                </a:solidFill>
                <a:latin typeface="Instrument Sans" pitchFamily="34" charset="0"/>
                <a:ea typeface="Instrument Sans" pitchFamily="34" charset="-122"/>
                <a:cs typeface="Instrument Sans" pitchFamily="34" charset="-120"/>
              </a:rPr>
              <a:t>2</a:t>
            </a:r>
            <a:endParaRPr lang="en-US" sz="2842" dirty="0"/>
          </a:p>
        </p:txBody>
      </p:sp>
      <p:sp>
        <p:nvSpPr>
          <p:cNvPr id="13" name="Text 9"/>
          <p:cNvSpPr/>
          <p:nvPr/>
        </p:nvSpPr>
        <p:spPr>
          <a:xfrm>
            <a:off x="8013025" y="4027170"/>
            <a:ext cx="3007995" cy="375880"/>
          </a:xfrm>
          <a:prstGeom prst="rect">
            <a:avLst/>
          </a:prstGeom>
          <a:noFill/>
          <a:ln/>
        </p:spPr>
        <p:txBody>
          <a:bodyPr wrap="none" rtlCol="0" anchor="t"/>
          <a:lstStyle/>
          <a:p>
            <a:pPr marL="0" indent="0" algn="l">
              <a:lnSpc>
                <a:spcPts val="2961"/>
              </a:lnSpc>
              <a:buNone/>
            </a:pPr>
            <a:r>
              <a:rPr lang="en-US" sz="2369" dirty="0">
                <a:solidFill>
                  <a:srgbClr val="BFBFBF"/>
                </a:solidFill>
                <a:latin typeface="Instrument Sans" pitchFamily="34" charset="0"/>
                <a:ea typeface="Instrument Sans" pitchFamily="34" charset="-122"/>
                <a:cs typeface="Instrument Sans" pitchFamily="34" charset="-120"/>
              </a:rPr>
              <a:t>Load Balancing</a:t>
            </a:r>
            <a:endParaRPr lang="en-US" sz="2369" dirty="0"/>
          </a:p>
        </p:txBody>
      </p:sp>
      <p:sp>
        <p:nvSpPr>
          <p:cNvPr id="14" name="Text 10"/>
          <p:cNvSpPr/>
          <p:nvPr/>
        </p:nvSpPr>
        <p:spPr>
          <a:xfrm>
            <a:off x="8013025" y="4547354"/>
            <a:ext cx="5775127" cy="769858"/>
          </a:xfrm>
          <a:prstGeom prst="rect">
            <a:avLst/>
          </a:prstGeom>
          <a:noFill/>
          <a:ln/>
        </p:spPr>
        <p:txBody>
          <a:bodyPr wrap="square" rtlCol="0" anchor="t"/>
          <a:lstStyle/>
          <a:p>
            <a:pPr marL="0" indent="0" algn="l">
              <a:lnSpc>
                <a:spcPts val="3032"/>
              </a:lnSpc>
              <a:buNone/>
            </a:pPr>
            <a:r>
              <a:rPr lang="en-US" sz="1895" dirty="0">
                <a:solidFill>
                  <a:srgbClr val="BFBFBF"/>
                </a:solidFill>
                <a:latin typeface="Open Sans" pitchFamily="34" charset="0"/>
                <a:ea typeface="Open Sans" pitchFamily="34" charset="-122"/>
                <a:cs typeface="Open Sans" pitchFamily="34" charset="-120"/>
              </a:rPr>
              <a:t>Distribute traffic across multiple instances for high availability.</a:t>
            </a:r>
            <a:endParaRPr lang="en-US" sz="1895" dirty="0"/>
          </a:p>
        </p:txBody>
      </p:sp>
      <p:sp>
        <p:nvSpPr>
          <p:cNvPr id="15" name="Shape 11"/>
          <p:cNvSpPr/>
          <p:nvPr/>
        </p:nvSpPr>
        <p:spPr>
          <a:xfrm>
            <a:off x="6418838" y="6069092"/>
            <a:ext cx="541377" cy="541377"/>
          </a:xfrm>
          <a:prstGeom prst="roundRect">
            <a:avLst>
              <a:gd name="adj" fmla="val 8001"/>
            </a:avLst>
          </a:prstGeom>
          <a:solidFill>
            <a:srgbClr val="3E3E3E"/>
          </a:solidFill>
          <a:ln/>
        </p:spPr>
      </p:sp>
      <p:sp>
        <p:nvSpPr>
          <p:cNvPr id="16" name="Text 12"/>
          <p:cNvSpPr/>
          <p:nvPr/>
        </p:nvSpPr>
        <p:spPr>
          <a:xfrm>
            <a:off x="6585406" y="6159222"/>
            <a:ext cx="208240" cy="360998"/>
          </a:xfrm>
          <a:prstGeom prst="rect">
            <a:avLst/>
          </a:prstGeom>
          <a:noFill/>
          <a:ln/>
        </p:spPr>
        <p:txBody>
          <a:bodyPr wrap="none" rtlCol="0" anchor="t"/>
          <a:lstStyle/>
          <a:p>
            <a:pPr marL="0" indent="0" algn="ctr">
              <a:lnSpc>
                <a:spcPts val="2842"/>
              </a:lnSpc>
              <a:buNone/>
            </a:pPr>
            <a:r>
              <a:rPr lang="en-US" sz="2842" dirty="0">
                <a:solidFill>
                  <a:srgbClr val="BFBFBF"/>
                </a:solidFill>
                <a:latin typeface="Instrument Sans" pitchFamily="34" charset="0"/>
                <a:ea typeface="Instrument Sans" pitchFamily="34" charset="-122"/>
                <a:cs typeface="Instrument Sans" pitchFamily="34" charset="-120"/>
              </a:rPr>
              <a:t>3</a:t>
            </a:r>
            <a:endParaRPr lang="en-US" sz="2842" dirty="0"/>
          </a:p>
        </p:txBody>
      </p:sp>
      <p:sp>
        <p:nvSpPr>
          <p:cNvPr id="17" name="Text 13"/>
          <p:cNvSpPr/>
          <p:nvPr/>
        </p:nvSpPr>
        <p:spPr>
          <a:xfrm>
            <a:off x="8013025" y="6039088"/>
            <a:ext cx="3007995" cy="375880"/>
          </a:xfrm>
          <a:prstGeom prst="rect">
            <a:avLst/>
          </a:prstGeom>
          <a:noFill/>
          <a:ln/>
        </p:spPr>
        <p:txBody>
          <a:bodyPr wrap="none" rtlCol="0" anchor="t"/>
          <a:lstStyle/>
          <a:p>
            <a:pPr marL="0" indent="0" algn="l">
              <a:lnSpc>
                <a:spcPts val="2961"/>
              </a:lnSpc>
              <a:buNone/>
            </a:pPr>
            <a:r>
              <a:rPr lang="en-US" sz="2369" dirty="0">
                <a:solidFill>
                  <a:srgbClr val="BFBFBF"/>
                </a:solidFill>
                <a:latin typeface="Instrument Sans" pitchFamily="34" charset="0"/>
                <a:ea typeface="Instrument Sans" pitchFamily="34" charset="-122"/>
                <a:cs typeface="Instrument Sans" pitchFamily="34" charset="-120"/>
              </a:rPr>
              <a:t>Caching</a:t>
            </a:r>
            <a:endParaRPr lang="en-US" sz="2369" dirty="0"/>
          </a:p>
        </p:txBody>
      </p:sp>
      <p:sp>
        <p:nvSpPr>
          <p:cNvPr id="18" name="Text 14"/>
          <p:cNvSpPr/>
          <p:nvPr/>
        </p:nvSpPr>
        <p:spPr>
          <a:xfrm>
            <a:off x="8013025" y="6559272"/>
            <a:ext cx="5775127" cy="769858"/>
          </a:xfrm>
          <a:prstGeom prst="rect">
            <a:avLst/>
          </a:prstGeom>
          <a:noFill/>
          <a:ln/>
        </p:spPr>
        <p:txBody>
          <a:bodyPr wrap="square" rtlCol="0" anchor="t"/>
          <a:lstStyle/>
          <a:p>
            <a:pPr marL="0" indent="0" algn="l">
              <a:lnSpc>
                <a:spcPts val="3032"/>
              </a:lnSpc>
              <a:buNone/>
            </a:pPr>
            <a:r>
              <a:rPr lang="en-US" sz="1895" dirty="0">
                <a:solidFill>
                  <a:srgbClr val="BFBFBF"/>
                </a:solidFill>
                <a:latin typeface="Open Sans" pitchFamily="34" charset="0"/>
                <a:ea typeface="Open Sans" pitchFamily="34" charset="-122"/>
                <a:cs typeface="Open Sans" pitchFamily="34" charset="-120"/>
              </a:rPr>
              <a:t>Implement in-memory caching to improve response times.</a:t>
            </a:r>
            <a:endParaRPr lang="en-US" sz="189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322616" y="737295"/>
            <a:ext cx="8708469" cy="771525"/>
          </a:xfrm>
          <a:prstGeom prst="rect">
            <a:avLst/>
          </a:prstGeom>
          <a:noFill/>
          <a:ln/>
        </p:spPr>
        <p:txBody>
          <a:bodyPr wrap="none" rtlCol="0" anchor="t"/>
          <a:lstStyle/>
          <a:p>
            <a:pPr marL="0" indent="0">
              <a:lnSpc>
                <a:spcPts val="6075"/>
              </a:lnSpc>
              <a:buNone/>
            </a:pPr>
            <a:r>
              <a:rPr lang="en-US" sz="4860" dirty="0">
                <a:solidFill>
                  <a:srgbClr val="FEFEFE"/>
                </a:solidFill>
                <a:latin typeface="Instrument Sans" pitchFamily="34" charset="0"/>
                <a:ea typeface="Instrument Sans" pitchFamily="34" charset="-122"/>
                <a:cs typeface="Instrument Sans" pitchFamily="34" charset="-120"/>
              </a:rPr>
              <a:t>Data Ingestion and Processing</a:t>
            </a:r>
            <a:endParaRPr lang="en-US" sz="4860" dirty="0"/>
          </a:p>
        </p:txBody>
      </p:sp>
      <p:sp>
        <p:nvSpPr>
          <p:cNvPr id="5" name="Text 3"/>
          <p:cNvSpPr/>
          <p:nvPr/>
        </p:nvSpPr>
        <p:spPr>
          <a:xfrm>
            <a:off x="563248" y="1860352"/>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Ingestion</a:t>
            </a:r>
            <a:endParaRPr lang="en-US" sz="2430" dirty="0"/>
          </a:p>
        </p:txBody>
      </p:sp>
      <p:sp>
        <p:nvSpPr>
          <p:cNvPr id="6" name="Text 4"/>
          <p:cNvSpPr/>
          <p:nvPr/>
        </p:nvSpPr>
        <p:spPr>
          <a:xfrm>
            <a:off x="563248" y="2378860"/>
            <a:ext cx="3898821" cy="5113445"/>
          </a:xfrm>
          <a:prstGeom prst="rect">
            <a:avLst/>
          </a:prstGeom>
          <a:noFill/>
          <a:ln/>
        </p:spPr>
        <p:txBody>
          <a:bodyPr wrap="square" rtlCol="0" anchor="t"/>
          <a:lstStyle/>
          <a:p>
            <a:pPr marL="342900" indent="-342900" algn="just">
              <a:lnSpc>
                <a:spcPts val="3110"/>
              </a:lnSpc>
              <a:buFont typeface="Wingdings" panose="05000000000000000000" pitchFamily="2" charset="2"/>
              <a:buChar char="Ø"/>
            </a:pPr>
            <a:r>
              <a:rPr lang="en-US" sz="1944" dirty="0">
                <a:solidFill>
                  <a:srgbClr val="BFBFBF"/>
                </a:solidFill>
                <a:latin typeface="Open Sans" pitchFamily="34" charset="0"/>
                <a:ea typeface="Open Sans" pitchFamily="34" charset="-122"/>
                <a:cs typeface="Open Sans" pitchFamily="34" charset="-120"/>
              </a:rPr>
              <a:t>Use managed services like Pub/Sub or Kinesis to ingest high-volume data streams.</a:t>
            </a:r>
          </a:p>
          <a:p>
            <a:pPr marL="0" indent="0">
              <a:lnSpc>
                <a:spcPts val="3110"/>
              </a:lnSpc>
              <a:buNone/>
            </a:pPr>
            <a:endParaRPr lang="en-US" sz="1944" dirty="0">
              <a:solidFill>
                <a:srgbClr val="BFBFBF"/>
              </a:solidFill>
              <a:latin typeface="Open Sans" pitchFamily="34" charset="0"/>
              <a:ea typeface="Open Sans" pitchFamily="34" charset="-122"/>
              <a:cs typeface="Open Sans" pitchFamily="34" charset="-120"/>
            </a:endParaRPr>
          </a:p>
          <a:p>
            <a:pPr marL="342900" indent="-342900" algn="just">
              <a:lnSpc>
                <a:spcPts val="3110"/>
              </a:lnSpc>
              <a:buFont typeface="Wingdings" panose="05000000000000000000" pitchFamily="2" charset="2"/>
              <a:buChar char="Ø"/>
            </a:pPr>
            <a:r>
              <a:rPr lang="en-US" sz="1944" dirty="0">
                <a:solidFill>
                  <a:srgbClr val="BFBFBF"/>
                </a:solidFill>
                <a:latin typeface="Open Sans" pitchFamily="34" charset="0"/>
                <a:ea typeface="Open Sans" pitchFamily="34" charset="-122"/>
                <a:cs typeface="Open Sans" pitchFamily="34" charset="-120"/>
              </a:rPr>
              <a:t>Data ingestion refers to the process of collecting, importing, and processing data from various sources. For scalable applications, this process needs to be efficient and capable of handling large data volumes in real-time or batch modes.</a:t>
            </a:r>
          </a:p>
          <a:p>
            <a:pPr marL="0" indent="0">
              <a:lnSpc>
                <a:spcPts val="3110"/>
              </a:lnSpc>
              <a:buNone/>
            </a:pPr>
            <a:endParaRPr lang="en-US" sz="1944" dirty="0"/>
          </a:p>
        </p:txBody>
      </p:sp>
      <p:sp>
        <p:nvSpPr>
          <p:cNvPr id="7" name="Text 5"/>
          <p:cNvSpPr/>
          <p:nvPr/>
        </p:nvSpPr>
        <p:spPr>
          <a:xfrm>
            <a:off x="5144095" y="1860352"/>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Processing</a:t>
            </a:r>
            <a:endParaRPr lang="en-US" sz="2430" dirty="0"/>
          </a:p>
        </p:txBody>
      </p:sp>
      <p:sp>
        <p:nvSpPr>
          <p:cNvPr id="8" name="Text 6"/>
          <p:cNvSpPr/>
          <p:nvPr/>
        </p:nvSpPr>
        <p:spPr>
          <a:xfrm>
            <a:off x="5025317" y="2378860"/>
            <a:ext cx="3898821" cy="4431013"/>
          </a:xfrm>
          <a:prstGeom prst="rect">
            <a:avLst/>
          </a:prstGeom>
          <a:noFill/>
          <a:ln/>
        </p:spPr>
        <p:txBody>
          <a:bodyPr wrap="square" rtlCol="0" anchor="t"/>
          <a:lstStyle/>
          <a:p>
            <a:pPr marL="0" indent="0" algn="just">
              <a:lnSpc>
                <a:spcPts val="3110"/>
              </a:lnSpc>
              <a:buNone/>
            </a:pPr>
            <a:r>
              <a:rPr lang="en-US" sz="1944" dirty="0">
                <a:solidFill>
                  <a:schemeClr val="bg1">
                    <a:lumMod val="85000"/>
                  </a:schemeClr>
                </a:solidFill>
                <a:latin typeface="Open Sans" pitchFamily="34" charset="0"/>
                <a:ea typeface="Open Sans" pitchFamily="34" charset="-122"/>
                <a:cs typeface="Open Sans" pitchFamily="34" charset="-120"/>
              </a:rPr>
              <a:t>Leverage serverless functions or stream processing engines to transform and enrich data.</a:t>
            </a:r>
          </a:p>
          <a:p>
            <a:pPr marL="0" indent="0" algn="just">
              <a:lnSpc>
                <a:spcPts val="3110"/>
              </a:lnSpc>
              <a:buNone/>
            </a:pPr>
            <a:endParaRPr lang="en-US" sz="1944" dirty="0">
              <a:solidFill>
                <a:schemeClr val="bg1">
                  <a:lumMod val="85000"/>
                </a:schemeClr>
              </a:solidFill>
              <a:latin typeface="Open Sans" pitchFamily="34" charset="0"/>
              <a:ea typeface="Open Sans" pitchFamily="34" charset="-122"/>
              <a:cs typeface="Open Sans" pitchFamily="34" charset="-120"/>
            </a:endParaRPr>
          </a:p>
          <a:p>
            <a:pPr marL="0" indent="0" algn="just">
              <a:lnSpc>
                <a:spcPts val="3110"/>
              </a:lnSpc>
              <a:buNone/>
            </a:pPr>
            <a:r>
              <a:rPr lang="en-US" sz="1944"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Data Transformation: This involves cleaning, filtering, aggregating, and converting data into the desired format.</a:t>
            </a:r>
          </a:p>
        </p:txBody>
      </p:sp>
      <p:sp>
        <p:nvSpPr>
          <p:cNvPr id="9" name="Text 7"/>
          <p:cNvSpPr/>
          <p:nvPr/>
        </p:nvSpPr>
        <p:spPr>
          <a:xfrm>
            <a:off x="9881354" y="1860352"/>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Storage</a:t>
            </a:r>
            <a:endParaRPr lang="en-US" sz="2430" dirty="0"/>
          </a:p>
        </p:txBody>
      </p:sp>
      <p:sp>
        <p:nvSpPr>
          <p:cNvPr id="10" name="Text 8"/>
          <p:cNvSpPr/>
          <p:nvPr/>
        </p:nvSpPr>
        <p:spPr>
          <a:xfrm>
            <a:off x="9827858" y="2397045"/>
            <a:ext cx="3898821" cy="5095259"/>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Store processed data in scalable, cost-effective cloud storage solutions.</a:t>
            </a:r>
          </a:p>
          <a:p>
            <a:pPr marL="0" indent="0">
              <a:lnSpc>
                <a:spcPts val="3110"/>
              </a:lnSpc>
              <a:buNone/>
            </a:pPr>
            <a:endParaRPr lang="en-US" sz="1944" dirty="0">
              <a:solidFill>
                <a:srgbClr val="BFBFBF"/>
              </a:solidFill>
              <a:latin typeface="Open Sans" pitchFamily="34" charset="0"/>
              <a:ea typeface="Open Sans" pitchFamily="34" charset="-122"/>
              <a:cs typeface="Open Sans" pitchFamily="34" charset="-120"/>
            </a:endParaRPr>
          </a:p>
          <a:p>
            <a:pPr marL="0" indent="0">
              <a:lnSpc>
                <a:spcPts val="3110"/>
              </a:lnSpc>
              <a:buNone/>
            </a:pPr>
            <a:r>
              <a:rPr lang="en-US" sz="1944"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Data Storage: After processing, data needs to be stored in databases, data lakes, or other storage solutions depending on the use case.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321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14630400" cy="2683550"/>
          </a:xfrm>
          <a:prstGeom prst="rect">
            <a:avLst/>
          </a:prstGeom>
        </p:spPr>
      </p:pic>
      <p:sp>
        <p:nvSpPr>
          <p:cNvPr id="5" name="Text 2"/>
          <p:cNvSpPr/>
          <p:nvPr/>
        </p:nvSpPr>
        <p:spPr>
          <a:xfrm>
            <a:off x="1451610" y="3273862"/>
            <a:ext cx="5367099" cy="670917"/>
          </a:xfrm>
          <a:prstGeom prst="rect">
            <a:avLst/>
          </a:prstGeom>
          <a:noFill/>
          <a:ln/>
        </p:spPr>
        <p:txBody>
          <a:bodyPr wrap="none" rtlCol="0" anchor="t"/>
          <a:lstStyle/>
          <a:p>
            <a:pPr marL="0" indent="0">
              <a:lnSpc>
                <a:spcPts val="5283"/>
              </a:lnSpc>
              <a:buNone/>
            </a:pPr>
            <a:r>
              <a:rPr lang="en-US" sz="4226" dirty="0">
                <a:solidFill>
                  <a:srgbClr val="FEFEFE"/>
                </a:solidFill>
                <a:latin typeface="Instrument Sans" pitchFamily="34" charset="0"/>
                <a:ea typeface="Instrument Sans" pitchFamily="34" charset="-122"/>
                <a:cs typeface="Instrument Sans" pitchFamily="34" charset="-120"/>
              </a:rPr>
              <a:t>Anomaly Detection</a:t>
            </a:r>
            <a:endParaRPr lang="en-US" sz="4226" dirty="0"/>
          </a:p>
        </p:txBody>
      </p:sp>
      <p:sp>
        <p:nvSpPr>
          <p:cNvPr id="6" name="Shape 3"/>
          <p:cNvSpPr/>
          <p:nvPr/>
        </p:nvSpPr>
        <p:spPr>
          <a:xfrm>
            <a:off x="1451610" y="4266724"/>
            <a:ext cx="5756315" cy="1580198"/>
          </a:xfrm>
          <a:prstGeom prst="roundRect">
            <a:avLst>
              <a:gd name="adj" fmla="val 2445"/>
            </a:avLst>
          </a:prstGeom>
          <a:solidFill>
            <a:srgbClr val="3E3E3E"/>
          </a:solidFill>
          <a:ln/>
        </p:spPr>
      </p:sp>
      <p:sp>
        <p:nvSpPr>
          <p:cNvPr id="7" name="Text 4"/>
          <p:cNvSpPr/>
          <p:nvPr/>
        </p:nvSpPr>
        <p:spPr>
          <a:xfrm>
            <a:off x="1666280" y="4481393"/>
            <a:ext cx="2683550" cy="335399"/>
          </a:xfrm>
          <a:prstGeom prst="rect">
            <a:avLst/>
          </a:prstGeom>
          <a:noFill/>
          <a:ln/>
        </p:spPr>
        <p:txBody>
          <a:bodyPr wrap="none" rtlCol="0" anchor="t"/>
          <a:lstStyle/>
          <a:p>
            <a:pPr marL="0" indent="0">
              <a:lnSpc>
                <a:spcPts val="2641"/>
              </a:lnSpc>
              <a:buNone/>
            </a:pPr>
            <a:r>
              <a:rPr lang="en-US" sz="2113" dirty="0">
                <a:solidFill>
                  <a:srgbClr val="BFBFBF"/>
                </a:solidFill>
                <a:latin typeface="Instrument Sans" pitchFamily="34" charset="0"/>
                <a:ea typeface="Instrument Sans" pitchFamily="34" charset="-122"/>
                <a:cs typeface="Instrument Sans" pitchFamily="34" charset="-120"/>
              </a:rPr>
              <a:t>Real-time Monitoring</a:t>
            </a:r>
            <a:endParaRPr lang="en-US" sz="2113" dirty="0"/>
          </a:p>
        </p:txBody>
      </p:sp>
      <p:sp>
        <p:nvSpPr>
          <p:cNvPr id="8" name="Text 5"/>
          <p:cNvSpPr/>
          <p:nvPr/>
        </p:nvSpPr>
        <p:spPr>
          <a:xfrm>
            <a:off x="1666280" y="4945499"/>
            <a:ext cx="5326975" cy="686752"/>
          </a:xfrm>
          <a:prstGeom prst="rect">
            <a:avLst/>
          </a:prstGeom>
          <a:noFill/>
          <a:ln/>
        </p:spPr>
        <p:txBody>
          <a:bodyPr wrap="square" rtlCol="0" anchor="t"/>
          <a:lstStyle/>
          <a:p>
            <a:pPr marL="0" indent="0">
              <a:lnSpc>
                <a:spcPts val="2705"/>
              </a:lnSpc>
              <a:buNone/>
            </a:pPr>
            <a:r>
              <a:rPr lang="en-US" sz="1690" dirty="0">
                <a:solidFill>
                  <a:srgbClr val="BFBFBF"/>
                </a:solidFill>
                <a:latin typeface="Open Sans" pitchFamily="34" charset="0"/>
                <a:ea typeface="Open Sans" pitchFamily="34" charset="-122"/>
                <a:cs typeface="Open Sans" pitchFamily="34" charset="-120"/>
              </a:rPr>
              <a:t>Monitor key metrics and events to detect anomalies in real-time.</a:t>
            </a:r>
            <a:endParaRPr lang="en-US" sz="1690" dirty="0"/>
          </a:p>
        </p:txBody>
      </p:sp>
      <p:sp>
        <p:nvSpPr>
          <p:cNvPr id="9" name="Shape 6"/>
          <p:cNvSpPr/>
          <p:nvPr/>
        </p:nvSpPr>
        <p:spPr>
          <a:xfrm>
            <a:off x="7422594" y="4266724"/>
            <a:ext cx="5756315" cy="1580198"/>
          </a:xfrm>
          <a:prstGeom prst="roundRect">
            <a:avLst>
              <a:gd name="adj" fmla="val 2445"/>
            </a:avLst>
          </a:prstGeom>
          <a:solidFill>
            <a:srgbClr val="3E3E3E"/>
          </a:solidFill>
          <a:ln/>
        </p:spPr>
      </p:sp>
      <p:sp>
        <p:nvSpPr>
          <p:cNvPr id="10" name="Text 7"/>
          <p:cNvSpPr/>
          <p:nvPr/>
        </p:nvSpPr>
        <p:spPr>
          <a:xfrm>
            <a:off x="7637264" y="4481393"/>
            <a:ext cx="2683550" cy="335399"/>
          </a:xfrm>
          <a:prstGeom prst="rect">
            <a:avLst/>
          </a:prstGeom>
          <a:noFill/>
          <a:ln/>
        </p:spPr>
        <p:txBody>
          <a:bodyPr wrap="none" rtlCol="0" anchor="t"/>
          <a:lstStyle/>
          <a:p>
            <a:pPr marL="0" indent="0">
              <a:lnSpc>
                <a:spcPts val="2641"/>
              </a:lnSpc>
              <a:buNone/>
            </a:pPr>
            <a:r>
              <a:rPr lang="en-US" sz="2113" dirty="0">
                <a:solidFill>
                  <a:srgbClr val="BFBFBF"/>
                </a:solidFill>
                <a:latin typeface="Instrument Sans" pitchFamily="34" charset="0"/>
                <a:ea typeface="Instrument Sans" pitchFamily="34" charset="-122"/>
                <a:cs typeface="Instrument Sans" pitchFamily="34" charset="-120"/>
              </a:rPr>
              <a:t>ML-based Modeling</a:t>
            </a:r>
            <a:endParaRPr lang="en-US" sz="2113" dirty="0"/>
          </a:p>
        </p:txBody>
      </p:sp>
      <p:sp>
        <p:nvSpPr>
          <p:cNvPr id="11" name="Text 8"/>
          <p:cNvSpPr/>
          <p:nvPr/>
        </p:nvSpPr>
        <p:spPr>
          <a:xfrm>
            <a:off x="7637264" y="4945499"/>
            <a:ext cx="5326975" cy="686752"/>
          </a:xfrm>
          <a:prstGeom prst="rect">
            <a:avLst/>
          </a:prstGeom>
          <a:noFill/>
          <a:ln/>
        </p:spPr>
        <p:txBody>
          <a:bodyPr wrap="square" rtlCol="0" anchor="t"/>
          <a:lstStyle/>
          <a:p>
            <a:pPr marL="0" indent="0">
              <a:lnSpc>
                <a:spcPts val="2705"/>
              </a:lnSpc>
              <a:buNone/>
            </a:pPr>
            <a:r>
              <a:rPr lang="en-US" sz="1690" dirty="0">
                <a:solidFill>
                  <a:srgbClr val="BFBFBF"/>
                </a:solidFill>
                <a:latin typeface="Open Sans" pitchFamily="34" charset="0"/>
                <a:ea typeface="Open Sans" pitchFamily="34" charset="-122"/>
                <a:cs typeface="Open Sans" pitchFamily="34" charset="-120"/>
              </a:rPr>
              <a:t>Use machine learning models to identify patterns and outliers in data.</a:t>
            </a:r>
            <a:endParaRPr lang="en-US" sz="1690" dirty="0"/>
          </a:p>
        </p:txBody>
      </p:sp>
      <p:sp>
        <p:nvSpPr>
          <p:cNvPr id="12" name="Shape 9"/>
          <p:cNvSpPr/>
          <p:nvPr/>
        </p:nvSpPr>
        <p:spPr>
          <a:xfrm>
            <a:off x="1451610" y="6061591"/>
            <a:ext cx="5756315" cy="1580198"/>
          </a:xfrm>
          <a:prstGeom prst="roundRect">
            <a:avLst>
              <a:gd name="adj" fmla="val 2445"/>
            </a:avLst>
          </a:prstGeom>
          <a:solidFill>
            <a:srgbClr val="3E3E3E"/>
          </a:solidFill>
          <a:ln/>
        </p:spPr>
      </p:sp>
      <p:sp>
        <p:nvSpPr>
          <p:cNvPr id="13" name="Text 10"/>
          <p:cNvSpPr/>
          <p:nvPr/>
        </p:nvSpPr>
        <p:spPr>
          <a:xfrm>
            <a:off x="1666280" y="6276261"/>
            <a:ext cx="2683550" cy="335399"/>
          </a:xfrm>
          <a:prstGeom prst="rect">
            <a:avLst/>
          </a:prstGeom>
          <a:noFill/>
          <a:ln/>
        </p:spPr>
        <p:txBody>
          <a:bodyPr wrap="none" rtlCol="0" anchor="t"/>
          <a:lstStyle/>
          <a:p>
            <a:pPr marL="0" indent="0">
              <a:lnSpc>
                <a:spcPts val="2641"/>
              </a:lnSpc>
              <a:buNone/>
            </a:pPr>
            <a:r>
              <a:rPr lang="en-US" sz="2113" dirty="0">
                <a:solidFill>
                  <a:srgbClr val="BFBFBF"/>
                </a:solidFill>
                <a:latin typeface="Instrument Sans" pitchFamily="34" charset="0"/>
                <a:ea typeface="Instrument Sans" pitchFamily="34" charset="-122"/>
                <a:cs typeface="Instrument Sans" pitchFamily="34" charset="-120"/>
              </a:rPr>
              <a:t>Root Cause Analysis</a:t>
            </a:r>
            <a:endParaRPr lang="en-US" sz="2113" dirty="0"/>
          </a:p>
        </p:txBody>
      </p:sp>
      <p:sp>
        <p:nvSpPr>
          <p:cNvPr id="14" name="Text 11"/>
          <p:cNvSpPr/>
          <p:nvPr/>
        </p:nvSpPr>
        <p:spPr>
          <a:xfrm>
            <a:off x="1666280" y="6740366"/>
            <a:ext cx="5326975" cy="686752"/>
          </a:xfrm>
          <a:prstGeom prst="rect">
            <a:avLst/>
          </a:prstGeom>
          <a:noFill/>
          <a:ln/>
        </p:spPr>
        <p:txBody>
          <a:bodyPr wrap="square" rtlCol="0" anchor="t"/>
          <a:lstStyle/>
          <a:p>
            <a:pPr marL="0" indent="0">
              <a:lnSpc>
                <a:spcPts val="2705"/>
              </a:lnSpc>
              <a:buNone/>
            </a:pPr>
            <a:r>
              <a:rPr lang="en-US" sz="1690" dirty="0">
                <a:solidFill>
                  <a:srgbClr val="BFBFBF"/>
                </a:solidFill>
                <a:latin typeface="Open Sans" pitchFamily="34" charset="0"/>
                <a:ea typeface="Open Sans" pitchFamily="34" charset="-122"/>
                <a:cs typeface="Open Sans" pitchFamily="34" charset="-120"/>
              </a:rPr>
              <a:t>Investigate anomalies to understand the underlying causes and issues.</a:t>
            </a:r>
            <a:endParaRPr lang="en-US" sz="1690" dirty="0"/>
          </a:p>
        </p:txBody>
      </p:sp>
      <p:sp>
        <p:nvSpPr>
          <p:cNvPr id="15" name="Shape 12"/>
          <p:cNvSpPr/>
          <p:nvPr/>
        </p:nvSpPr>
        <p:spPr>
          <a:xfrm>
            <a:off x="7422594" y="6061591"/>
            <a:ext cx="5756315" cy="1580198"/>
          </a:xfrm>
          <a:prstGeom prst="roundRect">
            <a:avLst>
              <a:gd name="adj" fmla="val 2445"/>
            </a:avLst>
          </a:prstGeom>
          <a:solidFill>
            <a:srgbClr val="3E3E3E"/>
          </a:solidFill>
          <a:ln/>
        </p:spPr>
      </p:sp>
      <p:sp>
        <p:nvSpPr>
          <p:cNvPr id="16" name="Text 13"/>
          <p:cNvSpPr/>
          <p:nvPr/>
        </p:nvSpPr>
        <p:spPr>
          <a:xfrm>
            <a:off x="7637264" y="6276261"/>
            <a:ext cx="3053001" cy="335399"/>
          </a:xfrm>
          <a:prstGeom prst="rect">
            <a:avLst/>
          </a:prstGeom>
          <a:noFill/>
          <a:ln/>
        </p:spPr>
        <p:txBody>
          <a:bodyPr wrap="none" rtlCol="0" anchor="t"/>
          <a:lstStyle/>
          <a:p>
            <a:pPr marL="0" indent="0">
              <a:lnSpc>
                <a:spcPts val="2641"/>
              </a:lnSpc>
              <a:buNone/>
            </a:pPr>
            <a:r>
              <a:rPr lang="en-US" sz="2113" dirty="0">
                <a:solidFill>
                  <a:srgbClr val="BFBFBF"/>
                </a:solidFill>
                <a:latin typeface="Instrument Sans" pitchFamily="34" charset="0"/>
                <a:ea typeface="Instrument Sans" pitchFamily="34" charset="-122"/>
                <a:cs typeface="Instrument Sans" pitchFamily="34" charset="-120"/>
              </a:rPr>
              <a:t>Automated Remediation</a:t>
            </a:r>
            <a:endParaRPr lang="en-US" sz="2113" dirty="0"/>
          </a:p>
        </p:txBody>
      </p:sp>
      <p:sp>
        <p:nvSpPr>
          <p:cNvPr id="17" name="Text 14"/>
          <p:cNvSpPr/>
          <p:nvPr/>
        </p:nvSpPr>
        <p:spPr>
          <a:xfrm>
            <a:off x="7637264" y="6740366"/>
            <a:ext cx="5326975" cy="686752"/>
          </a:xfrm>
          <a:prstGeom prst="rect">
            <a:avLst/>
          </a:prstGeom>
          <a:noFill/>
          <a:ln/>
        </p:spPr>
        <p:txBody>
          <a:bodyPr wrap="square" rtlCol="0" anchor="t"/>
          <a:lstStyle/>
          <a:p>
            <a:pPr marL="0" indent="0">
              <a:lnSpc>
                <a:spcPts val="2705"/>
              </a:lnSpc>
              <a:buNone/>
            </a:pPr>
            <a:r>
              <a:rPr lang="en-US" sz="1690" dirty="0">
                <a:solidFill>
                  <a:srgbClr val="BFBFBF"/>
                </a:solidFill>
                <a:latin typeface="Open Sans" pitchFamily="34" charset="0"/>
                <a:ea typeface="Open Sans" pitchFamily="34" charset="-122"/>
                <a:cs typeface="Open Sans" pitchFamily="34" charset="-120"/>
              </a:rPr>
              <a:t>Trigger automated actions to mitigate the impact of detected anomalies.</a:t>
            </a:r>
            <a:endParaRPr lang="en-US" sz="169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324017"/>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324017"/>
          </a:xfrm>
          <a:prstGeom prst="rect">
            <a:avLst/>
          </a:prstGeom>
        </p:spPr>
      </p:pic>
      <p:pic>
        <p:nvPicPr>
          <p:cNvPr id="5" name="Image 1" descr="preencoded.png"/>
          <p:cNvPicPr>
            <a:picLocks noChangeAspect="1"/>
          </p:cNvPicPr>
          <p:nvPr/>
        </p:nvPicPr>
        <p:blipFill>
          <a:blip r:embed="rId4"/>
          <a:stretch>
            <a:fillRect/>
          </a:stretch>
        </p:blipFill>
        <p:spPr>
          <a:xfrm>
            <a:off x="216098" y="2765703"/>
            <a:ext cx="5054203" cy="2792492"/>
          </a:xfrm>
          <a:prstGeom prst="rect">
            <a:avLst/>
          </a:prstGeom>
        </p:spPr>
      </p:pic>
      <p:sp>
        <p:nvSpPr>
          <p:cNvPr id="6" name="Text 2"/>
          <p:cNvSpPr/>
          <p:nvPr/>
        </p:nvSpPr>
        <p:spPr>
          <a:xfrm>
            <a:off x="6091238" y="475178"/>
            <a:ext cx="6856571" cy="540068"/>
          </a:xfrm>
          <a:prstGeom prst="rect">
            <a:avLst/>
          </a:prstGeom>
          <a:noFill/>
          <a:ln/>
        </p:spPr>
        <p:txBody>
          <a:bodyPr wrap="none" rtlCol="0" anchor="t"/>
          <a:lstStyle/>
          <a:p>
            <a:pPr marL="0" indent="0">
              <a:lnSpc>
                <a:spcPts val="4253"/>
              </a:lnSpc>
              <a:buNone/>
            </a:pPr>
            <a:r>
              <a:rPr lang="en-US" sz="3402" dirty="0">
                <a:solidFill>
                  <a:srgbClr val="FEFEFE"/>
                </a:solidFill>
                <a:latin typeface="Instrument Sans" pitchFamily="34" charset="0"/>
                <a:ea typeface="Instrument Sans" pitchFamily="34" charset="-122"/>
                <a:cs typeface="Instrument Sans" pitchFamily="34" charset="-120"/>
              </a:rPr>
              <a:t>Real-time Monitoring and Alerting</a:t>
            </a:r>
            <a:endParaRPr lang="en-US" sz="3402" dirty="0"/>
          </a:p>
        </p:txBody>
      </p:sp>
      <p:pic>
        <p:nvPicPr>
          <p:cNvPr id="7" name="Image 2" descr="preencoded.png"/>
          <p:cNvPicPr>
            <a:picLocks noChangeAspect="1"/>
          </p:cNvPicPr>
          <p:nvPr/>
        </p:nvPicPr>
        <p:blipFill>
          <a:blip r:embed="rId5"/>
          <a:stretch>
            <a:fillRect/>
          </a:stretch>
        </p:blipFill>
        <p:spPr>
          <a:xfrm>
            <a:off x="6091238" y="1274445"/>
            <a:ext cx="431959" cy="431959"/>
          </a:xfrm>
          <a:prstGeom prst="rect">
            <a:avLst/>
          </a:prstGeom>
        </p:spPr>
      </p:pic>
      <p:sp>
        <p:nvSpPr>
          <p:cNvPr id="8" name="Text 3"/>
          <p:cNvSpPr/>
          <p:nvPr/>
        </p:nvSpPr>
        <p:spPr>
          <a:xfrm>
            <a:off x="6091238" y="1879163"/>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CPU Utilization</a:t>
            </a:r>
            <a:endParaRPr lang="en-US" sz="1701" dirty="0"/>
          </a:p>
        </p:txBody>
      </p:sp>
      <p:sp>
        <p:nvSpPr>
          <p:cNvPr id="9" name="Text 4"/>
          <p:cNvSpPr/>
          <p:nvPr/>
        </p:nvSpPr>
        <p:spPr>
          <a:xfrm>
            <a:off x="6091238" y="2252663"/>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Monitor CPU usage across instances to ensure optimal performance.</a:t>
            </a:r>
            <a:endParaRPr lang="en-US" sz="1361" dirty="0"/>
          </a:p>
        </p:txBody>
      </p:sp>
      <p:pic>
        <p:nvPicPr>
          <p:cNvPr id="10" name="Image 3" descr="preencoded.png"/>
          <p:cNvPicPr>
            <a:picLocks noChangeAspect="1"/>
          </p:cNvPicPr>
          <p:nvPr/>
        </p:nvPicPr>
        <p:blipFill>
          <a:blip r:embed="rId6"/>
          <a:stretch>
            <a:fillRect/>
          </a:stretch>
        </p:blipFill>
        <p:spPr>
          <a:xfrm>
            <a:off x="6091238" y="3047643"/>
            <a:ext cx="431959" cy="431959"/>
          </a:xfrm>
          <a:prstGeom prst="rect">
            <a:avLst/>
          </a:prstGeom>
        </p:spPr>
      </p:pic>
      <p:sp>
        <p:nvSpPr>
          <p:cNvPr id="11" name="Text 5"/>
          <p:cNvSpPr/>
          <p:nvPr/>
        </p:nvSpPr>
        <p:spPr>
          <a:xfrm>
            <a:off x="6091238" y="3652361"/>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Memory Usage</a:t>
            </a:r>
            <a:endParaRPr lang="en-US" sz="1701" dirty="0"/>
          </a:p>
        </p:txBody>
      </p:sp>
      <p:sp>
        <p:nvSpPr>
          <p:cNvPr id="12" name="Text 6"/>
          <p:cNvSpPr/>
          <p:nvPr/>
        </p:nvSpPr>
        <p:spPr>
          <a:xfrm>
            <a:off x="6091238" y="4025860"/>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Track memory consumption to identify and resolve potential bottlenecks.</a:t>
            </a:r>
            <a:endParaRPr lang="en-US" sz="1361" dirty="0"/>
          </a:p>
        </p:txBody>
      </p:sp>
      <p:pic>
        <p:nvPicPr>
          <p:cNvPr id="13" name="Image 4" descr="preencoded.png"/>
          <p:cNvPicPr>
            <a:picLocks noChangeAspect="1"/>
          </p:cNvPicPr>
          <p:nvPr/>
        </p:nvPicPr>
        <p:blipFill>
          <a:blip r:embed="rId7"/>
          <a:stretch>
            <a:fillRect/>
          </a:stretch>
        </p:blipFill>
        <p:spPr>
          <a:xfrm>
            <a:off x="6091238" y="4820841"/>
            <a:ext cx="431959" cy="431959"/>
          </a:xfrm>
          <a:prstGeom prst="rect">
            <a:avLst/>
          </a:prstGeom>
        </p:spPr>
      </p:pic>
      <p:sp>
        <p:nvSpPr>
          <p:cNvPr id="14" name="Text 7"/>
          <p:cNvSpPr/>
          <p:nvPr/>
        </p:nvSpPr>
        <p:spPr>
          <a:xfrm>
            <a:off x="6091238" y="5425559"/>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Network Throughput</a:t>
            </a:r>
            <a:endParaRPr lang="en-US" sz="1701" dirty="0"/>
          </a:p>
        </p:txBody>
      </p:sp>
      <p:sp>
        <p:nvSpPr>
          <p:cNvPr id="15" name="Text 8"/>
          <p:cNvSpPr/>
          <p:nvPr/>
        </p:nvSpPr>
        <p:spPr>
          <a:xfrm>
            <a:off x="6091238" y="5799058"/>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Analyze network traffic and connectivity to maintain high availability.</a:t>
            </a:r>
            <a:endParaRPr lang="en-US" sz="1361" dirty="0"/>
          </a:p>
        </p:txBody>
      </p:sp>
      <p:pic>
        <p:nvPicPr>
          <p:cNvPr id="16" name="Image 5" descr="preencoded.png"/>
          <p:cNvPicPr>
            <a:picLocks noChangeAspect="1"/>
          </p:cNvPicPr>
          <p:nvPr/>
        </p:nvPicPr>
        <p:blipFill>
          <a:blip r:embed="rId8"/>
          <a:stretch>
            <a:fillRect/>
          </a:stretch>
        </p:blipFill>
        <p:spPr>
          <a:xfrm>
            <a:off x="6091238" y="6594038"/>
            <a:ext cx="431959" cy="431959"/>
          </a:xfrm>
          <a:prstGeom prst="rect">
            <a:avLst/>
          </a:prstGeom>
        </p:spPr>
      </p:pic>
      <p:sp>
        <p:nvSpPr>
          <p:cNvPr id="17" name="Text 9"/>
          <p:cNvSpPr/>
          <p:nvPr/>
        </p:nvSpPr>
        <p:spPr>
          <a:xfrm>
            <a:off x="6091238" y="7198757"/>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Error Reporting</a:t>
            </a:r>
            <a:endParaRPr lang="en-US" sz="1701" dirty="0"/>
          </a:p>
        </p:txBody>
      </p:sp>
      <p:sp>
        <p:nvSpPr>
          <p:cNvPr id="18" name="Text 10"/>
          <p:cNvSpPr/>
          <p:nvPr/>
        </p:nvSpPr>
        <p:spPr>
          <a:xfrm>
            <a:off x="6091238" y="7572256"/>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Capture and analyze application errors to proactively address issues.</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6225" y="2743557"/>
            <a:ext cx="4933950" cy="2742486"/>
          </a:xfrm>
          <a:prstGeom prst="rect">
            <a:avLst/>
          </a:prstGeom>
        </p:spPr>
      </p:pic>
      <p:sp>
        <p:nvSpPr>
          <p:cNvPr id="6" name="Text 2"/>
          <p:cNvSpPr/>
          <p:nvPr/>
        </p:nvSpPr>
        <p:spPr>
          <a:xfrm>
            <a:off x="6259473" y="953095"/>
            <a:ext cx="7034689" cy="690324"/>
          </a:xfrm>
          <a:prstGeom prst="rect">
            <a:avLst/>
          </a:prstGeom>
          <a:noFill/>
          <a:ln/>
        </p:spPr>
        <p:txBody>
          <a:bodyPr wrap="none" rtlCol="0" anchor="t"/>
          <a:lstStyle/>
          <a:p>
            <a:pPr marL="0" indent="0">
              <a:lnSpc>
                <a:spcPts val="5436"/>
              </a:lnSpc>
              <a:buNone/>
            </a:pPr>
            <a:r>
              <a:rPr lang="en-US" sz="4349" dirty="0">
                <a:solidFill>
                  <a:srgbClr val="FEFEFE"/>
                </a:solidFill>
                <a:latin typeface="Instrument Sans" pitchFamily="34" charset="0"/>
                <a:ea typeface="Instrument Sans" pitchFamily="34" charset="-122"/>
                <a:cs typeface="Instrument Sans" pitchFamily="34" charset="-120"/>
              </a:rPr>
              <a:t>Visualization and Reporting</a:t>
            </a:r>
            <a:endParaRPr lang="en-US" sz="4349" dirty="0"/>
          </a:p>
        </p:txBody>
      </p:sp>
      <p:pic>
        <p:nvPicPr>
          <p:cNvPr id="7" name="Image 2" descr="preencoded.png"/>
          <p:cNvPicPr>
            <a:picLocks noChangeAspect="1"/>
          </p:cNvPicPr>
          <p:nvPr/>
        </p:nvPicPr>
        <p:blipFill>
          <a:blip r:embed="rId5"/>
          <a:stretch>
            <a:fillRect/>
          </a:stretch>
        </p:blipFill>
        <p:spPr>
          <a:xfrm>
            <a:off x="6259473" y="1974771"/>
            <a:ext cx="1104543" cy="1767245"/>
          </a:xfrm>
          <a:prstGeom prst="rect">
            <a:avLst/>
          </a:prstGeom>
        </p:spPr>
      </p:pic>
      <p:sp>
        <p:nvSpPr>
          <p:cNvPr id="8" name="Text 3"/>
          <p:cNvSpPr/>
          <p:nvPr/>
        </p:nvSpPr>
        <p:spPr>
          <a:xfrm>
            <a:off x="7695367" y="2195632"/>
            <a:ext cx="2761298" cy="345043"/>
          </a:xfrm>
          <a:prstGeom prst="rect">
            <a:avLst/>
          </a:prstGeom>
          <a:noFill/>
          <a:ln/>
        </p:spPr>
        <p:txBody>
          <a:bodyPr wrap="none" rtlCol="0" anchor="t"/>
          <a:lstStyle/>
          <a:p>
            <a:pPr marL="0" indent="0" algn="l">
              <a:lnSpc>
                <a:spcPts val="2718"/>
              </a:lnSpc>
              <a:buNone/>
            </a:pPr>
            <a:r>
              <a:rPr lang="en-US" sz="2174" dirty="0">
                <a:solidFill>
                  <a:srgbClr val="BFBFBF"/>
                </a:solidFill>
                <a:latin typeface="Instrument Sans" pitchFamily="34" charset="0"/>
                <a:ea typeface="Instrument Sans" pitchFamily="34" charset="-122"/>
                <a:cs typeface="Instrument Sans" pitchFamily="34" charset="-120"/>
              </a:rPr>
              <a:t>Metrics Dashboard</a:t>
            </a:r>
            <a:endParaRPr lang="en-US" sz="2174" dirty="0"/>
          </a:p>
        </p:txBody>
      </p:sp>
      <p:sp>
        <p:nvSpPr>
          <p:cNvPr id="9" name="Text 4"/>
          <p:cNvSpPr/>
          <p:nvPr/>
        </p:nvSpPr>
        <p:spPr>
          <a:xfrm>
            <a:off x="7695367" y="2673191"/>
            <a:ext cx="6161961" cy="706755"/>
          </a:xfrm>
          <a:prstGeom prst="rect">
            <a:avLst/>
          </a:prstGeom>
          <a:noFill/>
          <a:ln/>
        </p:spPr>
        <p:txBody>
          <a:bodyPr wrap="square" rtlCol="0" anchor="t"/>
          <a:lstStyle/>
          <a:p>
            <a:pPr marL="0" indent="0" algn="l">
              <a:lnSpc>
                <a:spcPts val="2783"/>
              </a:lnSpc>
              <a:buNone/>
            </a:pPr>
            <a:r>
              <a:rPr lang="en-US" sz="1739" dirty="0">
                <a:solidFill>
                  <a:srgbClr val="BFBFBF"/>
                </a:solidFill>
                <a:latin typeface="Open Sans" pitchFamily="34" charset="0"/>
                <a:ea typeface="Open Sans" pitchFamily="34" charset="-122"/>
                <a:cs typeface="Open Sans" pitchFamily="34" charset="-120"/>
              </a:rPr>
              <a:t>Create a centralized dashboard to visualize key performance indicators.</a:t>
            </a:r>
            <a:endParaRPr lang="en-US" sz="1739" dirty="0"/>
          </a:p>
        </p:txBody>
      </p:sp>
      <p:pic>
        <p:nvPicPr>
          <p:cNvPr id="10" name="Image 3" descr="preencoded.png"/>
          <p:cNvPicPr>
            <a:picLocks noChangeAspect="1"/>
          </p:cNvPicPr>
          <p:nvPr/>
        </p:nvPicPr>
        <p:blipFill>
          <a:blip r:embed="rId6"/>
          <a:stretch>
            <a:fillRect/>
          </a:stretch>
        </p:blipFill>
        <p:spPr>
          <a:xfrm>
            <a:off x="6259473" y="3742015"/>
            <a:ext cx="1104543" cy="1767245"/>
          </a:xfrm>
          <a:prstGeom prst="rect">
            <a:avLst/>
          </a:prstGeom>
        </p:spPr>
      </p:pic>
      <p:sp>
        <p:nvSpPr>
          <p:cNvPr id="11" name="Text 5"/>
          <p:cNvSpPr/>
          <p:nvPr/>
        </p:nvSpPr>
        <p:spPr>
          <a:xfrm>
            <a:off x="7695367" y="3962876"/>
            <a:ext cx="2761298" cy="345043"/>
          </a:xfrm>
          <a:prstGeom prst="rect">
            <a:avLst/>
          </a:prstGeom>
          <a:noFill/>
          <a:ln/>
        </p:spPr>
        <p:txBody>
          <a:bodyPr wrap="none" rtlCol="0" anchor="t"/>
          <a:lstStyle/>
          <a:p>
            <a:pPr marL="0" indent="0" algn="l">
              <a:lnSpc>
                <a:spcPts val="2718"/>
              </a:lnSpc>
              <a:buNone/>
            </a:pPr>
            <a:r>
              <a:rPr lang="en-US" sz="2174" dirty="0">
                <a:solidFill>
                  <a:srgbClr val="BFBFBF"/>
                </a:solidFill>
                <a:latin typeface="Instrument Sans" pitchFamily="34" charset="0"/>
                <a:ea typeface="Instrument Sans" pitchFamily="34" charset="-122"/>
                <a:cs typeface="Instrument Sans" pitchFamily="34" charset="-120"/>
              </a:rPr>
              <a:t>Ad-hoc Reporting</a:t>
            </a:r>
            <a:endParaRPr lang="en-US" sz="2174" dirty="0"/>
          </a:p>
        </p:txBody>
      </p:sp>
      <p:sp>
        <p:nvSpPr>
          <p:cNvPr id="12" name="Text 6"/>
          <p:cNvSpPr/>
          <p:nvPr/>
        </p:nvSpPr>
        <p:spPr>
          <a:xfrm>
            <a:off x="7695367" y="4440436"/>
            <a:ext cx="6161961" cy="706755"/>
          </a:xfrm>
          <a:prstGeom prst="rect">
            <a:avLst/>
          </a:prstGeom>
          <a:noFill/>
          <a:ln/>
        </p:spPr>
        <p:txBody>
          <a:bodyPr wrap="square" rtlCol="0" anchor="t"/>
          <a:lstStyle/>
          <a:p>
            <a:pPr marL="0" indent="0" algn="l">
              <a:lnSpc>
                <a:spcPts val="2783"/>
              </a:lnSpc>
              <a:buNone/>
            </a:pPr>
            <a:r>
              <a:rPr lang="en-US" sz="1739" dirty="0">
                <a:solidFill>
                  <a:srgbClr val="BFBFBF"/>
                </a:solidFill>
                <a:latin typeface="Open Sans" pitchFamily="34" charset="0"/>
                <a:ea typeface="Open Sans" pitchFamily="34" charset="-122"/>
                <a:cs typeface="Open Sans" pitchFamily="34" charset="-120"/>
              </a:rPr>
              <a:t>Provide self-service tools for users to generate custom reports.</a:t>
            </a:r>
            <a:endParaRPr lang="en-US" sz="1739" dirty="0"/>
          </a:p>
        </p:txBody>
      </p:sp>
      <p:pic>
        <p:nvPicPr>
          <p:cNvPr id="13" name="Image 4" descr="preencoded.png"/>
          <p:cNvPicPr>
            <a:picLocks noChangeAspect="1"/>
          </p:cNvPicPr>
          <p:nvPr/>
        </p:nvPicPr>
        <p:blipFill>
          <a:blip r:embed="rId7"/>
          <a:stretch>
            <a:fillRect/>
          </a:stretch>
        </p:blipFill>
        <p:spPr>
          <a:xfrm>
            <a:off x="6259473" y="5509260"/>
            <a:ext cx="1104543" cy="1767245"/>
          </a:xfrm>
          <a:prstGeom prst="rect">
            <a:avLst/>
          </a:prstGeom>
        </p:spPr>
      </p:pic>
      <p:sp>
        <p:nvSpPr>
          <p:cNvPr id="14" name="Text 7"/>
          <p:cNvSpPr/>
          <p:nvPr/>
        </p:nvSpPr>
        <p:spPr>
          <a:xfrm>
            <a:off x="7695367" y="5730121"/>
            <a:ext cx="2761298" cy="345043"/>
          </a:xfrm>
          <a:prstGeom prst="rect">
            <a:avLst/>
          </a:prstGeom>
          <a:noFill/>
          <a:ln/>
        </p:spPr>
        <p:txBody>
          <a:bodyPr wrap="none" rtlCol="0" anchor="t"/>
          <a:lstStyle/>
          <a:p>
            <a:pPr marL="0" indent="0" algn="l">
              <a:lnSpc>
                <a:spcPts val="2718"/>
              </a:lnSpc>
              <a:buNone/>
            </a:pPr>
            <a:r>
              <a:rPr lang="en-US" sz="2174" dirty="0">
                <a:solidFill>
                  <a:srgbClr val="BFBFBF"/>
                </a:solidFill>
                <a:latin typeface="Instrument Sans" pitchFamily="34" charset="0"/>
                <a:ea typeface="Instrument Sans" pitchFamily="34" charset="-122"/>
                <a:cs typeface="Instrument Sans" pitchFamily="34" charset="-120"/>
              </a:rPr>
              <a:t>Anomaly Alerting</a:t>
            </a:r>
            <a:endParaRPr lang="en-US" sz="2174" dirty="0"/>
          </a:p>
        </p:txBody>
      </p:sp>
      <p:sp>
        <p:nvSpPr>
          <p:cNvPr id="15" name="Text 8"/>
          <p:cNvSpPr/>
          <p:nvPr/>
        </p:nvSpPr>
        <p:spPr>
          <a:xfrm>
            <a:off x="7695367" y="6207681"/>
            <a:ext cx="6161961" cy="706755"/>
          </a:xfrm>
          <a:prstGeom prst="rect">
            <a:avLst/>
          </a:prstGeom>
          <a:noFill/>
          <a:ln/>
        </p:spPr>
        <p:txBody>
          <a:bodyPr wrap="square" rtlCol="0" anchor="t"/>
          <a:lstStyle/>
          <a:p>
            <a:pPr marL="0" indent="0" algn="l">
              <a:lnSpc>
                <a:spcPts val="2783"/>
              </a:lnSpc>
              <a:buNone/>
            </a:pPr>
            <a:r>
              <a:rPr lang="en-US" sz="1739" dirty="0">
                <a:solidFill>
                  <a:srgbClr val="BFBFBF"/>
                </a:solidFill>
                <a:latin typeface="Open Sans" pitchFamily="34" charset="0"/>
                <a:ea typeface="Open Sans" pitchFamily="34" charset="-122"/>
                <a:cs typeface="Open Sans" pitchFamily="34" charset="-120"/>
              </a:rPr>
              <a:t>Set up automated alerts to notify stakeholders of critical issues.</a:t>
            </a:r>
            <a:endParaRPr lang="en-US" sz="173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709</Words>
  <Application>Microsoft Office PowerPoint</Application>
  <PresentationFormat>Custom</PresentationFormat>
  <Paragraphs>124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Instrument Sans</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TY TY</cp:lastModifiedBy>
  <cp:revision>6</cp:revision>
  <dcterms:created xsi:type="dcterms:W3CDTF">2024-07-28T16:17:27Z</dcterms:created>
  <dcterms:modified xsi:type="dcterms:W3CDTF">2024-07-30T13:23:17Z</dcterms:modified>
</cp:coreProperties>
</file>