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7" r:id="rId2"/>
    <p:sldId id="287" r:id="rId3"/>
    <p:sldId id="278" r:id="rId4"/>
    <p:sldId id="279" r:id="rId5"/>
    <p:sldId id="280" r:id="rId6"/>
    <p:sldId id="281" r:id="rId7"/>
    <p:sldId id="282" r:id="rId8"/>
    <p:sldId id="283" r:id="rId9"/>
    <p:sldId id="284" r:id="rId10"/>
    <p:sldId id="285" r:id="rId11"/>
    <p:sldId id="286" r:id="rId12"/>
    <p:sldId id="289"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1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7/29/2024</a:t>
            </a:fld>
            <a:endParaRPr lang="en-US"/>
          </a:p>
        </p:txBody>
      </p:sp>
      <p:sp>
        <p:nvSpPr>
          <p:cNvPr id="104872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2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2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lide Image Placeholder 1"/>
          <p:cNvSpPr>
            <a:spLocks noGrp="1" noRot="1" noChangeAspect="1"/>
          </p:cNvSpPr>
          <p:nvPr>
            <p:ph type="sldImg"/>
          </p:nvPr>
        </p:nvSpPr>
        <p:spPr/>
      </p:sp>
      <p:sp>
        <p:nvSpPr>
          <p:cNvPr id="1048584" name="Notes Placeholder 2"/>
          <p:cNvSpPr>
            <a:spLocks noGrp="1"/>
          </p:cNvSpPr>
          <p:nvPr>
            <p:ph type="body" idx="1"/>
          </p:nvPr>
        </p:nvSpPr>
        <p:spPr/>
        <p:txBody>
          <a:bodyPr/>
          <a:lstStyle/>
          <a:p>
            <a:endParaRPr lang="en-US" dirty="0"/>
          </a:p>
        </p:txBody>
      </p:sp>
      <p:sp>
        <p:nvSpPr>
          <p:cNvPr id="1048585"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Slide Image Placeholder 1"/>
          <p:cNvSpPr>
            <a:spLocks noGrp="1" noRot="1" noChangeAspect="1"/>
          </p:cNvSpPr>
          <p:nvPr>
            <p:ph type="sldImg"/>
          </p:nvPr>
        </p:nvSpPr>
        <p:spPr/>
      </p:sp>
      <p:sp>
        <p:nvSpPr>
          <p:cNvPr id="1048715" name="Notes Placeholder 2"/>
          <p:cNvSpPr>
            <a:spLocks noGrp="1"/>
          </p:cNvSpPr>
          <p:nvPr>
            <p:ph type="body" idx="1"/>
          </p:nvPr>
        </p:nvSpPr>
        <p:spPr/>
        <p:txBody>
          <a:bodyPr/>
          <a:lstStyle/>
          <a:p>
            <a:endParaRPr lang="en-US" dirty="0"/>
          </a:p>
        </p:txBody>
      </p:sp>
      <p:sp>
        <p:nvSpPr>
          <p:cNvPr id="1048716"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Slide Image Placeholder 1"/>
          <p:cNvSpPr>
            <a:spLocks noGrp="1" noRot="1" noChangeAspect="1"/>
          </p:cNvSpPr>
          <p:nvPr>
            <p:ph type="sldImg"/>
          </p:nvPr>
        </p:nvSpPr>
        <p:spPr/>
      </p:sp>
      <p:sp>
        <p:nvSpPr>
          <p:cNvPr id="1048722" name="Notes Placeholder 2"/>
          <p:cNvSpPr>
            <a:spLocks noGrp="1"/>
          </p:cNvSpPr>
          <p:nvPr>
            <p:ph type="body" idx="1"/>
          </p:nvPr>
        </p:nvSpPr>
        <p:spPr/>
        <p:txBody>
          <a:bodyPr/>
          <a:lstStyle/>
          <a:p>
            <a:endParaRPr lang="en-US" dirty="0"/>
          </a:p>
        </p:txBody>
      </p:sp>
      <p:sp>
        <p:nvSpPr>
          <p:cNvPr id="1048723"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Slide Image Placeholder 1"/>
          <p:cNvSpPr>
            <a:spLocks noGrp="1" noRot="1" noChangeAspect="1"/>
          </p:cNvSpPr>
          <p:nvPr>
            <p:ph type="sldImg"/>
          </p:nvPr>
        </p:nvSpPr>
        <p:spPr/>
      </p:sp>
      <p:sp>
        <p:nvSpPr>
          <p:cNvPr id="1048722" name="Notes Placeholder 2"/>
          <p:cNvSpPr>
            <a:spLocks noGrp="1"/>
          </p:cNvSpPr>
          <p:nvPr>
            <p:ph type="body" idx="1"/>
          </p:nvPr>
        </p:nvSpPr>
        <p:spPr/>
        <p:txBody>
          <a:bodyPr/>
          <a:lstStyle/>
          <a:p>
            <a:endParaRPr lang="en-US" dirty="0"/>
          </a:p>
        </p:txBody>
      </p:sp>
      <p:sp>
        <p:nvSpPr>
          <p:cNvPr id="1048723"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967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lide Image Placeholder 1"/>
          <p:cNvSpPr>
            <a:spLocks noGrp="1" noRot="1" noChangeAspect="1"/>
          </p:cNvSpPr>
          <p:nvPr>
            <p:ph type="sldImg"/>
          </p:nvPr>
        </p:nvSpPr>
        <p:spPr/>
      </p:sp>
      <p:sp>
        <p:nvSpPr>
          <p:cNvPr id="1048584" name="Notes Placeholder 2"/>
          <p:cNvSpPr>
            <a:spLocks noGrp="1"/>
          </p:cNvSpPr>
          <p:nvPr>
            <p:ph type="body" idx="1"/>
          </p:nvPr>
        </p:nvSpPr>
        <p:spPr/>
        <p:txBody>
          <a:bodyPr/>
          <a:lstStyle/>
          <a:p>
            <a:endParaRPr lang="en-US" dirty="0"/>
          </a:p>
        </p:txBody>
      </p:sp>
      <p:sp>
        <p:nvSpPr>
          <p:cNvPr id="1048585"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871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US" dirty="0"/>
          </a:p>
        </p:txBody>
      </p:sp>
      <p:sp>
        <p:nvSpPr>
          <p:cNvPr id="1048597"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US" dirty="0"/>
          </a:p>
        </p:txBody>
      </p:sp>
      <p:sp>
        <p:nvSpPr>
          <p:cNvPr id="1048619"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US" dirty="0"/>
          </a:p>
        </p:txBody>
      </p:sp>
      <p:sp>
        <p:nvSpPr>
          <p:cNvPr id="1048643"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lstStyle/>
          <a:p>
            <a:endParaRPr lang="en-US" dirty="0"/>
          </a:p>
        </p:txBody>
      </p:sp>
      <p:sp>
        <p:nvSpPr>
          <p:cNvPr id="1048657"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US" dirty="0"/>
          </a:p>
        </p:txBody>
      </p:sp>
      <p:sp>
        <p:nvSpPr>
          <p:cNvPr id="1048693"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048576" name="Shape 0"/>
          <p:cNvSpPr/>
          <p:nvPr/>
        </p:nvSpPr>
        <p:spPr>
          <a:xfrm>
            <a:off x="0" y="0"/>
            <a:ext cx="14630400" cy="8229600"/>
          </a:xfrm>
          <a:prstGeom prst="rect">
            <a:avLst/>
          </a:prstGeom>
          <a:solidFill>
            <a:srgbClr val="271C4E"/>
          </a:solidFill>
        </p:spPr>
      </p:sp>
      <p:sp>
        <p:nvSpPr>
          <p:cNvPr id="1048577" name="Shape 1"/>
          <p:cNvSpPr/>
          <p:nvPr/>
        </p:nvSpPr>
        <p:spPr>
          <a:xfrm>
            <a:off x="-1" y="0"/>
            <a:ext cx="14630400" cy="8229600"/>
          </a:xfrm>
          <a:prstGeom prst="rect">
            <a:avLst/>
          </a:prstGeom>
          <a:solidFill>
            <a:srgbClr val="100C35"/>
          </a:solidFill>
        </p:spPr>
        <p:txBody>
          <a:bodyPr/>
          <a:lstStyle/>
          <a:p>
            <a:r>
              <a:rPr lang="zh-CN" altLang="en-US"/>
              <a:t>
</a:t>
            </a:r>
          </a:p>
        </p:txBody>
      </p:sp>
      <p:sp>
        <p:nvSpPr>
          <p:cNvPr id="1048582" name="Text 6"/>
          <p:cNvSpPr/>
          <p:nvPr/>
        </p:nvSpPr>
        <p:spPr>
          <a:xfrm>
            <a:off x="1382316" y="5738932"/>
            <a:ext cx="2610564" cy="431959"/>
          </a:xfrm>
          <a:prstGeom prst="rect">
            <a:avLst/>
          </a:prstGeom>
          <a:noFill/>
        </p:spPr>
        <p:txBody>
          <a:bodyPr wrap="none" rtlCol="0" anchor="t"/>
          <a:lstStyle/>
          <a:p>
            <a:pPr marL="0" indent="0" algn="l">
              <a:lnSpc>
                <a:spcPts val="3402"/>
              </a:lnSpc>
              <a:buNone/>
            </a:pPr>
            <a:endParaRPr lang="en-US" sz="2430" dirty="0"/>
          </a:p>
        </p:txBody>
      </p:sp>
      <p:sp>
        <p:nvSpPr>
          <p:cNvPr id="2" name="TextBox 1">
            <a:extLst>
              <a:ext uri="{FF2B5EF4-FFF2-40B4-BE49-F238E27FC236}">
                <a16:creationId xmlns:a16="http://schemas.microsoft.com/office/drawing/2014/main" id="{764D3E6A-8BE1-EFBD-E77A-94D7416C72F6}"/>
              </a:ext>
            </a:extLst>
          </p:cNvPr>
          <p:cNvSpPr txBox="1"/>
          <p:nvPr/>
        </p:nvSpPr>
        <p:spPr>
          <a:xfrm>
            <a:off x="2538663" y="613081"/>
            <a:ext cx="9553073" cy="1860638"/>
          </a:xfrm>
          <a:prstGeom prst="rect">
            <a:avLst/>
          </a:prstGeom>
          <a:noFill/>
        </p:spPr>
        <p:txBody>
          <a:bodyPr wrap="square" rtlCol="0">
            <a:spAutoFit/>
          </a:bodyPr>
          <a:lstStyle/>
          <a:p>
            <a:pPr algn="ctr">
              <a:lnSpc>
                <a:spcPct val="115000"/>
              </a:lnSpc>
              <a:spcAft>
                <a:spcPts val="800"/>
              </a:spcAft>
            </a:pPr>
            <a:r>
              <a:rPr lang="en-IN" sz="3200" b="1" kern="100" dirty="0">
                <a:solidFill>
                  <a:schemeClr val="bg1"/>
                </a:solidFill>
                <a:effectLst/>
                <a:latin typeface="Instrument Sans"/>
                <a:ea typeface="Calibri" panose="020F0502020204030204" pitchFamily="34" charset="0"/>
                <a:cs typeface="Times New Roman" panose="02020603050405020304" pitchFamily="18" charset="0"/>
              </a:rPr>
              <a:t>SAVEETHA SCHOOL OF ENGINEERING</a:t>
            </a:r>
            <a:endParaRPr lang="en-IN" sz="3200" kern="100" dirty="0">
              <a:solidFill>
                <a:schemeClr val="bg1"/>
              </a:solidFill>
              <a:effectLst/>
              <a:latin typeface="Instrument Sans"/>
              <a:ea typeface="Calibri" panose="020F0502020204030204" pitchFamily="34" charset="0"/>
              <a:cs typeface="Times New Roman" panose="02020603050405020304" pitchFamily="18" charset="0"/>
            </a:endParaRPr>
          </a:p>
          <a:p>
            <a:pPr algn="ctr">
              <a:lnSpc>
                <a:spcPct val="115000"/>
              </a:lnSpc>
              <a:spcAft>
                <a:spcPts val="800"/>
              </a:spcAft>
            </a:pPr>
            <a:r>
              <a:rPr lang="en-IN" sz="3200" b="1" kern="100" dirty="0">
                <a:solidFill>
                  <a:schemeClr val="bg1"/>
                </a:solidFill>
                <a:effectLst/>
                <a:latin typeface="Instrument Sans"/>
                <a:ea typeface="Calibri" panose="020F0502020204030204" pitchFamily="34" charset="0"/>
                <a:cs typeface="Times New Roman" panose="02020603050405020304" pitchFamily="18" charset="0"/>
              </a:rPr>
              <a:t>SAVEETHA INSTITUTE OF MEDICAL AND TECHNICAL SCIENCES</a:t>
            </a:r>
            <a:endParaRPr lang="en-IN" sz="3200" kern="100" dirty="0">
              <a:solidFill>
                <a:schemeClr val="bg1"/>
              </a:solidFill>
              <a:effectLst/>
              <a:latin typeface="Instrument Sans"/>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16222CC-6A1B-F48B-73C9-2DFB470AD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512903"/>
            <a:ext cx="2060994" cy="2060994"/>
          </a:xfrm>
          <a:prstGeom prst="rect">
            <a:avLst/>
          </a:prstGeom>
        </p:spPr>
      </p:pic>
      <p:pic>
        <p:nvPicPr>
          <p:cNvPr id="4" name="Picture 3">
            <a:extLst>
              <a:ext uri="{FF2B5EF4-FFF2-40B4-BE49-F238E27FC236}">
                <a16:creationId xmlns:a16="http://schemas.microsoft.com/office/drawing/2014/main" id="{FD51E630-DEA6-A460-C634-E9F8E224BE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40920" y="512903"/>
            <a:ext cx="1960816" cy="1960816"/>
          </a:xfrm>
          <a:prstGeom prst="rect">
            <a:avLst/>
          </a:prstGeom>
          <a:noFill/>
        </p:spPr>
      </p:pic>
      <p:sp>
        <p:nvSpPr>
          <p:cNvPr id="5" name="TextBox 4">
            <a:extLst>
              <a:ext uri="{FF2B5EF4-FFF2-40B4-BE49-F238E27FC236}">
                <a16:creationId xmlns:a16="http://schemas.microsoft.com/office/drawing/2014/main" id="{B2D91813-A8D2-B281-0DEB-031C55B7B8A5}"/>
              </a:ext>
            </a:extLst>
          </p:cNvPr>
          <p:cNvSpPr txBox="1"/>
          <p:nvPr/>
        </p:nvSpPr>
        <p:spPr>
          <a:xfrm>
            <a:off x="1508165" y="2875219"/>
            <a:ext cx="11614067" cy="1231106"/>
          </a:xfrm>
          <a:prstGeom prst="rect">
            <a:avLst/>
          </a:prstGeom>
          <a:noFill/>
        </p:spPr>
        <p:txBody>
          <a:bodyPr wrap="square" rtlCol="0">
            <a:spAutoFit/>
          </a:bodyPr>
          <a:lstStyle/>
          <a:p>
            <a:pPr algn="ctr"/>
            <a:r>
              <a:rPr lang="en-US" sz="2800" b="1" dirty="0">
                <a:solidFill>
                  <a:schemeClr val="bg1"/>
                </a:solidFill>
                <a:latin typeface="Instrument Sans"/>
              </a:rPr>
              <a:t>COURSE CODE:</a:t>
            </a:r>
            <a:r>
              <a:rPr lang="en-IN" sz="2800" dirty="0">
                <a:solidFill>
                  <a:schemeClr val="bg1"/>
                </a:solidFill>
                <a:latin typeface="Instrument Sans"/>
              </a:rPr>
              <a:t> </a:t>
            </a:r>
          </a:p>
          <a:p>
            <a:pPr algn="ctr"/>
            <a:r>
              <a:rPr lang="en-IN" sz="2800" dirty="0">
                <a:solidFill>
                  <a:schemeClr val="bg1"/>
                </a:solidFill>
                <a:latin typeface="Instrument Sans"/>
              </a:rPr>
              <a:t>CSA1590 -CLOUD COMPUTING FOR BIG DATA ANLYTICS FOR VIRTUAL CLUSTERS</a:t>
            </a:r>
          </a:p>
          <a:p>
            <a:endParaRPr lang="en-US" dirty="0"/>
          </a:p>
        </p:txBody>
      </p:sp>
      <p:sp>
        <p:nvSpPr>
          <p:cNvPr id="6" name="TextBox 5">
            <a:extLst>
              <a:ext uri="{FF2B5EF4-FFF2-40B4-BE49-F238E27FC236}">
                <a16:creationId xmlns:a16="http://schemas.microsoft.com/office/drawing/2014/main" id="{41B3817B-8E61-113E-F5A8-6A0B6C0389DF}"/>
              </a:ext>
            </a:extLst>
          </p:cNvPr>
          <p:cNvSpPr txBox="1"/>
          <p:nvPr/>
        </p:nvSpPr>
        <p:spPr>
          <a:xfrm>
            <a:off x="878773" y="4358244"/>
            <a:ext cx="6243922" cy="1354217"/>
          </a:xfrm>
          <a:prstGeom prst="rect">
            <a:avLst/>
          </a:prstGeom>
          <a:noFill/>
        </p:spPr>
        <p:txBody>
          <a:bodyPr wrap="square" rtlCol="0">
            <a:spAutoFit/>
          </a:bodyPr>
          <a:lstStyle/>
          <a:p>
            <a:r>
              <a:rPr lang="en-US" sz="3200" b="1" dirty="0">
                <a:solidFill>
                  <a:schemeClr val="bg1"/>
                </a:solidFill>
                <a:latin typeface="Instrument Sans"/>
              </a:rPr>
              <a:t>TOPIC</a:t>
            </a:r>
            <a:r>
              <a:rPr lang="en-US" sz="3200" dirty="0">
                <a:solidFill>
                  <a:schemeClr val="bg1"/>
                </a:solidFill>
                <a:latin typeface="Instrument Sans"/>
              </a:rPr>
              <a:t>:</a:t>
            </a:r>
          </a:p>
          <a:p>
            <a:r>
              <a:rPr lang="en-US" sz="3200" b="0" i="0" dirty="0">
                <a:solidFill>
                  <a:schemeClr val="bg1"/>
                </a:solidFill>
                <a:effectLst/>
                <a:latin typeface="Instrument Sans"/>
              </a:rPr>
              <a:t>Project on Abnormal Trading System</a:t>
            </a:r>
            <a:endParaRPr lang="en-IN" sz="3200" b="0" i="0" dirty="0">
              <a:solidFill>
                <a:schemeClr val="bg1"/>
              </a:solidFill>
              <a:effectLst/>
              <a:latin typeface="Instrument Sans"/>
            </a:endParaRPr>
          </a:p>
          <a:p>
            <a:endParaRPr lang="en-US" dirty="0"/>
          </a:p>
        </p:txBody>
      </p:sp>
      <p:sp>
        <p:nvSpPr>
          <p:cNvPr id="7" name="TextBox 6">
            <a:extLst>
              <a:ext uri="{FF2B5EF4-FFF2-40B4-BE49-F238E27FC236}">
                <a16:creationId xmlns:a16="http://schemas.microsoft.com/office/drawing/2014/main" id="{B9F3AC07-761C-BB92-BF79-04E450BFE1C7}"/>
              </a:ext>
            </a:extLst>
          </p:cNvPr>
          <p:cNvSpPr txBox="1"/>
          <p:nvPr/>
        </p:nvSpPr>
        <p:spPr>
          <a:xfrm>
            <a:off x="878773" y="5890672"/>
            <a:ext cx="5355771" cy="1354217"/>
          </a:xfrm>
          <a:prstGeom prst="rect">
            <a:avLst/>
          </a:prstGeom>
          <a:noFill/>
        </p:spPr>
        <p:txBody>
          <a:bodyPr wrap="square" rtlCol="0">
            <a:spAutoFit/>
          </a:bodyPr>
          <a:lstStyle/>
          <a:p>
            <a:r>
              <a:rPr lang="en-US" sz="3200" dirty="0">
                <a:solidFill>
                  <a:schemeClr val="bg1"/>
                </a:solidFill>
                <a:latin typeface="Instrument Sans"/>
              </a:rPr>
              <a:t>SUPERVISED BY:</a:t>
            </a:r>
          </a:p>
          <a:p>
            <a:r>
              <a:rPr lang="en-US" sz="3200" dirty="0">
                <a:solidFill>
                  <a:schemeClr val="bg1"/>
                </a:solidFill>
                <a:latin typeface="Instrument Sans"/>
              </a:rPr>
              <a:t>Dr. Gnana Soundari</a:t>
            </a:r>
            <a:endParaRPr lang="en-IN" sz="3200" dirty="0">
              <a:solidFill>
                <a:schemeClr val="bg1"/>
              </a:solidFill>
              <a:latin typeface="Instrument Sans"/>
            </a:endParaRPr>
          </a:p>
          <a:p>
            <a:endParaRPr lang="en-US" dirty="0"/>
          </a:p>
        </p:txBody>
      </p:sp>
      <p:sp>
        <p:nvSpPr>
          <p:cNvPr id="8" name="TextBox 7">
            <a:extLst>
              <a:ext uri="{FF2B5EF4-FFF2-40B4-BE49-F238E27FC236}">
                <a16:creationId xmlns:a16="http://schemas.microsoft.com/office/drawing/2014/main" id="{0460A79E-B576-BF7E-2DCB-7D3413F53E74}"/>
              </a:ext>
            </a:extLst>
          </p:cNvPr>
          <p:cNvSpPr txBox="1"/>
          <p:nvPr/>
        </p:nvSpPr>
        <p:spPr>
          <a:xfrm>
            <a:off x="8098971" y="5890672"/>
            <a:ext cx="6230640" cy="1846659"/>
          </a:xfrm>
          <a:prstGeom prst="rect">
            <a:avLst/>
          </a:prstGeom>
          <a:noFill/>
        </p:spPr>
        <p:txBody>
          <a:bodyPr wrap="square" rtlCol="0">
            <a:spAutoFit/>
          </a:bodyPr>
          <a:lstStyle/>
          <a:p>
            <a:r>
              <a:rPr lang="en-US" sz="3200" dirty="0">
                <a:solidFill>
                  <a:schemeClr val="bg1"/>
                </a:solidFill>
                <a:latin typeface="Instrument Sans"/>
              </a:rPr>
              <a:t>By,</a:t>
            </a:r>
          </a:p>
          <a:p>
            <a:r>
              <a:rPr lang="en-US" sz="3200" dirty="0">
                <a:solidFill>
                  <a:schemeClr val="bg1"/>
                </a:solidFill>
                <a:latin typeface="Instrument Sans"/>
              </a:rPr>
              <a:t>NAME :N. Venkata Vamsi Krishna</a:t>
            </a:r>
          </a:p>
          <a:p>
            <a:r>
              <a:rPr lang="en-IN" sz="3200" dirty="0">
                <a:solidFill>
                  <a:schemeClr val="bg1"/>
                </a:solidFill>
                <a:latin typeface="Instrument Sans"/>
              </a:rPr>
              <a:t>REG.NO: 192210416</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048694" name="Shape 0"/>
          <p:cNvSpPr/>
          <p:nvPr/>
        </p:nvSpPr>
        <p:spPr>
          <a:xfrm>
            <a:off x="0" y="0"/>
            <a:ext cx="14630400" cy="8229600"/>
          </a:xfrm>
          <a:prstGeom prst="rect">
            <a:avLst/>
          </a:prstGeom>
          <a:solidFill>
            <a:srgbClr val="271C4E"/>
          </a:solidFill>
        </p:spPr>
      </p:sp>
      <p:sp>
        <p:nvSpPr>
          <p:cNvPr id="1048695" name="Shape 1"/>
          <p:cNvSpPr/>
          <p:nvPr/>
        </p:nvSpPr>
        <p:spPr>
          <a:xfrm>
            <a:off x="0" y="0"/>
            <a:ext cx="14630400" cy="8229600"/>
          </a:xfrm>
          <a:prstGeom prst="rect">
            <a:avLst/>
          </a:prstGeom>
          <a:solidFill>
            <a:srgbClr val="100C35"/>
          </a:solidFill>
        </p:spPr>
      </p:sp>
      <p:pic>
        <p:nvPicPr>
          <p:cNvPr id="2097178"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2097179" name="Image 1" descr="preencoded.png"/>
          <p:cNvPicPr>
            <a:picLocks noChangeAspect="1"/>
          </p:cNvPicPr>
          <p:nvPr/>
        </p:nvPicPr>
        <p:blipFill>
          <a:blip r:embed="rId4"/>
          <a:stretch>
            <a:fillRect/>
          </a:stretch>
        </p:blipFill>
        <p:spPr>
          <a:xfrm>
            <a:off x="308610" y="2288858"/>
            <a:ext cx="4869180" cy="3651885"/>
          </a:xfrm>
          <a:prstGeom prst="rect">
            <a:avLst/>
          </a:prstGeom>
        </p:spPr>
      </p:pic>
      <p:sp>
        <p:nvSpPr>
          <p:cNvPr id="1048696" name="Text 2"/>
          <p:cNvSpPr/>
          <p:nvPr/>
        </p:nvSpPr>
        <p:spPr>
          <a:xfrm>
            <a:off x="6350437" y="1348264"/>
            <a:ext cx="6550700" cy="726043"/>
          </a:xfrm>
          <a:prstGeom prst="rect">
            <a:avLst/>
          </a:prstGeom>
          <a:noFill/>
        </p:spPr>
        <p:txBody>
          <a:bodyPr wrap="none" rtlCol="0" anchor="t"/>
          <a:lstStyle/>
          <a:p>
            <a:pPr marL="0" indent="0">
              <a:lnSpc>
                <a:spcPts val="5718"/>
              </a:lnSpc>
              <a:buNone/>
            </a:pPr>
            <a:r>
              <a:rPr lang="en-US" sz="4574" dirty="0">
                <a:solidFill>
                  <a:srgbClr val="FFFFFF"/>
                </a:solidFill>
                <a:latin typeface="Kanit" pitchFamily="34" charset="0"/>
                <a:ea typeface="Kanit" pitchFamily="34" charset="-122"/>
                <a:cs typeface="Kanit" pitchFamily="34" charset="-120"/>
              </a:rPr>
              <a:t>Monitoring and Analytics</a:t>
            </a:r>
            <a:endParaRPr lang="en-US" sz="4574" dirty="0"/>
          </a:p>
        </p:txBody>
      </p:sp>
      <p:sp>
        <p:nvSpPr>
          <p:cNvPr id="1048697" name="Shape 3"/>
          <p:cNvSpPr/>
          <p:nvPr/>
        </p:nvSpPr>
        <p:spPr>
          <a:xfrm>
            <a:off x="6350437" y="2444591"/>
            <a:ext cx="7415927" cy="4436745"/>
          </a:xfrm>
          <a:prstGeom prst="roundRect">
            <a:avLst>
              <a:gd name="adj" fmla="val 1002"/>
            </a:avLst>
          </a:prstGeom>
          <a:noFill/>
          <a:ln w="15240">
            <a:solidFill>
              <a:srgbClr val="FFFFFF">
                <a:alpha val="24000"/>
              </a:srgbClr>
            </a:solidFill>
            <a:prstDash val="solid"/>
          </a:ln>
        </p:spPr>
      </p:sp>
      <p:sp>
        <p:nvSpPr>
          <p:cNvPr id="1048698" name="Shape 4"/>
          <p:cNvSpPr/>
          <p:nvPr/>
        </p:nvSpPr>
        <p:spPr>
          <a:xfrm>
            <a:off x="6365677" y="2459831"/>
            <a:ext cx="7384613" cy="1101566"/>
          </a:xfrm>
          <a:prstGeom prst="rect">
            <a:avLst/>
          </a:prstGeom>
          <a:solidFill>
            <a:srgbClr val="FFFFFF">
              <a:alpha val="4000"/>
            </a:srgbClr>
          </a:solidFill>
        </p:spPr>
      </p:sp>
      <p:sp>
        <p:nvSpPr>
          <p:cNvPr id="1048699" name="Text 5"/>
          <p:cNvSpPr/>
          <p:nvPr/>
        </p:nvSpPr>
        <p:spPr>
          <a:xfrm>
            <a:off x="6613327" y="2615565"/>
            <a:ext cx="1963817" cy="395049"/>
          </a:xfrm>
          <a:prstGeom prst="rect">
            <a:avLst/>
          </a:prstGeom>
          <a:noFill/>
        </p:spPr>
        <p:txBody>
          <a:bodyPr wrap="non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Key Metrics</a:t>
            </a:r>
            <a:endParaRPr lang="en-US" sz="1944" dirty="0"/>
          </a:p>
        </p:txBody>
      </p:sp>
      <p:sp>
        <p:nvSpPr>
          <p:cNvPr id="1048700" name="Text 6"/>
          <p:cNvSpPr/>
          <p:nvPr/>
        </p:nvSpPr>
        <p:spPr>
          <a:xfrm>
            <a:off x="9078397" y="2615565"/>
            <a:ext cx="196000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Performance Indicators</a:t>
            </a:r>
            <a:endParaRPr lang="en-US" sz="1944" dirty="0"/>
          </a:p>
        </p:txBody>
      </p:sp>
      <p:sp>
        <p:nvSpPr>
          <p:cNvPr id="1048701" name="Text 7"/>
          <p:cNvSpPr/>
          <p:nvPr/>
        </p:nvSpPr>
        <p:spPr>
          <a:xfrm>
            <a:off x="11539657" y="2615565"/>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Anomaly Detection</a:t>
            </a:r>
            <a:endParaRPr lang="en-US" sz="1944" dirty="0"/>
          </a:p>
        </p:txBody>
      </p:sp>
      <p:sp>
        <p:nvSpPr>
          <p:cNvPr id="1048702" name="Shape 8"/>
          <p:cNvSpPr/>
          <p:nvPr/>
        </p:nvSpPr>
        <p:spPr>
          <a:xfrm>
            <a:off x="6365677" y="3561398"/>
            <a:ext cx="7384613" cy="1101566"/>
          </a:xfrm>
          <a:prstGeom prst="rect">
            <a:avLst/>
          </a:prstGeom>
          <a:solidFill>
            <a:srgbClr val="000000">
              <a:alpha val="4000"/>
            </a:srgbClr>
          </a:solidFill>
        </p:spPr>
      </p:sp>
      <p:sp>
        <p:nvSpPr>
          <p:cNvPr id="1048703" name="Text 9"/>
          <p:cNvSpPr/>
          <p:nvPr/>
        </p:nvSpPr>
        <p:spPr>
          <a:xfrm>
            <a:off x="6613327" y="3717131"/>
            <a:ext cx="1963817" cy="395049"/>
          </a:xfrm>
          <a:prstGeom prst="rect">
            <a:avLst/>
          </a:prstGeom>
          <a:noFill/>
        </p:spPr>
        <p:txBody>
          <a:bodyPr wrap="non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Trade Volume</a:t>
            </a:r>
            <a:endParaRPr lang="en-US" sz="1944" dirty="0"/>
          </a:p>
        </p:txBody>
      </p:sp>
      <p:sp>
        <p:nvSpPr>
          <p:cNvPr id="1048704" name="Text 10"/>
          <p:cNvSpPr/>
          <p:nvPr/>
        </p:nvSpPr>
        <p:spPr>
          <a:xfrm>
            <a:off x="9078397" y="3717131"/>
            <a:ext cx="1960007" cy="395049"/>
          </a:xfrm>
          <a:prstGeom prst="rect">
            <a:avLst/>
          </a:prstGeom>
          <a:noFill/>
        </p:spPr>
        <p:txBody>
          <a:bodyPr wrap="non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Profit and Loss</a:t>
            </a:r>
            <a:endParaRPr lang="en-US" sz="1944" dirty="0"/>
          </a:p>
        </p:txBody>
      </p:sp>
      <p:sp>
        <p:nvSpPr>
          <p:cNvPr id="1048705" name="Text 11"/>
          <p:cNvSpPr/>
          <p:nvPr/>
        </p:nvSpPr>
        <p:spPr>
          <a:xfrm>
            <a:off x="11539657" y="3717131"/>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Unusual Trading Patterns</a:t>
            </a:r>
            <a:endParaRPr lang="en-US" sz="1944" dirty="0"/>
          </a:p>
        </p:txBody>
      </p:sp>
      <p:sp>
        <p:nvSpPr>
          <p:cNvPr id="1048706" name="Shape 12"/>
          <p:cNvSpPr/>
          <p:nvPr/>
        </p:nvSpPr>
        <p:spPr>
          <a:xfrm>
            <a:off x="6365677" y="4662964"/>
            <a:ext cx="7384613" cy="1101566"/>
          </a:xfrm>
          <a:prstGeom prst="rect">
            <a:avLst/>
          </a:prstGeom>
          <a:solidFill>
            <a:srgbClr val="FFFFFF">
              <a:alpha val="4000"/>
            </a:srgbClr>
          </a:solidFill>
        </p:spPr>
      </p:sp>
      <p:sp>
        <p:nvSpPr>
          <p:cNvPr id="1048707" name="Text 13"/>
          <p:cNvSpPr/>
          <p:nvPr/>
        </p:nvSpPr>
        <p:spPr>
          <a:xfrm>
            <a:off x="6613327" y="4818698"/>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Order Execution Times</a:t>
            </a:r>
            <a:endParaRPr lang="en-US" sz="1944" dirty="0"/>
          </a:p>
        </p:txBody>
      </p:sp>
      <p:sp>
        <p:nvSpPr>
          <p:cNvPr id="1048708" name="Text 14"/>
          <p:cNvSpPr/>
          <p:nvPr/>
        </p:nvSpPr>
        <p:spPr>
          <a:xfrm>
            <a:off x="9078397" y="4818698"/>
            <a:ext cx="196000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Risk-Adjusted Returns</a:t>
            </a:r>
            <a:endParaRPr lang="en-US" sz="1944" dirty="0"/>
          </a:p>
        </p:txBody>
      </p:sp>
      <p:sp>
        <p:nvSpPr>
          <p:cNvPr id="1048709" name="Text 15"/>
          <p:cNvSpPr/>
          <p:nvPr/>
        </p:nvSpPr>
        <p:spPr>
          <a:xfrm>
            <a:off x="11539657" y="4818698"/>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Market Manipulations</a:t>
            </a:r>
            <a:endParaRPr lang="en-US" sz="1944" dirty="0"/>
          </a:p>
        </p:txBody>
      </p:sp>
      <p:sp>
        <p:nvSpPr>
          <p:cNvPr id="1048710" name="Shape 16"/>
          <p:cNvSpPr/>
          <p:nvPr/>
        </p:nvSpPr>
        <p:spPr>
          <a:xfrm>
            <a:off x="6365677" y="5764530"/>
            <a:ext cx="7384613" cy="1101566"/>
          </a:xfrm>
          <a:prstGeom prst="rect">
            <a:avLst/>
          </a:prstGeom>
          <a:solidFill>
            <a:srgbClr val="000000">
              <a:alpha val="4000"/>
            </a:srgbClr>
          </a:solidFill>
        </p:spPr>
      </p:sp>
      <p:sp>
        <p:nvSpPr>
          <p:cNvPr id="1048711" name="Text 17"/>
          <p:cNvSpPr/>
          <p:nvPr/>
        </p:nvSpPr>
        <p:spPr>
          <a:xfrm>
            <a:off x="6613327" y="5920264"/>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User Engagement</a:t>
            </a:r>
            <a:endParaRPr lang="en-US" sz="1944" dirty="0"/>
          </a:p>
        </p:txBody>
      </p:sp>
      <p:sp>
        <p:nvSpPr>
          <p:cNvPr id="1048712" name="Text 18"/>
          <p:cNvSpPr/>
          <p:nvPr/>
        </p:nvSpPr>
        <p:spPr>
          <a:xfrm>
            <a:off x="9078397" y="5920264"/>
            <a:ext cx="196000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Portfolio Diversification</a:t>
            </a:r>
            <a:endParaRPr lang="en-US" sz="1944" dirty="0"/>
          </a:p>
        </p:txBody>
      </p:sp>
      <p:sp>
        <p:nvSpPr>
          <p:cNvPr id="1048713" name="Text 19"/>
          <p:cNvSpPr/>
          <p:nvPr/>
        </p:nvSpPr>
        <p:spPr>
          <a:xfrm>
            <a:off x="11539657" y="5920264"/>
            <a:ext cx="1963817" cy="790099"/>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Insider Trading Activities</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048717" name="Shape 0"/>
          <p:cNvSpPr/>
          <p:nvPr/>
        </p:nvSpPr>
        <p:spPr>
          <a:xfrm>
            <a:off x="0" y="0"/>
            <a:ext cx="14630400" cy="8229600"/>
          </a:xfrm>
          <a:prstGeom prst="rect">
            <a:avLst/>
          </a:prstGeom>
          <a:solidFill>
            <a:srgbClr val="271C4E"/>
          </a:solidFill>
        </p:spPr>
      </p:sp>
      <p:sp>
        <p:nvSpPr>
          <p:cNvPr id="1048718" name="Shape 1"/>
          <p:cNvSpPr/>
          <p:nvPr/>
        </p:nvSpPr>
        <p:spPr>
          <a:xfrm>
            <a:off x="0" y="0"/>
            <a:ext cx="14630400" cy="8229600"/>
          </a:xfrm>
          <a:prstGeom prst="rect">
            <a:avLst/>
          </a:prstGeom>
          <a:solidFill>
            <a:srgbClr val="100C35"/>
          </a:solidFill>
        </p:spPr>
      </p:sp>
      <p:pic>
        <p:nvPicPr>
          <p:cNvPr id="2097181"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182" name="Image 1" descr="preencoded.png"/>
          <p:cNvPicPr>
            <a:picLocks noChangeAspect="1"/>
          </p:cNvPicPr>
          <p:nvPr/>
        </p:nvPicPr>
        <p:blipFill>
          <a:blip r:embed="rId4"/>
          <a:stretch>
            <a:fillRect/>
          </a:stretch>
        </p:blipFill>
        <p:spPr>
          <a:xfrm>
            <a:off x="9452610" y="2353747"/>
            <a:ext cx="4869061" cy="3521988"/>
          </a:xfrm>
          <a:prstGeom prst="rect">
            <a:avLst/>
          </a:prstGeom>
        </p:spPr>
      </p:pic>
      <p:sp>
        <p:nvSpPr>
          <p:cNvPr id="1048719" name="Text 2"/>
          <p:cNvSpPr/>
          <p:nvPr/>
        </p:nvSpPr>
        <p:spPr>
          <a:xfrm>
            <a:off x="864037" y="2183963"/>
            <a:ext cx="5809059" cy="726043"/>
          </a:xfrm>
          <a:prstGeom prst="rect">
            <a:avLst/>
          </a:prstGeom>
          <a:noFill/>
        </p:spPr>
        <p:txBody>
          <a:bodyPr wrap="none" rtlCol="0" anchor="t"/>
          <a:lstStyle/>
          <a:p>
            <a:pPr marL="0" indent="0">
              <a:lnSpc>
                <a:spcPts val="5718"/>
              </a:lnSpc>
              <a:buNone/>
            </a:pPr>
            <a:r>
              <a:rPr lang="en-US" sz="4574" dirty="0">
                <a:solidFill>
                  <a:srgbClr val="FFFFFF"/>
                </a:solidFill>
                <a:latin typeface="Kanit" pitchFamily="34" charset="0"/>
                <a:ea typeface="Kanit" pitchFamily="34" charset="-122"/>
                <a:cs typeface="Kanit" pitchFamily="34" charset="-120"/>
              </a:rPr>
              <a:t>Conclusion</a:t>
            </a:r>
            <a:endParaRPr lang="en-US" sz="4574" dirty="0"/>
          </a:p>
        </p:txBody>
      </p:sp>
      <p:sp>
        <p:nvSpPr>
          <p:cNvPr id="1048720" name="Text 3"/>
          <p:cNvSpPr/>
          <p:nvPr/>
        </p:nvSpPr>
        <p:spPr>
          <a:xfrm>
            <a:off x="864037" y="3280291"/>
            <a:ext cx="7415927" cy="2765346"/>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The Abnormal Trading System represents a transformative approach to financial markets, empowering traders with advanced analytics, personalized insights, and the ability to capitalize on unique market opportunities. By seamlessly integrating with existing systems and leveraging cloud-based infrastructure, this platform sets a new standard for intelligent, data-driven trading success.</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Shape 0"/>
          <p:cNvSpPr/>
          <p:nvPr/>
        </p:nvSpPr>
        <p:spPr>
          <a:xfrm>
            <a:off x="0" y="0"/>
            <a:ext cx="14630400" cy="8229600"/>
          </a:xfrm>
          <a:prstGeom prst="rect">
            <a:avLst/>
          </a:prstGeom>
          <a:solidFill>
            <a:srgbClr val="271C4E"/>
          </a:solidFill>
        </p:spPr>
      </p:sp>
      <p:sp>
        <p:nvSpPr>
          <p:cNvPr id="1048718" name="Shape 1"/>
          <p:cNvSpPr/>
          <p:nvPr/>
        </p:nvSpPr>
        <p:spPr>
          <a:xfrm>
            <a:off x="0" y="0"/>
            <a:ext cx="14630400" cy="8229600"/>
          </a:xfrm>
          <a:prstGeom prst="rect">
            <a:avLst/>
          </a:prstGeom>
          <a:solidFill>
            <a:srgbClr val="100C35"/>
          </a:solidFill>
        </p:spPr>
      </p:sp>
      <p:pic>
        <p:nvPicPr>
          <p:cNvPr id="3" name="Picture 2">
            <a:extLst>
              <a:ext uri="{FF2B5EF4-FFF2-40B4-BE49-F238E27FC236}">
                <a16:creationId xmlns:a16="http://schemas.microsoft.com/office/drawing/2014/main" id="{157F1CE9-C779-CE85-91A0-CE8BBBD119A3}"/>
              </a:ext>
            </a:extLst>
          </p:cNvPr>
          <p:cNvPicPr>
            <a:picLocks noChangeAspect="1"/>
          </p:cNvPicPr>
          <p:nvPr/>
        </p:nvPicPr>
        <p:blipFill>
          <a:blip r:embed="rId3"/>
          <a:stretch>
            <a:fillRect/>
          </a:stretch>
        </p:blipFill>
        <p:spPr>
          <a:xfrm>
            <a:off x="0" y="0"/>
            <a:ext cx="14630400" cy="8229600"/>
          </a:xfrm>
          <a:prstGeom prst="rect">
            <a:avLst/>
          </a:prstGeom>
        </p:spPr>
      </p:pic>
    </p:spTree>
    <p:extLst>
      <p:ext uri="{BB962C8B-B14F-4D97-AF65-F5344CB8AC3E}">
        <p14:creationId xmlns:p14="http://schemas.microsoft.com/office/powerpoint/2010/main" val="36118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Shape 0"/>
          <p:cNvSpPr/>
          <p:nvPr/>
        </p:nvSpPr>
        <p:spPr>
          <a:xfrm>
            <a:off x="0" y="0"/>
            <a:ext cx="14630400" cy="8229600"/>
          </a:xfrm>
          <a:prstGeom prst="rect">
            <a:avLst/>
          </a:prstGeom>
          <a:solidFill>
            <a:srgbClr val="271C4E"/>
          </a:solidFill>
        </p:spPr>
      </p:sp>
      <p:sp>
        <p:nvSpPr>
          <p:cNvPr id="1048577" name="Shape 1"/>
          <p:cNvSpPr/>
          <p:nvPr/>
        </p:nvSpPr>
        <p:spPr>
          <a:xfrm>
            <a:off x="0" y="0"/>
            <a:ext cx="14630400" cy="8229600"/>
          </a:xfrm>
          <a:prstGeom prst="rect">
            <a:avLst/>
          </a:prstGeom>
          <a:solidFill>
            <a:srgbClr val="100C35"/>
          </a:solidFill>
        </p:spPr>
        <p:txBody>
          <a:bodyPr/>
          <a:lstStyle/>
          <a:p>
            <a:r>
              <a:rPr lang="zh-CN" altLang="en-US"/>
              <a:t>
</a:t>
            </a:r>
          </a:p>
        </p:txBody>
      </p:sp>
      <p:pic>
        <p:nvPicPr>
          <p:cNvPr id="209715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153" name="Image 1" descr="preencoded.png"/>
          <p:cNvPicPr>
            <a:picLocks noChangeAspect="1"/>
          </p:cNvPicPr>
          <p:nvPr/>
        </p:nvPicPr>
        <p:blipFill>
          <a:blip r:embed="rId4"/>
          <a:stretch>
            <a:fillRect/>
          </a:stretch>
        </p:blipFill>
        <p:spPr>
          <a:xfrm>
            <a:off x="9452610" y="2491740"/>
            <a:ext cx="4869180" cy="3246120"/>
          </a:xfrm>
          <a:prstGeom prst="rect">
            <a:avLst/>
          </a:prstGeom>
        </p:spPr>
      </p:pic>
      <p:sp>
        <p:nvSpPr>
          <p:cNvPr id="1048578" name="Text 2"/>
          <p:cNvSpPr/>
          <p:nvPr/>
        </p:nvSpPr>
        <p:spPr>
          <a:xfrm>
            <a:off x="394806" y="488454"/>
            <a:ext cx="7415927" cy="1452086"/>
          </a:xfrm>
          <a:prstGeom prst="rect">
            <a:avLst/>
          </a:prstGeom>
          <a:noFill/>
        </p:spPr>
        <p:txBody>
          <a:bodyPr wrap="square" rtlCol="0" anchor="t"/>
          <a:lstStyle/>
          <a:p>
            <a:pPr marL="0" indent="0">
              <a:lnSpc>
                <a:spcPts val="5718"/>
              </a:lnSpc>
              <a:buNone/>
            </a:pPr>
            <a:r>
              <a:rPr lang="en-US" sz="4574" dirty="0">
                <a:solidFill>
                  <a:srgbClr val="FFFFFF"/>
                </a:solidFill>
                <a:latin typeface="Kanit" pitchFamily="34" charset="0"/>
                <a:ea typeface="Kanit" pitchFamily="34" charset="-122"/>
                <a:cs typeface="Kanit" pitchFamily="34" charset="-120"/>
              </a:rPr>
              <a:t>Introduction to Abnormal Trading System</a:t>
            </a:r>
            <a:endParaRPr lang="en-US" sz="4574" dirty="0"/>
          </a:p>
        </p:txBody>
      </p:sp>
      <p:sp>
        <p:nvSpPr>
          <p:cNvPr id="1048579" name="Text 3"/>
          <p:cNvSpPr/>
          <p:nvPr/>
        </p:nvSpPr>
        <p:spPr>
          <a:xfrm>
            <a:off x="394806" y="2343119"/>
            <a:ext cx="7415927" cy="5236776"/>
          </a:xfrm>
          <a:prstGeom prst="rect">
            <a:avLst/>
          </a:prstGeom>
          <a:noFill/>
        </p:spPr>
        <p:txBody>
          <a:bodyPr wrap="square" rtlCol="0" anchor="t"/>
          <a:lstStyle/>
          <a:p>
            <a:pPr marL="342900" indent="-342900">
              <a:lnSpc>
                <a:spcPts val="3110"/>
              </a:lnSpc>
              <a:buFont typeface="Wingdings" panose="05000000000000000000" pitchFamily="2" charset="2"/>
              <a:buChar char="Ø"/>
            </a:pPr>
            <a:r>
              <a:rPr lang="en-US" sz="1944" dirty="0">
                <a:solidFill>
                  <a:srgbClr val="D9E1FF"/>
                </a:solidFill>
                <a:latin typeface="Martel Sans" pitchFamily="34" charset="0"/>
                <a:ea typeface="Martel Sans" pitchFamily="34" charset="-122"/>
                <a:cs typeface="Martel Sans" pitchFamily="34" charset="-120"/>
              </a:rPr>
              <a:t> </a:t>
            </a:r>
            <a:r>
              <a:rPr lang="en-US" sz="1944" dirty="0">
                <a:solidFill>
                  <a:schemeClr val="accent5">
                    <a:lumMod val="20000"/>
                    <a:lumOff val="80000"/>
                  </a:schemeClr>
                </a:solidFill>
                <a:latin typeface="Martel Sans" pitchFamily="34" charset="0"/>
                <a:ea typeface="Martel Sans" pitchFamily="34" charset="-122"/>
                <a:cs typeface="Martel Sans" pitchFamily="34" charset="-120"/>
              </a:rPr>
              <a:t>The abnormal trading system is a sophisticated platform that leverages advanced algorithms and real-time data analysis to identify and capitalize on unusual market movements, enabling traders to stay ahead of the curve and maximize their returns.</a:t>
            </a:r>
          </a:p>
          <a:p>
            <a:pPr marL="342900" indent="-342900">
              <a:lnSpc>
                <a:spcPts val="3110"/>
              </a:lnSpc>
              <a:buFont typeface="Wingdings" panose="05000000000000000000" pitchFamily="2" charset="2"/>
              <a:buChar char="Ø"/>
            </a:pPr>
            <a:endParaRPr lang="en-US" sz="1944" dirty="0">
              <a:solidFill>
                <a:schemeClr val="accent5">
                  <a:lumMod val="20000"/>
                  <a:lumOff val="80000"/>
                </a:schemeClr>
              </a:solidFill>
              <a:latin typeface="Martel Sans" pitchFamily="34" charset="0"/>
              <a:ea typeface="Martel Sans" pitchFamily="34" charset="-122"/>
              <a:cs typeface="Martel Sans" pitchFamily="34" charset="-120"/>
            </a:endParaRPr>
          </a:p>
          <a:p>
            <a:pPr marL="342900" indent="-342900">
              <a:lnSpc>
                <a:spcPts val="3110"/>
              </a:lnSpc>
              <a:buFont typeface="Wingdings" panose="05000000000000000000" pitchFamily="2" charset="2"/>
              <a:buChar char="Ø"/>
            </a:pPr>
            <a:r>
              <a:rPr lang="en-US" sz="1944" dirty="0">
                <a:solidFill>
                  <a:schemeClr val="accent5">
                    <a:lumMod val="20000"/>
                    <a:lumOff val="80000"/>
                  </a:schemeClr>
                </a:solidFill>
              </a:rPr>
              <a:t>An abnormal trading system refers to a set of trading strategies or patterns that deviate significantly from typical or expected market behaviors. These systems often exploit inefficiencies, anomalies, or irregularities in financial markets, aiming to generate profits that aren't achievable through conventional trading methods. </a:t>
            </a:r>
          </a:p>
        </p:txBody>
      </p:sp>
      <p:sp>
        <p:nvSpPr>
          <p:cNvPr id="1048581" name="Text 5"/>
          <p:cNvSpPr/>
          <p:nvPr/>
        </p:nvSpPr>
        <p:spPr>
          <a:xfrm>
            <a:off x="995482" y="5906095"/>
            <a:ext cx="132040" cy="97512"/>
          </a:xfrm>
          <a:prstGeom prst="rect">
            <a:avLst/>
          </a:prstGeom>
          <a:noFill/>
        </p:spPr>
        <p:txBody>
          <a:bodyPr wrap="none" rtlCol="0" anchor="t"/>
          <a:lstStyle/>
          <a:p>
            <a:pPr marL="0" indent="0" algn="ctr">
              <a:lnSpc>
                <a:spcPts val="768"/>
              </a:lnSpc>
              <a:buNone/>
            </a:pPr>
            <a:r>
              <a:rPr lang="en-US" sz="768" dirty="0">
                <a:solidFill>
                  <a:srgbClr val="FFFFFF"/>
                </a:solidFill>
                <a:latin typeface="Martel Sans" pitchFamily="34" charset="0"/>
                <a:ea typeface="Martel Sans" pitchFamily="34" charset="-122"/>
                <a:cs typeface="Martel Sans" pitchFamily="34" charset="-120"/>
              </a:rPr>
              <a:t>vk</a:t>
            </a:r>
            <a:endParaRPr lang="en-US" sz="768" dirty="0"/>
          </a:p>
        </p:txBody>
      </p:sp>
      <p:sp>
        <p:nvSpPr>
          <p:cNvPr id="1048582" name="Text 6"/>
          <p:cNvSpPr/>
          <p:nvPr/>
        </p:nvSpPr>
        <p:spPr>
          <a:xfrm>
            <a:off x="1382316" y="5738932"/>
            <a:ext cx="2610564" cy="431959"/>
          </a:xfrm>
          <a:prstGeom prst="rect">
            <a:avLst/>
          </a:prstGeom>
          <a:noFill/>
        </p:spPr>
        <p:txBody>
          <a:bodyPr wrap="none" rtlCol="0" anchor="t"/>
          <a:lstStyle/>
          <a:p>
            <a:pPr marL="0" indent="0" algn="l">
              <a:lnSpc>
                <a:spcPts val="3402"/>
              </a:lnSpc>
              <a:buNone/>
            </a:pPr>
            <a:endParaRPr lang="en-US" sz="2430" dirty="0"/>
          </a:p>
        </p:txBody>
      </p:sp>
    </p:spTree>
    <p:extLst>
      <p:ext uri="{BB962C8B-B14F-4D97-AF65-F5344CB8AC3E}">
        <p14:creationId xmlns:p14="http://schemas.microsoft.com/office/powerpoint/2010/main" val="212325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8586" name="Shape 0"/>
          <p:cNvSpPr/>
          <p:nvPr/>
        </p:nvSpPr>
        <p:spPr>
          <a:xfrm>
            <a:off x="0" y="0"/>
            <a:ext cx="14630400" cy="8229600"/>
          </a:xfrm>
          <a:prstGeom prst="rect">
            <a:avLst/>
          </a:prstGeom>
          <a:solidFill>
            <a:srgbClr val="271C4E"/>
          </a:solidFill>
        </p:spPr>
      </p:sp>
      <p:sp>
        <p:nvSpPr>
          <p:cNvPr id="1048587" name="Shape 1"/>
          <p:cNvSpPr/>
          <p:nvPr/>
        </p:nvSpPr>
        <p:spPr>
          <a:xfrm>
            <a:off x="0" y="0"/>
            <a:ext cx="14630400" cy="8229600"/>
          </a:xfrm>
          <a:prstGeom prst="rect">
            <a:avLst/>
          </a:prstGeom>
          <a:solidFill>
            <a:srgbClr val="100C35"/>
          </a:solidFill>
        </p:spPr>
      </p:sp>
      <p:sp>
        <p:nvSpPr>
          <p:cNvPr id="1048588" name="Text 2"/>
          <p:cNvSpPr/>
          <p:nvPr/>
        </p:nvSpPr>
        <p:spPr>
          <a:xfrm>
            <a:off x="968693" y="2039541"/>
            <a:ext cx="5809059" cy="726043"/>
          </a:xfrm>
          <a:prstGeom prst="rect">
            <a:avLst/>
          </a:prstGeom>
          <a:noFill/>
        </p:spPr>
        <p:txBody>
          <a:bodyPr wrap="none" rtlCol="0" anchor="t"/>
          <a:lstStyle/>
          <a:p>
            <a:pPr marL="0" indent="0">
              <a:lnSpc>
                <a:spcPts val="5718"/>
              </a:lnSpc>
              <a:buNone/>
            </a:pPr>
            <a:r>
              <a:rPr lang="en-US" sz="4574" dirty="0">
                <a:solidFill>
                  <a:srgbClr val="FFFFFF"/>
                </a:solidFill>
                <a:latin typeface="Kanit" pitchFamily="34" charset="0"/>
                <a:ea typeface="Kanit" pitchFamily="34" charset="-122"/>
                <a:cs typeface="Kanit" pitchFamily="34" charset="-120"/>
              </a:rPr>
              <a:t>Problem Statement</a:t>
            </a:r>
            <a:endParaRPr lang="en-US" sz="4574" dirty="0"/>
          </a:p>
        </p:txBody>
      </p:sp>
      <p:sp>
        <p:nvSpPr>
          <p:cNvPr id="1048589" name="Text 3"/>
          <p:cNvSpPr/>
          <p:nvPr/>
        </p:nvSpPr>
        <p:spPr>
          <a:xfrm>
            <a:off x="968693" y="3382685"/>
            <a:ext cx="2904530"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Volatility Challenge</a:t>
            </a:r>
            <a:endParaRPr lang="en-US" sz="2287" dirty="0"/>
          </a:p>
        </p:txBody>
      </p:sp>
      <p:sp>
        <p:nvSpPr>
          <p:cNvPr id="1048590" name="Text 4"/>
          <p:cNvSpPr/>
          <p:nvPr/>
        </p:nvSpPr>
        <p:spPr>
          <a:xfrm>
            <a:off x="968693" y="3992642"/>
            <a:ext cx="3828931" cy="1975247"/>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Identify and respond to unpredictable market fluctuations that can significantly impact trading strategies and profitability.</a:t>
            </a:r>
            <a:endParaRPr lang="en-US" sz="1944" dirty="0"/>
          </a:p>
        </p:txBody>
      </p:sp>
      <p:sp>
        <p:nvSpPr>
          <p:cNvPr id="1048591" name="Text 5"/>
          <p:cNvSpPr/>
          <p:nvPr/>
        </p:nvSpPr>
        <p:spPr>
          <a:xfrm>
            <a:off x="5407462" y="3382685"/>
            <a:ext cx="2904530"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Information Overload</a:t>
            </a:r>
            <a:endParaRPr lang="en-US" sz="2287" dirty="0"/>
          </a:p>
        </p:txBody>
      </p:sp>
      <p:sp>
        <p:nvSpPr>
          <p:cNvPr id="1048592" name="Text 6"/>
          <p:cNvSpPr/>
          <p:nvPr/>
        </p:nvSpPr>
        <p:spPr>
          <a:xfrm>
            <a:off x="5407462" y="3992642"/>
            <a:ext cx="3828931" cy="1975247"/>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Efficiently process vast amounts of financial data to detect meaningful patterns and anomalies that traditional systems may overlook.</a:t>
            </a:r>
            <a:endParaRPr lang="en-US" sz="1944" dirty="0"/>
          </a:p>
        </p:txBody>
      </p:sp>
      <p:sp>
        <p:nvSpPr>
          <p:cNvPr id="1048593" name="Text 7"/>
          <p:cNvSpPr/>
          <p:nvPr/>
        </p:nvSpPr>
        <p:spPr>
          <a:xfrm>
            <a:off x="9846231" y="3382685"/>
            <a:ext cx="2904530"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Competitive Edge</a:t>
            </a:r>
            <a:endParaRPr lang="en-US" sz="2287" dirty="0"/>
          </a:p>
        </p:txBody>
      </p:sp>
      <p:sp>
        <p:nvSpPr>
          <p:cNvPr id="1048594" name="Text 8"/>
          <p:cNvSpPr/>
          <p:nvPr/>
        </p:nvSpPr>
        <p:spPr>
          <a:xfrm>
            <a:off x="9846231" y="3992642"/>
            <a:ext cx="3828931" cy="1580198"/>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Provide traders with a decisive advantage by detecting and acting on market opportunities faster than the competition.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48598" name="Shape 0"/>
          <p:cNvSpPr/>
          <p:nvPr/>
        </p:nvSpPr>
        <p:spPr>
          <a:xfrm>
            <a:off x="0" y="0"/>
            <a:ext cx="14630400" cy="8229600"/>
          </a:xfrm>
          <a:prstGeom prst="rect">
            <a:avLst/>
          </a:prstGeom>
          <a:solidFill>
            <a:srgbClr val="271C4E"/>
          </a:solidFill>
        </p:spPr>
      </p:sp>
      <p:sp>
        <p:nvSpPr>
          <p:cNvPr id="1048599" name="Shape 1"/>
          <p:cNvSpPr/>
          <p:nvPr/>
        </p:nvSpPr>
        <p:spPr>
          <a:xfrm>
            <a:off x="0" y="0"/>
            <a:ext cx="14630400" cy="8229600"/>
          </a:xfrm>
          <a:prstGeom prst="rect">
            <a:avLst/>
          </a:prstGeom>
          <a:solidFill>
            <a:srgbClr val="100C35"/>
          </a:solidFill>
        </p:spPr>
      </p:sp>
      <p:pic>
        <p:nvPicPr>
          <p:cNvPr id="2097156"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97157" name="Image 1" descr="preencoded.png"/>
          <p:cNvPicPr>
            <a:picLocks noChangeAspect="1"/>
          </p:cNvPicPr>
          <p:nvPr/>
        </p:nvPicPr>
        <p:blipFill>
          <a:blip r:embed="rId4"/>
          <a:stretch>
            <a:fillRect/>
          </a:stretch>
        </p:blipFill>
        <p:spPr>
          <a:xfrm>
            <a:off x="9400342" y="2305645"/>
            <a:ext cx="4973598" cy="3618309"/>
          </a:xfrm>
          <a:prstGeom prst="rect">
            <a:avLst/>
          </a:prstGeom>
        </p:spPr>
      </p:pic>
      <p:sp>
        <p:nvSpPr>
          <p:cNvPr id="1048600" name="Text 2"/>
          <p:cNvSpPr/>
          <p:nvPr/>
        </p:nvSpPr>
        <p:spPr>
          <a:xfrm>
            <a:off x="717828" y="728662"/>
            <a:ext cx="5257562" cy="603171"/>
          </a:xfrm>
          <a:prstGeom prst="rect">
            <a:avLst/>
          </a:prstGeom>
          <a:noFill/>
        </p:spPr>
        <p:txBody>
          <a:bodyPr wrap="none" rtlCol="0" anchor="t"/>
          <a:lstStyle/>
          <a:p>
            <a:pPr marL="0" indent="0">
              <a:lnSpc>
                <a:spcPts val="4750"/>
              </a:lnSpc>
              <a:buNone/>
            </a:pPr>
            <a:r>
              <a:rPr lang="en-US" sz="3800" dirty="0">
                <a:solidFill>
                  <a:srgbClr val="FFFFFF"/>
                </a:solidFill>
                <a:latin typeface="Kanit" pitchFamily="34" charset="0"/>
                <a:ea typeface="Kanit" pitchFamily="34" charset="-122"/>
                <a:cs typeface="Kanit" pitchFamily="34" charset="-120"/>
              </a:rPr>
              <a:t>Requirements Gathering</a:t>
            </a:r>
            <a:endParaRPr lang="en-US" sz="3800" dirty="0"/>
          </a:p>
        </p:txBody>
      </p:sp>
      <p:sp>
        <p:nvSpPr>
          <p:cNvPr id="1048601" name="Shape 3"/>
          <p:cNvSpPr/>
          <p:nvPr/>
        </p:nvSpPr>
        <p:spPr>
          <a:xfrm>
            <a:off x="717828" y="1870234"/>
            <a:ext cx="461486" cy="461486"/>
          </a:xfrm>
          <a:prstGeom prst="roundRect">
            <a:avLst>
              <a:gd name="adj" fmla="val 8000"/>
            </a:avLst>
          </a:prstGeom>
          <a:solidFill>
            <a:srgbClr val="2F2B54"/>
          </a:solidFill>
        </p:spPr>
      </p:sp>
      <p:sp>
        <p:nvSpPr>
          <p:cNvPr id="1048602" name="Text 4"/>
          <p:cNvSpPr/>
          <p:nvPr/>
        </p:nvSpPr>
        <p:spPr>
          <a:xfrm>
            <a:off x="902375" y="1956197"/>
            <a:ext cx="92392" cy="289560"/>
          </a:xfrm>
          <a:prstGeom prst="rect">
            <a:avLst/>
          </a:prstGeom>
          <a:noFill/>
        </p:spPr>
        <p:txBody>
          <a:bodyPr wrap="none" rtlCol="0" anchor="t"/>
          <a:lstStyle/>
          <a:p>
            <a:pPr marL="0" indent="0" algn="ctr">
              <a:lnSpc>
                <a:spcPts val="2280"/>
              </a:lnSpc>
              <a:buNone/>
            </a:pPr>
            <a:r>
              <a:rPr lang="en-US" sz="2280" dirty="0">
                <a:solidFill>
                  <a:srgbClr val="D9E1FF"/>
                </a:solidFill>
                <a:latin typeface="Kanit" pitchFamily="34" charset="0"/>
                <a:ea typeface="Kanit" pitchFamily="34" charset="-122"/>
                <a:cs typeface="Kanit" pitchFamily="34" charset="-120"/>
              </a:rPr>
              <a:t>1</a:t>
            </a:r>
            <a:endParaRPr lang="en-US" sz="2280" dirty="0"/>
          </a:p>
        </p:txBody>
      </p:sp>
      <p:sp>
        <p:nvSpPr>
          <p:cNvPr id="1048603" name="Text 5"/>
          <p:cNvSpPr/>
          <p:nvPr/>
        </p:nvSpPr>
        <p:spPr>
          <a:xfrm>
            <a:off x="1384340" y="1870234"/>
            <a:ext cx="3479721" cy="301585"/>
          </a:xfrm>
          <a:prstGeom prst="rect">
            <a:avLst/>
          </a:prstGeom>
          <a:noFill/>
        </p:spPr>
        <p:txBody>
          <a:bodyPr wrap="none" rtlCol="0" anchor="t"/>
          <a:lstStyle/>
          <a:p>
            <a:pPr marL="0" indent="0">
              <a:lnSpc>
                <a:spcPts val="2375"/>
              </a:lnSpc>
              <a:buNone/>
            </a:pPr>
            <a:r>
              <a:rPr lang="en-US" sz="1900" dirty="0">
                <a:solidFill>
                  <a:srgbClr val="D9E1FF"/>
                </a:solidFill>
                <a:latin typeface="Kanit" pitchFamily="34" charset="0"/>
                <a:ea typeface="Kanit" pitchFamily="34" charset="-122"/>
                <a:cs typeface="Kanit" pitchFamily="34" charset="-120"/>
              </a:rPr>
              <a:t>Comprehensive Data Integration</a:t>
            </a:r>
            <a:endParaRPr lang="en-US" sz="1900" dirty="0"/>
          </a:p>
        </p:txBody>
      </p:sp>
      <p:sp>
        <p:nvSpPr>
          <p:cNvPr id="1048604" name="Text 6"/>
          <p:cNvSpPr/>
          <p:nvPr/>
        </p:nvSpPr>
        <p:spPr>
          <a:xfrm>
            <a:off x="1384340" y="2294811"/>
            <a:ext cx="7041832" cy="656273"/>
          </a:xfrm>
          <a:prstGeom prst="rect">
            <a:avLst/>
          </a:prstGeom>
          <a:noFill/>
        </p:spPr>
        <p:txBody>
          <a:bodyPr wrap="square" rtlCol="0" anchor="t"/>
          <a:lstStyle/>
          <a:p>
            <a:pPr marL="0" indent="0">
              <a:lnSpc>
                <a:spcPts val="2584"/>
              </a:lnSpc>
              <a:buNone/>
            </a:pPr>
            <a:r>
              <a:rPr lang="en-US" sz="1615" dirty="0">
                <a:solidFill>
                  <a:srgbClr val="D9E1FF"/>
                </a:solidFill>
                <a:latin typeface="Martel Sans" pitchFamily="34" charset="0"/>
                <a:ea typeface="Martel Sans" pitchFamily="34" charset="-122"/>
                <a:cs typeface="Martel Sans" pitchFamily="34" charset="-120"/>
              </a:rPr>
              <a:t>Aggregate and analyze real-time data from multiple sources, including exchanges, news feeds, and social media.</a:t>
            </a:r>
            <a:endParaRPr lang="en-US" sz="1615" dirty="0"/>
          </a:p>
        </p:txBody>
      </p:sp>
      <p:sp>
        <p:nvSpPr>
          <p:cNvPr id="1048605" name="Shape 7"/>
          <p:cNvSpPr/>
          <p:nvPr/>
        </p:nvSpPr>
        <p:spPr>
          <a:xfrm>
            <a:off x="717828" y="3386852"/>
            <a:ext cx="461486" cy="461486"/>
          </a:xfrm>
          <a:prstGeom prst="roundRect">
            <a:avLst>
              <a:gd name="adj" fmla="val 8000"/>
            </a:avLst>
          </a:prstGeom>
          <a:solidFill>
            <a:srgbClr val="2F2B54"/>
          </a:solidFill>
        </p:spPr>
      </p:sp>
      <p:sp>
        <p:nvSpPr>
          <p:cNvPr id="1048606" name="Text 8"/>
          <p:cNvSpPr/>
          <p:nvPr/>
        </p:nvSpPr>
        <p:spPr>
          <a:xfrm>
            <a:off x="874871" y="3472815"/>
            <a:ext cx="147399" cy="289560"/>
          </a:xfrm>
          <a:prstGeom prst="rect">
            <a:avLst/>
          </a:prstGeom>
          <a:noFill/>
        </p:spPr>
        <p:txBody>
          <a:bodyPr wrap="none" rtlCol="0" anchor="t"/>
          <a:lstStyle/>
          <a:p>
            <a:pPr marL="0" indent="0" algn="ctr">
              <a:lnSpc>
                <a:spcPts val="2280"/>
              </a:lnSpc>
              <a:buNone/>
            </a:pPr>
            <a:r>
              <a:rPr lang="en-US" sz="2280" dirty="0">
                <a:solidFill>
                  <a:srgbClr val="D9E1FF"/>
                </a:solidFill>
                <a:latin typeface="Kanit" pitchFamily="34" charset="0"/>
                <a:ea typeface="Kanit" pitchFamily="34" charset="-122"/>
                <a:cs typeface="Kanit" pitchFamily="34" charset="-120"/>
              </a:rPr>
              <a:t>2</a:t>
            </a:r>
            <a:endParaRPr lang="en-US" sz="2280" dirty="0"/>
          </a:p>
        </p:txBody>
      </p:sp>
      <p:sp>
        <p:nvSpPr>
          <p:cNvPr id="1048607" name="Text 9"/>
          <p:cNvSpPr/>
          <p:nvPr/>
        </p:nvSpPr>
        <p:spPr>
          <a:xfrm>
            <a:off x="1384340" y="3386852"/>
            <a:ext cx="2412921" cy="301585"/>
          </a:xfrm>
          <a:prstGeom prst="rect">
            <a:avLst/>
          </a:prstGeom>
          <a:noFill/>
        </p:spPr>
        <p:txBody>
          <a:bodyPr wrap="none" rtlCol="0" anchor="t"/>
          <a:lstStyle/>
          <a:p>
            <a:pPr marL="0" indent="0">
              <a:lnSpc>
                <a:spcPts val="2375"/>
              </a:lnSpc>
              <a:buNone/>
            </a:pPr>
            <a:r>
              <a:rPr lang="en-US" sz="1900" dirty="0">
                <a:solidFill>
                  <a:srgbClr val="D9E1FF"/>
                </a:solidFill>
                <a:latin typeface="Kanit" pitchFamily="34" charset="0"/>
                <a:ea typeface="Kanit" pitchFamily="34" charset="-122"/>
                <a:cs typeface="Kanit" pitchFamily="34" charset="-120"/>
              </a:rPr>
              <a:t>Predictive Analytics</a:t>
            </a:r>
            <a:endParaRPr lang="en-US" sz="1900" dirty="0"/>
          </a:p>
        </p:txBody>
      </p:sp>
      <p:sp>
        <p:nvSpPr>
          <p:cNvPr id="1048608" name="Text 10"/>
          <p:cNvSpPr/>
          <p:nvPr/>
        </p:nvSpPr>
        <p:spPr>
          <a:xfrm>
            <a:off x="1384340" y="3811429"/>
            <a:ext cx="7041832" cy="656273"/>
          </a:xfrm>
          <a:prstGeom prst="rect">
            <a:avLst/>
          </a:prstGeom>
          <a:noFill/>
        </p:spPr>
        <p:txBody>
          <a:bodyPr wrap="square" rtlCol="0" anchor="t"/>
          <a:lstStyle/>
          <a:p>
            <a:pPr marL="0" indent="0">
              <a:lnSpc>
                <a:spcPts val="2584"/>
              </a:lnSpc>
              <a:buNone/>
            </a:pPr>
            <a:r>
              <a:rPr lang="en-US" sz="1615" dirty="0">
                <a:solidFill>
                  <a:srgbClr val="D9E1FF"/>
                </a:solidFill>
                <a:latin typeface="Martel Sans" pitchFamily="34" charset="0"/>
                <a:ea typeface="Martel Sans" pitchFamily="34" charset="-122"/>
                <a:cs typeface="Martel Sans" pitchFamily="34" charset="-120"/>
              </a:rPr>
              <a:t>Develop algorithms to identify and forecast unusual trading patterns and market anomalies.</a:t>
            </a:r>
            <a:endParaRPr lang="en-US" sz="1615" dirty="0"/>
          </a:p>
        </p:txBody>
      </p:sp>
      <p:sp>
        <p:nvSpPr>
          <p:cNvPr id="1048609" name="Shape 11"/>
          <p:cNvSpPr/>
          <p:nvPr/>
        </p:nvSpPr>
        <p:spPr>
          <a:xfrm>
            <a:off x="717828" y="4903470"/>
            <a:ext cx="461486" cy="461486"/>
          </a:xfrm>
          <a:prstGeom prst="roundRect">
            <a:avLst>
              <a:gd name="adj" fmla="val 8000"/>
            </a:avLst>
          </a:prstGeom>
          <a:solidFill>
            <a:srgbClr val="2F2B54"/>
          </a:solidFill>
        </p:spPr>
      </p:sp>
      <p:sp>
        <p:nvSpPr>
          <p:cNvPr id="1048610" name="Text 12"/>
          <p:cNvSpPr/>
          <p:nvPr/>
        </p:nvSpPr>
        <p:spPr>
          <a:xfrm>
            <a:off x="873323" y="4989433"/>
            <a:ext cx="150376" cy="289560"/>
          </a:xfrm>
          <a:prstGeom prst="rect">
            <a:avLst/>
          </a:prstGeom>
          <a:noFill/>
        </p:spPr>
        <p:txBody>
          <a:bodyPr wrap="none" rtlCol="0" anchor="t"/>
          <a:lstStyle/>
          <a:p>
            <a:pPr marL="0" indent="0" algn="ctr">
              <a:lnSpc>
                <a:spcPts val="2280"/>
              </a:lnSpc>
              <a:buNone/>
            </a:pPr>
            <a:r>
              <a:rPr lang="en-US" sz="2280" dirty="0">
                <a:solidFill>
                  <a:srgbClr val="D9E1FF"/>
                </a:solidFill>
                <a:latin typeface="Kanit" pitchFamily="34" charset="0"/>
                <a:ea typeface="Kanit" pitchFamily="34" charset="-122"/>
                <a:cs typeface="Kanit" pitchFamily="34" charset="-120"/>
              </a:rPr>
              <a:t>3</a:t>
            </a:r>
            <a:endParaRPr lang="en-US" sz="2280" dirty="0"/>
          </a:p>
        </p:txBody>
      </p:sp>
      <p:sp>
        <p:nvSpPr>
          <p:cNvPr id="1048611" name="Text 13"/>
          <p:cNvSpPr/>
          <p:nvPr/>
        </p:nvSpPr>
        <p:spPr>
          <a:xfrm>
            <a:off x="1384340" y="4903470"/>
            <a:ext cx="2478881" cy="301585"/>
          </a:xfrm>
          <a:prstGeom prst="rect">
            <a:avLst/>
          </a:prstGeom>
          <a:noFill/>
        </p:spPr>
        <p:txBody>
          <a:bodyPr wrap="none" rtlCol="0" anchor="t"/>
          <a:lstStyle/>
          <a:p>
            <a:pPr marL="0" indent="0">
              <a:lnSpc>
                <a:spcPts val="2375"/>
              </a:lnSpc>
              <a:buNone/>
            </a:pPr>
            <a:r>
              <a:rPr lang="en-US" sz="1900" dirty="0">
                <a:solidFill>
                  <a:srgbClr val="D9E1FF"/>
                </a:solidFill>
                <a:latin typeface="Kanit" pitchFamily="34" charset="0"/>
                <a:ea typeface="Kanit" pitchFamily="34" charset="-122"/>
                <a:cs typeface="Kanit" pitchFamily="34" charset="-120"/>
              </a:rPr>
              <a:t>User-Friendly Interface</a:t>
            </a:r>
            <a:endParaRPr lang="en-US" sz="1900" dirty="0"/>
          </a:p>
        </p:txBody>
      </p:sp>
      <p:sp>
        <p:nvSpPr>
          <p:cNvPr id="1048612" name="Text 14"/>
          <p:cNvSpPr/>
          <p:nvPr/>
        </p:nvSpPr>
        <p:spPr>
          <a:xfrm>
            <a:off x="1384340" y="5328047"/>
            <a:ext cx="7041832" cy="656273"/>
          </a:xfrm>
          <a:prstGeom prst="rect">
            <a:avLst/>
          </a:prstGeom>
          <a:noFill/>
        </p:spPr>
        <p:txBody>
          <a:bodyPr wrap="square" rtlCol="0" anchor="t"/>
          <a:lstStyle/>
          <a:p>
            <a:pPr marL="0" indent="0">
              <a:lnSpc>
                <a:spcPts val="2584"/>
              </a:lnSpc>
              <a:buNone/>
            </a:pPr>
            <a:r>
              <a:rPr lang="en-US" sz="1615" dirty="0">
                <a:solidFill>
                  <a:srgbClr val="D9E1FF"/>
                </a:solidFill>
                <a:latin typeface="Martel Sans" pitchFamily="34" charset="0"/>
                <a:ea typeface="Martel Sans" pitchFamily="34" charset="-122"/>
                <a:cs typeface="Martel Sans" pitchFamily="34" charset="-120"/>
              </a:rPr>
              <a:t>Provide a clean, intuitive dashboard for traders to monitor the market and execute trades.</a:t>
            </a:r>
            <a:endParaRPr lang="en-US" sz="1615" dirty="0"/>
          </a:p>
        </p:txBody>
      </p:sp>
      <p:sp>
        <p:nvSpPr>
          <p:cNvPr id="1048613" name="Shape 15"/>
          <p:cNvSpPr/>
          <p:nvPr/>
        </p:nvSpPr>
        <p:spPr>
          <a:xfrm>
            <a:off x="717828" y="6420088"/>
            <a:ext cx="461486" cy="461486"/>
          </a:xfrm>
          <a:prstGeom prst="roundRect">
            <a:avLst>
              <a:gd name="adj" fmla="val 8000"/>
            </a:avLst>
          </a:prstGeom>
          <a:solidFill>
            <a:srgbClr val="2F2B54"/>
          </a:solidFill>
        </p:spPr>
      </p:sp>
      <p:sp>
        <p:nvSpPr>
          <p:cNvPr id="1048614" name="Text 16"/>
          <p:cNvSpPr/>
          <p:nvPr/>
        </p:nvSpPr>
        <p:spPr>
          <a:xfrm>
            <a:off x="869871" y="6506051"/>
            <a:ext cx="157282" cy="289560"/>
          </a:xfrm>
          <a:prstGeom prst="rect">
            <a:avLst/>
          </a:prstGeom>
          <a:noFill/>
        </p:spPr>
        <p:txBody>
          <a:bodyPr wrap="none" rtlCol="0" anchor="t"/>
          <a:lstStyle/>
          <a:p>
            <a:pPr marL="0" indent="0" algn="ctr">
              <a:lnSpc>
                <a:spcPts val="2280"/>
              </a:lnSpc>
              <a:buNone/>
            </a:pPr>
            <a:r>
              <a:rPr lang="en-US" sz="2280" dirty="0">
                <a:solidFill>
                  <a:srgbClr val="D9E1FF"/>
                </a:solidFill>
                <a:latin typeface="Kanit" pitchFamily="34" charset="0"/>
                <a:ea typeface="Kanit" pitchFamily="34" charset="-122"/>
                <a:cs typeface="Kanit" pitchFamily="34" charset="-120"/>
              </a:rPr>
              <a:t>4</a:t>
            </a:r>
            <a:endParaRPr lang="en-US" sz="2280" dirty="0"/>
          </a:p>
        </p:txBody>
      </p:sp>
      <p:sp>
        <p:nvSpPr>
          <p:cNvPr id="1048615" name="Text 17"/>
          <p:cNvSpPr/>
          <p:nvPr/>
        </p:nvSpPr>
        <p:spPr>
          <a:xfrm>
            <a:off x="1384340" y="6420088"/>
            <a:ext cx="2412921" cy="301585"/>
          </a:xfrm>
          <a:prstGeom prst="rect">
            <a:avLst/>
          </a:prstGeom>
          <a:noFill/>
        </p:spPr>
        <p:txBody>
          <a:bodyPr wrap="none" rtlCol="0" anchor="t"/>
          <a:lstStyle/>
          <a:p>
            <a:pPr marL="0" indent="0">
              <a:lnSpc>
                <a:spcPts val="2375"/>
              </a:lnSpc>
              <a:buNone/>
            </a:pPr>
            <a:r>
              <a:rPr lang="en-US" sz="1900" dirty="0">
                <a:solidFill>
                  <a:srgbClr val="D9E1FF"/>
                </a:solidFill>
                <a:latin typeface="Kanit" pitchFamily="34" charset="0"/>
                <a:ea typeface="Kanit" pitchFamily="34" charset="-122"/>
                <a:cs typeface="Kanit" pitchFamily="34" charset="-120"/>
              </a:rPr>
              <a:t>Robust Security</a:t>
            </a:r>
            <a:endParaRPr lang="en-US" sz="1900" dirty="0"/>
          </a:p>
        </p:txBody>
      </p:sp>
      <p:sp>
        <p:nvSpPr>
          <p:cNvPr id="1048616" name="Text 18"/>
          <p:cNvSpPr/>
          <p:nvPr/>
        </p:nvSpPr>
        <p:spPr>
          <a:xfrm>
            <a:off x="1384340" y="6844665"/>
            <a:ext cx="7041832" cy="656273"/>
          </a:xfrm>
          <a:prstGeom prst="rect">
            <a:avLst/>
          </a:prstGeom>
          <a:noFill/>
        </p:spPr>
        <p:txBody>
          <a:bodyPr wrap="square" rtlCol="0" anchor="t"/>
          <a:lstStyle/>
          <a:p>
            <a:pPr marL="0" indent="0">
              <a:lnSpc>
                <a:spcPts val="2584"/>
              </a:lnSpc>
              <a:buNone/>
            </a:pPr>
            <a:r>
              <a:rPr lang="en-US" sz="1615" dirty="0">
                <a:solidFill>
                  <a:srgbClr val="D9E1FF"/>
                </a:solidFill>
                <a:latin typeface="Martel Sans" pitchFamily="34" charset="0"/>
                <a:ea typeface="Martel Sans" pitchFamily="34" charset="-122"/>
                <a:cs typeface="Martel Sans" pitchFamily="34" charset="-120"/>
              </a:rPr>
              <a:t>Implement stringent cybersecurity measures to protect sensitive financial information and trading activities.</a:t>
            </a:r>
            <a:endParaRPr lang="en-US" sz="1615"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048620" name="Shape 0"/>
          <p:cNvSpPr/>
          <p:nvPr/>
        </p:nvSpPr>
        <p:spPr>
          <a:xfrm>
            <a:off x="0" y="0"/>
            <a:ext cx="14630400" cy="8229600"/>
          </a:xfrm>
          <a:prstGeom prst="rect">
            <a:avLst/>
          </a:prstGeom>
          <a:solidFill>
            <a:srgbClr val="271C4E"/>
          </a:solidFill>
        </p:spPr>
      </p:sp>
      <p:sp>
        <p:nvSpPr>
          <p:cNvPr id="1048621" name="Shape 1"/>
          <p:cNvSpPr/>
          <p:nvPr/>
        </p:nvSpPr>
        <p:spPr>
          <a:xfrm>
            <a:off x="0" y="0"/>
            <a:ext cx="14630400" cy="8229600"/>
          </a:xfrm>
          <a:prstGeom prst="rect">
            <a:avLst/>
          </a:prstGeom>
          <a:solidFill>
            <a:srgbClr val="100C35"/>
          </a:solidFill>
        </p:spPr>
      </p:sp>
      <p:pic>
        <p:nvPicPr>
          <p:cNvPr id="2097159"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2097160" name="Image 1" descr="preencoded.png"/>
          <p:cNvPicPr>
            <a:picLocks noChangeAspect="1"/>
          </p:cNvPicPr>
          <p:nvPr/>
        </p:nvPicPr>
        <p:blipFill>
          <a:blip r:embed="rId4"/>
          <a:stretch>
            <a:fillRect/>
          </a:stretch>
        </p:blipFill>
        <p:spPr>
          <a:xfrm>
            <a:off x="260390" y="2134791"/>
            <a:ext cx="4965502" cy="3960019"/>
          </a:xfrm>
          <a:prstGeom prst="rect">
            <a:avLst/>
          </a:prstGeom>
        </p:spPr>
      </p:pic>
      <p:sp>
        <p:nvSpPr>
          <p:cNvPr id="1048622" name="Text 2"/>
          <p:cNvSpPr/>
          <p:nvPr/>
        </p:nvSpPr>
        <p:spPr>
          <a:xfrm>
            <a:off x="6215420" y="1152644"/>
            <a:ext cx="7256859" cy="612696"/>
          </a:xfrm>
          <a:prstGeom prst="rect">
            <a:avLst/>
          </a:prstGeom>
          <a:noFill/>
        </p:spPr>
        <p:txBody>
          <a:bodyPr wrap="none" rtlCol="0" anchor="t"/>
          <a:lstStyle/>
          <a:p>
            <a:pPr marL="0" indent="0">
              <a:lnSpc>
                <a:spcPts val="4824"/>
              </a:lnSpc>
              <a:buNone/>
            </a:pPr>
            <a:r>
              <a:rPr lang="en-US" sz="3859" dirty="0">
                <a:solidFill>
                  <a:srgbClr val="FFFFFF"/>
                </a:solidFill>
                <a:latin typeface="Kanit" pitchFamily="34" charset="0"/>
                <a:ea typeface="Kanit" pitchFamily="34" charset="-122"/>
                <a:cs typeface="Kanit" pitchFamily="34" charset="-120"/>
              </a:rPr>
              <a:t>Integration with Existing Systems</a:t>
            </a:r>
            <a:endParaRPr lang="en-US" sz="3859" dirty="0"/>
          </a:p>
        </p:txBody>
      </p:sp>
      <p:pic>
        <p:nvPicPr>
          <p:cNvPr id="2097161" name="Image 2" descr="preencoded.png"/>
          <p:cNvPicPr>
            <a:picLocks noChangeAspect="1"/>
          </p:cNvPicPr>
          <p:nvPr/>
        </p:nvPicPr>
        <p:blipFill>
          <a:blip r:embed="rId5"/>
          <a:stretch>
            <a:fillRect/>
          </a:stretch>
        </p:blipFill>
        <p:spPr>
          <a:xfrm>
            <a:off x="6215420" y="2077760"/>
            <a:ext cx="1041559" cy="1666399"/>
          </a:xfrm>
          <a:prstGeom prst="rect">
            <a:avLst/>
          </a:prstGeom>
        </p:spPr>
      </p:pic>
      <p:sp>
        <p:nvSpPr>
          <p:cNvPr id="1048623" name="Text 3"/>
          <p:cNvSpPr/>
          <p:nvPr/>
        </p:nvSpPr>
        <p:spPr>
          <a:xfrm>
            <a:off x="7569398" y="2286000"/>
            <a:ext cx="2450663" cy="306229"/>
          </a:xfrm>
          <a:prstGeom prst="rect">
            <a:avLst/>
          </a:prstGeom>
          <a:noFill/>
        </p:spPr>
        <p:txBody>
          <a:bodyPr wrap="none" rtlCol="0" anchor="t"/>
          <a:lstStyle/>
          <a:p>
            <a:pPr marL="0" indent="0" algn="l">
              <a:lnSpc>
                <a:spcPts val="2412"/>
              </a:lnSpc>
              <a:buNone/>
            </a:pPr>
            <a:r>
              <a:rPr lang="en-US" sz="1930" dirty="0">
                <a:solidFill>
                  <a:srgbClr val="D9E1FF"/>
                </a:solidFill>
                <a:latin typeface="Kanit" pitchFamily="34" charset="0"/>
                <a:ea typeface="Kanit" pitchFamily="34" charset="-122"/>
                <a:cs typeface="Kanit" pitchFamily="34" charset="-120"/>
              </a:rPr>
              <a:t>Data Aggregation</a:t>
            </a:r>
            <a:endParaRPr lang="en-US" sz="1930" dirty="0"/>
          </a:p>
        </p:txBody>
      </p:sp>
      <p:sp>
        <p:nvSpPr>
          <p:cNvPr id="1048624" name="Text 4"/>
          <p:cNvSpPr/>
          <p:nvPr/>
        </p:nvSpPr>
        <p:spPr>
          <a:xfrm>
            <a:off x="7569398" y="2717125"/>
            <a:ext cx="6331982" cy="666750"/>
          </a:xfrm>
          <a:prstGeom prst="rect">
            <a:avLst/>
          </a:prstGeom>
          <a:noFill/>
        </p:spPr>
        <p:txBody>
          <a:bodyPr wrap="square" rtlCol="0" anchor="t"/>
          <a:lstStyle/>
          <a:p>
            <a:pPr marL="0" indent="0" algn="l">
              <a:lnSpc>
                <a:spcPts val="2624"/>
              </a:lnSpc>
              <a:buNone/>
            </a:pPr>
            <a:r>
              <a:rPr lang="en-US" sz="1640" dirty="0">
                <a:solidFill>
                  <a:srgbClr val="D9E1FF"/>
                </a:solidFill>
                <a:latin typeface="Martel Sans" pitchFamily="34" charset="0"/>
                <a:ea typeface="Martel Sans" pitchFamily="34" charset="-122"/>
                <a:cs typeface="Martel Sans" pitchFamily="34" charset="-120"/>
              </a:rPr>
              <a:t>Seamlessly integrate with existing market data feeds, trading platforms, and risk management systems.</a:t>
            </a:r>
            <a:endParaRPr lang="en-US" sz="1640" dirty="0"/>
          </a:p>
        </p:txBody>
      </p:sp>
      <p:pic>
        <p:nvPicPr>
          <p:cNvPr id="2097162" name="Image 3" descr="preencoded.png"/>
          <p:cNvPicPr>
            <a:picLocks noChangeAspect="1"/>
          </p:cNvPicPr>
          <p:nvPr/>
        </p:nvPicPr>
        <p:blipFill>
          <a:blip r:embed="rId6"/>
          <a:stretch>
            <a:fillRect/>
          </a:stretch>
        </p:blipFill>
        <p:spPr>
          <a:xfrm>
            <a:off x="6215420" y="3744158"/>
            <a:ext cx="1041559" cy="1666399"/>
          </a:xfrm>
          <a:prstGeom prst="rect">
            <a:avLst/>
          </a:prstGeom>
        </p:spPr>
      </p:pic>
      <p:sp>
        <p:nvSpPr>
          <p:cNvPr id="1048625" name="Text 5"/>
          <p:cNvSpPr/>
          <p:nvPr/>
        </p:nvSpPr>
        <p:spPr>
          <a:xfrm>
            <a:off x="7569398" y="3952399"/>
            <a:ext cx="2450663" cy="306229"/>
          </a:xfrm>
          <a:prstGeom prst="rect">
            <a:avLst/>
          </a:prstGeom>
          <a:noFill/>
        </p:spPr>
        <p:txBody>
          <a:bodyPr wrap="none" rtlCol="0" anchor="t"/>
          <a:lstStyle/>
          <a:p>
            <a:pPr marL="0" indent="0" algn="l">
              <a:lnSpc>
                <a:spcPts val="2412"/>
              </a:lnSpc>
              <a:buNone/>
            </a:pPr>
            <a:r>
              <a:rPr lang="en-US" sz="1930" dirty="0">
                <a:solidFill>
                  <a:srgbClr val="D9E1FF"/>
                </a:solidFill>
                <a:latin typeface="Kanit" pitchFamily="34" charset="0"/>
                <a:ea typeface="Kanit" pitchFamily="34" charset="-122"/>
                <a:cs typeface="Kanit" pitchFamily="34" charset="-120"/>
              </a:rPr>
              <a:t>Process Automation</a:t>
            </a:r>
            <a:endParaRPr lang="en-US" sz="1930" dirty="0"/>
          </a:p>
        </p:txBody>
      </p:sp>
      <p:sp>
        <p:nvSpPr>
          <p:cNvPr id="1048626" name="Text 6"/>
          <p:cNvSpPr/>
          <p:nvPr/>
        </p:nvSpPr>
        <p:spPr>
          <a:xfrm>
            <a:off x="7569398" y="4383524"/>
            <a:ext cx="6331982" cy="666750"/>
          </a:xfrm>
          <a:prstGeom prst="rect">
            <a:avLst/>
          </a:prstGeom>
          <a:noFill/>
        </p:spPr>
        <p:txBody>
          <a:bodyPr wrap="square" rtlCol="0" anchor="t"/>
          <a:lstStyle/>
          <a:p>
            <a:pPr marL="0" indent="0" algn="l">
              <a:lnSpc>
                <a:spcPts val="2624"/>
              </a:lnSpc>
              <a:buNone/>
            </a:pPr>
            <a:r>
              <a:rPr lang="en-US" sz="1640" dirty="0">
                <a:solidFill>
                  <a:srgbClr val="D9E1FF"/>
                </a:solidFill>
                <a:latin typeface="Martel Sans" pitchFamily="34" charset="0"/>
                <a:ea typeface="Martel Sans" pitchFamily="34" charset="-122"/>
                <a:cs typeface="Martel Sans" pitchFamily="34" charset="-120"/>
              </a:rPr>
              <a:t>Develop APIs and interfaces to streamline data flow and trading execution across various systems.</a:t>
            </a:r>
            <a:endParaRPr lang="en-US" sz="1640" dirty="0"/>
          </a:p>
        </p:txBody>
      </p:sp>
      <p:pic>
        <p:nvPicPr>
          <p:cNvPr id="2097163" name="Image 4" descr="preencoded.png"/>
          <p:cNvPicPr>
            <a:picLocks noChangeAspect="1"/>
          </p:cNvPicPr>
          <p:nvPr/>
        </p:nvPicPr>
        <p:blipFill>
          <a:blip r:embed="rId7"/>
          <a:stretch>
            <a:fillRect/>
          </a:stretch>
        </p:blipFill>
        <p:spPr>
          <a:xfrm>
            <a:off x="6215420" y="5410557"/>
            <a:ext cx="1041559" cy="1666399"/>
          </a:xfrm>
          <a:prstGeom prst="rect">
            <a:avLst/>
          </a:prstGeom>
        </p:spPr>
      </p:pic>
      <p:sp>
        <p:nvSpPr>
          <p:cNvPr id="1048627" name="Text 7"/>
          <p:cNvSpPr/>
          <p:nvPr/>
        </p:nvSpPr>
        <p:spPr>
          <a:xfrm>
            <a:off x="7569398" y="5618798"/>
            <a:ext cx="2450663" cy="306229"/>
          </a:xfrm>
          <a:prstGeom prst="rect">
            <a:avLst/>
          </a:prstGeom>
          <a:noFill/>
        </p:spPr>
        <p:txBody>
          <a:bodyPr wrap="none" rtlCol="0" anchor="t"/>
          <a:lstStyle/>
          <a:p>
            <a:pPr marL="0" indent="0" algn="l">
              <a:lnSpc>
                <a:spcPts val="2412"/>
              </a:lnSpc>
              <a:buNone/>
            </a:pPr>
            <a:r>
              <a:rPr lang="en-US" sz="1930" dirty="0">
                <a:solidFill>
                  <a:srgbClr val="D9E1FF"/>
                </a:solidFill>
                <a:latin typeface="Kanit" pitchFamily="34" charset="0"/>
                <a:ea typeface="Kanit" pitchFamily="34" charset="-122"/>
                <a:cs typeface="Kanit" pitchFamily="34" charset="-120"/>
              </a:rPr>
              <a:t>Scalability</a:t>
            </a:r>
            <a:endParaRPr lang="en-US" sz="1930" dirty="0"/>
          </a:p>
        </p:txBody>
      </p:sp>
      <p:sp>
        <p:nvSpPr>
          <p:cNvPr id="1048628" name="Text 8"/>
          <p:cNvSpPr/>
          <p:nvPr/>
        </p:nvSpPr>
        <p:spPr>
          <a:xfrm>
            <a:off x="7569398" y="6049923"/>
            <a:ext cx="6331982" cy="666750"/>
          </a:xfrm>
          <a:prstGeom prst="rect">
            <a:avLst/>
          </a:prstGeom>
          <a:noFill/>
        </p:spPr>
        <p:txBody>
          <a:bodyPr wrap="square" rtlCol="0" anchor="t"/>
          <a:lstStyle/>
          <a:p>
            <a:pPr marL="0" indent="0" algn="l">
              <a:lnSpc>
                <a:spcPts val="2624"/>
              </a:lnSpc>
              <a:buNone/>
            </a:pPr>
            <a:r>
              <a:rPr lang="en-US" sz="1640" dirty="0">
                <a:solidFill>
                  <a:srgbClr val="D9E1FF"/>
                </a:solidFill>
                <a:latin typeface="Martel Sans" pitchFamily="34" charset="0"/>
                <a:ea typeface="Martel Sans" pitchFamily="34" charset="-122"/>
                <a:cs typeface="Martel Sans" pitchFamily="34" charset="-120"/>
              </a:rPr>
              <a:t>Ensure the system can handle increased transaction volumes and user growth without compromising performance.</a:t>
            </a:r>
            <a:endParaRPr lang="en-US" sz="16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048632" name="Shape 0"/>
          <p:cNvSpPr/>
          <p:nvPr/>
        </p:nvSpPr>
        <p:spPr>
          <a:xfrm>
            <a:off x="0" y="0"/>
            <a:ext cx="14630400" cy="8229600"/>
          </a:xfrm>
          <a:prstGeom prst="rect">
            <a:avLst/>
          </a:prstGeom>
          <a:solidFill>
            <a:srgbClr val="271C4E"/>
          </a:solidFill>
        </p:spPr>
      </p:sp>
      <p:sp>
        <p:nvSpPr>
          <p:cNvPr id="1048633" name="Shape 1"/>
          <p:cNvSpPr/>
          <p:nvPr/>
        </p:nvSpPr>
        <p:spPr>
          <a:xfrm>
            <a:off x="0" y="0"/>
            <a:ext cx="14630400" cy="8229600"/>
          </a:xfrm>
          <a:prstGeom prst="rect">
            <a:avLst/>
          </a:prstGeom>
          <a:solidFill>
            <a:srgbClr val="100C35"/>
          </a:solidFill>
        </p:spPr>
      </p:sp>
      <p:sp>
        <p:nvSpPr>
          <p:cNvPr id="1048634" name="Text 2"/>
          <p:cNvSpPr/>
          <p:nvPr/>
        </p:nvSpPr>
        <p:spPr>
          <a:xfrm>
            <a:off x="968693" y="2237065"/>
            <a:ext cx="5809059" cy="726043"/>
          </a:xfrm>
          <a:prstGeom prst="rect">
            <a:avLst/>
          </a:prstGeom>
          <a:noFill/>
        </p:spPr>
        <p:txBody>
          <a:bodyPr wrap="none" rtlCol="0" anchor="t"/>
          <a:lstStyle/>
          <a:p>
            <a:pPr marL="0" indent="0">
              <a:lnSpc>
                <a:spcPts val="5718"/>
              </a:lnSpc>
              <a:buNone/>
            </a:pPr>
            <a:r>
              <a:rPr lang="en-US" sz="4574" dirty="0">
                <a:solidFill>
                  <a:srgbClr val="FFFFFF"/>
                </a:solidFill>
                <a:latin typeface="Kanit" pitchFamily="34" charset="0"/>
                <a:ea typeface="Kanit" pitchFamily="34" charset="-122"/>
                <a:cs typeface="Kanit" pitchFamily="34" charset="-120"/>
              </a:rPr>
              <a:t>Develop Frontend</a:t>
            </a:r>
            <a:endParaRPr lang="en-US" sz="4574" dirty="0"/>
          </a:p>
        </p:txBody>
      </p:sp>
      <p:sp>
        <p:nvSpPr>
          <p:cNvPr id="1048635" name="Text 3"/>
          <p:cNvSpPr/>
          <p:nvPr/>
        </p:nvSpPr>
        <p:spPr>
          <a:xfrm>
            <a:off x="968693" y="3580209"/>
            <a:ext cx="2904530"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Intuitive Navigation</a:t>
            </a:r>
            <a:endParaRPr lang="en-US" sz="2287" dirty="0"/>
          </a:p>
        </p:txBody>
      </p:sp>
      <p:sp>
        <p:nvSpPr>
          <p:cNvPr id="1048636" name="Text 4"/>
          <p:cNvSpPr/>
          <p:nvPr/>
        </p:nvSpPr>
        <p:spPr>
          <a:xfrm>
            <a:off x="968693" y="4190167"/>
            <a:ext cx="3828931" cy="1185148"/>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Design a user-friendly interface with clear, logical workflows for seamless trading and analysis.</a:t>
            </a:r>
            <a:endParaRPr lang="en-US" sz="1944" dirty="0"/>
          </a:p>
        </p:txBody>
      </p:sp>
      <p:sp>
        <p:nvSpPr>
          <p:cNvPr id="1048637" name="Text 5"/>
          <p:cNvSpPr/>
          <p:nvPr/>
        </p:nvSpPr>
        <p:spPr>
          <a:xfrm>
            <a:off x="5407462" y="3580209"/>
            <a:ext cx="3387804"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Customizable Dashboards</a:t>
            </a:r>
            <a:endParaRPr lang="en-US" sz="2287" dirty="0"/>
          </a:p>
        </p:txBody>
      </p:sp>
      <p:sp>
        <p:nvSpPr>
          <p:cNvPr id="1048638" name="Text 6"/>
          <p:cNvSpPr/>
          <p:nvPr/>
        </p:nvSpPr>
        <p:spPr>
          <a:xfrm>
            <a:off x="5407462" y="4190167"/>
            <a:ext cx="3828931" cy="1580198"/>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Allow users to personalize their trading views and access key metrics and insights with a few clicks.</a:t>
            </a:r>
            <a:endParaRPr lang="en-US" sz="1944" dirty="0"/>
          </a:p>
        </p:txBody>
      </p:sp>
      <p:sp>
        <p:nvSpPr>
          <p:cNvPr id="1048639" name="Text 7"/>
          <p:cNvSpPr/>
          <p:nvPr/>
        </p:nvSpPr>
        <p:spPr>
          <a:xfrm>
            <a:off x="9846231" y="3580209"/>
            <a:ext cx="3061930" cy="363141"/>
          </a:xfrm>
          <a:prstGeom prst="rect">
            <a:avLst/>
          </a:prstGeom>
          <a:noFill/>
        </p:spPr>
        <p:txBody>
          <a:bodyPr wrap="none" rtlCol="0" anchor="t"/>
          <a:lstStyle/>
          <a:p>
            <a:pPr marL="0" indent="0">
              <a:lnSpc>
                <a:spcPts val="2859"/>
              </a:lnSpc>
              <a:buNone/>
            </a:pPr>
            <a:r>
              <a:rPr lang="en-US" sz="2287" dirty="0">
                <a:solidFill>
                  <a:srgbClr val="FFFFFF"/>
                </a:solidFill>
                <a:latin typeface="Kanit" pitchFamily="34" charset="0"/>
                <a:ea typeface="Kanit" pitchFamily="34" charset="-122"/>
                <a:cs typeface="Kanit" pitchFamily="34" charset="-120"/>
              </a:rPr>
              <a:t>Advanced Visualization</a:t>
            </a:r>
            <a:endParaRPr lang="en-US" sz="2287" dirty="0"/>
          </a:p>
        </p:txBody>
      </p:sp>
      <p:sp>
        <p:nvSpPr>
          <p:cNvPr id="1048640" name="Text 8"/>
          <p:cNvSpPr/>
          <p:nvPr/>
        </p:nvSpPr>
        <p:spPr>
          <a:xfrm>
            <a:off x="9846231" y="4190167"/>
            <a:ext cx="3828931" cy="1580198"/>
          </a:xfrm>
          <a:prstGeom prst="rect">
            <a:avLst/>
          </a:prstGeom>
          <a:noFill/>
        </p:spPr>
        <p:txBody>
          <a:bodyPr wrap="square" rtlCol="0" anchor="t"/>
          <a:lstStyle/>
          <a:p>
            <a:pPr marL="0" indent="0">
              <a:lnSpc>
                <a:spcPts val="3110"/>
              </a:lnSpc>
              <a:buNone/>
            </a:pPr>
            <a:r>
              <a:rPr lang="en-US" sz="1944" dirty="0">
                <a:solidFill>
                  <a:srgbClr val="D9E1FF"/>
                </a:solidFill>
                <a:latin typeface="Martel Sans" pitchFamily="34" charset="0"/>
                <a:ea typeface="Martel Sans" pitchFamily="34" charset="-122"/>
                <a:cs typeface="Martel Sans" pitchFamily="34" charset="-120"/>
              </a:rPr>
              <a:t>Incorporate interactive charts, graphs, and data visualizations to enhance market trend analysis and decision-making.</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644" name="Shape 0"/>
          <p:cNvSpPr/>
          <p:nvPr/>
        </p:nvSpPr>
        <p:spPr>
          <a:xfrm>
            <a:off x="0" y="0"/>
            <a:ext cx="14630400" cy="8229600"/>
          </a:xfrm>
          <a:prstGeom prst="rect">
            <a:avLst/>
          </a:prstGeom>
          <a:solidFill>
            <a:srgbClr val="271C4E"/>
          </a:solidFill>
        </p:spPr>
      </p:sp>
      <p:sp>
        <p:nvSpPr>
          <p:cNvPr id="1048645" name="Shape 1"/>
          <p:cNvSpPr/>
          <p:nvPr/>
        </p:nvSpPr>
        <p:spPr>
          <a:xfrm>
            <a:off x="0" y="0"/>
            <a:ext cx="14630400" cy="8505825"/>
          </a:xfrm>
          <a:prstGeom prst="rect">
            <a:avLst/>
          </a:prstGeom>
          <a:solidFill>
            <a:srgbClr val="100C35"/>
          </a:solidFill>
        </p:spPr>
      </p:sp>
      <p:pic>
        <p:nvPicPr>
          <p:cNvPr id="2097166" name="Image 0" descr="preencoded.png"/>
          <p:cNvPicPr>
            <a:picLocks noChangeAspect="1"/>
          </p:cNvPicPr>
          <p:nvPr/>
        </p:nvPicPr>
        <p:blipFill>
          <a:blip r:embed="rId3"/>
          <a:stretch>
            <a:fillRect/>
          </a:stretch>
        </p:blipFill>
        <p:spPr>
          <a:xfrm>
            <a:off x="9144000" y="0"/>
            <a:ext cx="5486400" cy="8505825"/>
          </a:xfrm>
          <a:prstGeom prst="rect">
            <a:avLst/>
          </a:prstGeom>
        </p:spPr>
      </p:pic>
      <p:pic>
        <p:nvPicPr>
          <p:cNvPr id="2097167" name="Image 1" descr="preencoded.png"/>
          <p:cNvPicPr>
            <a:picLocks noChangeAspect="1"/>
          </p:cNvPicPr>
          <p:nvPr/>
        </p:nvPicPr>
        <p:blipFill>
          <a:blip r:embed="rId4"/>
          <a:stretch>
            <a:fillRect/>
          </a:stretch>
        </p:blipFill>
        <p:spPr>
          <a:xfrm>
            <a:off x="9360098" y="2515433"/>
            <a:ext cx="5054203" cy="3474839"/>
          </a:xfrm>
          <a:prstGeom prst="rect">
            <a:avLst/>
          </a:prstGeom>
        </p:spPr>
      </p:pic>
      <p:sp>
        <p:nvSpPr>
          <p:cNvPr id="1048646" name="Text 2"/>
          <p:cNvSpPr/>
          <p:nvPr/>
        </p:nvSpPr>
        <p:spPr>
          <a:xfrm>
            <a:off x="604837" y="475178"/>
            <a:ext cx="4066342" cy="508159"/>
          </a:xfrm>
          <a:prstGeom prst="rect">
            <a:avLst/>
          </a:prstGeom>
          <a:noFill/>
        </p:spPr>
        <p:txBody>
          <a:bodyPr wrap="none" rtlCol="0" anchor="t"/>
          <a:lstStyle/>
          <a:p>
            <a:pPr marL="0" indent="0">
              <a:lnSpc>
                <a:spcPts val="4002"/>
              </a:lnSpc>
              <a:buNone/>
            </a:pPr>
            <a:r>
              <a:rPr lang="en-US" sz="3202" dirty="0">
                <a:solidFill>
                  <a:srgbClr val="FFFFFF"/>
                </a:solidFill>
                <a:latin typeface="Kanit" pitchFamily="34" charset="0"/>
                <a:ea typeface="Kanit" pitchFamily="34" charset="-122"/>
                <a:cs typeface="Kanit" pitchFamily="34" charset="-120"/>
              </a:rPr>
              <a:t>Develop Backend</a:t>
            </a:r>
            <a:endParaRPr lang="en-US" sz="3202" dirty="0"/>
          </a:p>
        </p:txBody>
      </p:sp>
      <p:pic>
        <p:nvPicPr>
          <p:cNvPr id="2097168" name="Image 2" descr="preencoded.png"/>
          <p:cNvPicPr>
            <a:picLocks noChangeAspect="1"/>
          </p:cNvPicPr>
          <p:nvPr/>
        </p:nvPicPr>
        <p:blipFill>
          <a:blip r:embed="rId5"/>
          <a:stretch>
            <a:fillRect/>
          </a:stretch>
        </p:blipFill>
        <p:spPr>
          <a:xfrm>
            <a:off x="604837" y="1242536"/>
            <a:ext cx="431959" cy="431959"/>
          </a:xfrm>
          <a:prstGeom prst="rect">
            <a:avLst/>
          </a:prstGeom>
        </p:spPr>
      </p:pic>
      <p:sp>
        <p:nvSpPr>
          <p:cNvPr id="1048647" name="Text 3"/>
          <p:cNvSpPr/>
          <p:nvPr/>
        </p:nvSpPr>
        <p:spPr>
          <a:xfrm>
            <a:off x="604837" y="1847255"/>
            <a:ext cx="2033111" cy="254198"/>
          </a:xfrm>
          <a:prstGeom prst="rect">
            <a:avLst/>
          </a:prstGeom>
          <a:noFill/>
        </p:spPr>
        <p:txBody>
          <a:bodyPr wrap="none" rtlCol="0" anchor="t"/>
          <a:lstStyle/>
          <a:p>
            <a:pPr marL="0" indent="0" algn="l">
              <a:lnSpc>
                <a:spcPts val="2001"/>
              </a:lnSpc>
              <a:buNone/>
            </a:pPr>
            <a:r>
              <a:rPr lang="en-US" dirty="0">
                <a:solidFill>
                  <a:srgbClr val="D9E1FF"/>
                </a:solidFill>
                <a:latin typeface="Kanit" pitchFamily="34" charset="0"/>
                <a:ea typeface="Kanit" pitchFamily="34" charset="-122"/>
                <a:cs typeface="Kanit" pitchFamily="34" charset="-120"/>
              </a:rPr>
              <a:t>Data Processing</a:t>
            </a:r>
            <a:endParaRPr lang="en-US" dirty="0"/>
          </a:p>
        </p:txBody>
      </p:sp>
      <p:sp>
        <p:nvSpPr>
          <p:cNvPr id="1048648" name="Text 4"/>
          <p:cNvSpPr/>
          <p:nvPr/>
        </p:nvSpPr>
        <p:spPr>
          <a:xfrm>
            <a:off x="604837" y="2205038"/>
            <a:ext cx="7934325" cy="276582"/>
          </a:xfrm>
          <a:prstGeom prst="rect">
            <a:avLst/>
          </a:prstGeom>
          <a:noFill/>
        </p:spPr>
        <p:txBody>
          <a:bodyPr wrap="none" rtlCol="0" anchor="t"/>
          <a:lstStyle/>
          <a:p>
            <a:pPr marL="0" indent="0" algn="l">
              <a:lnSpc>
                <a:spcPts val="2177"/>
              </a:lnSpc>
              <a:buNone/>
            </a:pPr>
            <a:r>
              <a:rPr lang="en-US" sz="1361" dirty="0">
                <a:solidFill>
                  <a:srgbClr val="D9E1FF"/>
                </a:solidFill>
                <a:latin typeface="Martel Sans" pitchFamily="34" charset="0"/>
                <a:ea typeface="Martel Sans" pitchFamily="34" charset="-122"/>
                <a:cs typeface="Martel Sans" pitchFamily="34" charset="-120"/>
              </a:rPr>
              <a:t>Robust data management and storage capabilities to handle large volumes of financial data.</a:t>
            </a:r>
            <a:endParaRPr lang="en-US" sz="1361" dirty="0"/>
          </a:p>
        </p:txBody>
      </p:sp>
      <p:pic>
        <p:nvPicPr>
          <p:cNvPr id="2097169" name="Image 3" descr="preencoded.png"/>
          <p:cNvPicPr>
            <a:picLocks noChangeAspect="1"/>
          </p:cNvPicPr>
          <p:nvPr/>
        </p:nvPicPr>
        <p:blipFill>
          <a:blip r:embed="rId6"/>
          <a:stretch>
            <a:fillRect/>
          </a:stretch>
        </p:blipFill>
        <p:spPr>
          <a:xfrm>
            <a:off x="604837" y="3000018"/>
            <a:ext cx="431959" cy="431959"/>
          </a:xfrm>
          <a:prstGeom prst="rect">
            <a:avLst/>
          </a:prstGeom>
        </p:spPr>
      </p:pic>
      <p:sp>
        <p:nvSpPr>
          <p:cNvPr id="1048649" name="Text 5"/>
          <p:cNvSpPr/>
          <p:nvPr/>
        </p:nvSpPr>
        <p:spPr>
          <a:xfrm>
            <a:off x="604837" y="3604736"/>
            <a:ext cx="2033111" cy="254198"/>
          </a:xfrm>
          <a:prstGeom prst="rect">
            <a:avLst/>
          </a:prstGeom>
          <a:noFill/>
        </p:spPr>
        <p:txBody>
          <a:bodyPr wrap="none" rtlCol="0" anchor="t"/>
          <a:lstStyle/>
          <a:p>
            <a:pPr marL="0" indent="0" algn="l">
              <a:lnSpc>
                <a:spcPts val="2001"/>
              </a:lnSpc>
              <a:buNone/>
            </a:pPr>
            <a:r>
              <a:rPr lang="en-US" dirty="0">
                <a:solidFill>
                  <a:srgbClr val="D9E1FF"/>
                </a:solidFill>
                <a:latin typeface="Kanit" pitchFamily="34" charset="0"/>
                <a:ea typeface="Kanit" pitchFamily="34" charset="-122"/>
                <a:cs typeface="Kanit" pitchFamily="34" charset="-120"/>
              </a:rPr>
              <a:t>Predictive Modeling</a:t>
            </a:r>
            <a:endParaRPr lang="en-US" dirty="0"/>
          </a:p>
        </p:txBody>
      </p:sp>
      <p:sp>
        <p:nvSpPr>
          <p:cNvPr id="1048650" name="Text 6"/>
          <p:cNvSpPr/>
          <p:nvPr/>
        </p:nvSpPr>
        <p:spPr>
          <a:xfrm>
            <a:off x="604837" y="3962519"/>
            <a:ext cx="7934325" cy="553164"/>
          </a:xfrm>
          <a:prstGeom prst="rect">
            <a:avLst/>
          </a:prstGeom>
          <a:noFill/>
        </p:spPr>
        <p:txBody>
          <a:bodyPr wrap="square" rtlCol="0" anchor="t"/>
          <a:lstStyle/>
          <a:p>
            <a:pPr marL="0" indent="0" algn="l">
              <a:lnSpc>
                <a:spcPts val="2177"/>
              </a:lnSpc>
              <a:buNone/>
            </a:pPr>
            <a:r>
              <a:rPr lang="en-US" sz="1361" dirty="0">
                <a:solidFill>
                  <a:srgbClr val="D9E1FF"/>
                </a:solidFill>
                <a:latin typeface="Martel Sans" pitchFamily="34" charset="0"/>
                <a:ea typeface="Martel Sans" pitchFamily="34" charset="-122"/>
                <a:cs typeface="Martel Sans" pitchFamily="34" charset="-120"/>
              </a:rPr>
              <a:t>Leverage machine learning algorithms to identify trading patterns and forecast market movements.</a:t>
            </a:r>
            <a:endParaRPr lang="en-US" sz="1361" dirty="0"/>
          </a:p>
        </p:txBody>
      </p:sp>
      <p:pic>
        <p:nvPicPr>
          <p:cNvPr id="2097170" name="Image 4" descr="preencoded.png"/>
          <p:cNvPicPr>
            <a:picLocks noChangeAspect="1"/>
          </p:cNvPicPr>
          <p:nvPr/>
        </p:nvPicPr>
        <p:blipFill>
          <a:blip r:embed="rId7"/>
          <a:stretch>
            <a:fillRect/>
          </a:stretch>
        </p:blipFill>
        <p:spPr>
          <a:xfrm>
            <a:off x="604837" y="5034082"/>
            <a:ext cx="431959" cy="431959"/>
          </a:xfrm>
          <a:prstGeom prst="rect">
            <a:avLst/>
          </a:prstGeom>
        </p:spPr>
      </p:pic>
      <p:sp>
        <p:nvSpPr>
          <p:cNvPr id="1048651" name="Text 7"/>
          <p:cNvSpPr/>
          <p:nvPr/>
        </p:nvSpPr>
        <p:spPr>
          <a:xfrm>
            <a:off x="604837" y="5638800"/>
            <a:ext cx="2033111" cy="254198"/>
          </a:xfrm>
          <a:prstGeom prst="rect">
            <a:avLst/>
          </a:prstGeom>
          <a:noFill/>
        </p:spPr>
        <p:txBody>
          <a:bodyPr wrap="none" rtlCol="0" anchor="t"/>
          <a:lstStyle/>
          <a:p>
            <a:pPr marL="0" indent="0" algn="l">
              <a:lnSpc>
                <a:spcPts val="2001"/>
              </a:lnSpc>
              <a:buNone/>
            </a:pPr>
            <a:r>
              <a:rPr lang="en-US" dirty="0">
                <a:solidFill>
                  <a:srgbClr val="D9E1FF"/>
                </a:solidFill>
                <a:latin typeface="Kanit" pitchFamily="34" charset="0"/>
                <a:ea typeface="Kanit" pitchFamily="34" charset="-122"/>
                <a:cs typeface="Kanit" pitchFamily="34" charset="-120"/>
              </a:rPr>
              <a:t>Cybersecurity</a:t>
            </a:r>
            <a:endParaRPr lang="en-US" dirty="0"/>
          </a:p>
        </p:txBody>
      </p:sp>
      <p:sp>
        <p:nvSpPr>
          <p:cNvPr id="1048652" name="Text 8"/>
          <p:cNvSpPr/>
          <p:nvPr/>
        </p:nvSpPr>
        <p:spPr>
          <a:xfrm>
            <a:off x="604837" y="5996583"/>
            <a:ext cx="7934325" cy="276582"/>
          </a:xfrm>
          <a:prstGeom prst="rect">
            <a:avLst/>
          </a:prstGeom>
          <a:noFill/>
        </p:spPr>
        <p:txBody>
          <a:bodyPr wrap="none" rtlCol="0" anchor="t"/>
          <a:lstStyle/>
          <a:p>
            <a:pPr marL="0" indent="0" algn="l">
              <a:lnSpc>
                <a:spcPts val="2177"/>
              </a:lnSpc>
              <a:buNone/>
            </a:pPr>
            <a:r>
              <a:rPr lang="en-US" sz="1361" dirty="0">
                <a:solidFill>
                  <a:srgbClr val="D9E1FF"/>
                </a:solidFill>
                <a:latin typeface="Martel Sans" pitchFamily="34" charset="0"/>
                <a:ea typeface="Martel Sans" pitchFamily="34" charset="-122"/>
                <a:cs typeface="Martel Sans" pitchFamily="34" charset="-120"/>
              </a:rPr>
              <a:t>Implement advanced security measures to protect against cyber threats and data breaches.</a:t>
            </a:r>
            <a:endParaRPr lang="en-US" sz="1361" dirty="0"/>
          </a:p>
        </p:txBody>
      </p:sp>
      <p:pic>
        <p:nvPicPr>
          <p:cNvPr id="2097171" name="Image 5" descr="preencoded.png"/>
          <p:cNvPicPr>
            <a:picLocks noChangeAspect="1"/>
          </p:cNvPicPr>
          <p:nvPr/>
        </p:nvPicPr>
        <p:blipFill>
          <a:blip r:embed="rId8"/>
          <a:stretch>
            <a:fillRect/>
          </a:stretch>
        </p:blipFill>
        <p:spPr>
          <a:xfrm>
            <a:off x="604837" y="6791563"/>
            <a:ext cx="431959" cy="431959"/>
          </a:xfrm>
          <a:prstGeom prst="rect">
            <a:avLst/>
          </a:prstGeom>
        </p:spPr>
      </p:pic>
      <p:sp>
        <p:nvSpPr>
          <p:cNvPr id="1048653" name="Text 9"/>
          <p:cNvSpPr/>
          <p:nvPr/>
        </p:nvSpPr>
        <p:spPr>
          <a:xfrm>
            <a:off x="604837" y="7396282"/>
            <a:ext cx="2033111" cy="254198"/>
          </a:xfrm>
          <a:prstGeom prst="rect">
            <a:avLst/>
          </a:prstGeom>
          <a:noFill/>
        </p:spPr>
        <p:txBody>
          <a:bodyPr wrap="none" rtlCol="0" anchor="t"/>
          <a:lstStyle/>
          <a:p>
            <a:pPr marL="0" indent="0" algn="l">
              <a:lnSpc>
                <a:spcPts val="2001"/>
              </a:lnSpc>
              <a:buNone/>
            </a:pPr>
            <a:r>
              <a:rPr lang="en-US" dirty="0">
                <a:solidFill>
                  <a:srgbClr val="D9E1FF"/>
                </a:solidFill>
                <a:latin typeface="Kanit" pitchFamily="34" charset="0"/>
                <a:ea typeface="Kanit" pitchFamily="34" charset="-122"/>
                <a:cs typeface="Kanit" pitchFamily="34" charset="-120"/>
              </a:rPr>
              <a:t>Scalability</a:t>
            </a:r>
            <a:endParaRPr lang="en-US" dirty="0"/>
          </a:p>
        </p:txBody>
      </p:sp>
      <p:sp>
        <p:nvSpPr>
          <p:cNvPr id="1048654" name="Text 10"/>
          <p:cNvSpPr/>
          <p:nvPr/>
        </p:nvSpPr>
        <p:spPr>
          <a:xfrm>
            <a:off x="604837" y="7754064"/>
            <a:ext cx="7934325" cy="276582"/>
          </a:xfrm>
          <a:prstGeom prst="rect">
            <a:avLst/>
          </a:prstGeom>
          <a:noFill/>
        </p:spPr>
        <p:txBody>
          <a:bodyPr wrap="none" rtlCol="0" anchor="t"/>
          <a:lstStyle/>
          <a:p>
            <a:pPr marL="0" indent="0" algn="l">
              <a:lnSpc>
                <a:spcPts val="2177"/>
              </a:lnSpc>
              <a:buNone/>
            </a:pPr>
            <a:r>
              <a:rPr lang="en-US" sz="1361" dirty="0">
                <a:solidFill>
                  <a:srgbClr val="D9E1FF"/>
                </a:solidFill>
                <a:latin typeface="Martel Sans" pitchFamily="34" charset="0"/>
                <a:ea typeface="Martel Sans" pitchFamily="34" charset="-122"/>
                <a:cs typeface="Martel Sans" pitchFamily="34" charset="-120"/>
              </a:rPr>
              <a:t>Ensure the system can seamlessly handle increased user traffic and trading volumes.</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58" name="Shape 0"/>
          <p:cNvSpPr/>
          <p:nvPr/>
        </p:nvSpPr>
        <p:spPr>
          <a:xfrm>
            <a:off x="0" y="0"/>
            <a:ext cx="14630400" cy="8229600"/>
          </a:xfrm>
          <a:prstGeom prst="rect">
            <a:avLst/>
          </a:prstGeom>
          <a:solidFill>
            <a:srgbClr val="271C4E"/>
          </a:solidFill>
        </p:spPr>
      </p:sp>
      <p:sp>
        <p:nvSpPr>
          <p:cNvPr id="1048659" name="Shape 1"/>
          <p:cNvSpPr/>
          <p:nvPr/>
        </p:nvSpPr>
        <p:spPr>
          <a:xfrm>
            <a:off x="0" y="0"/>
            <a:ext cx="14630400" cy="8229600"/>
          </a:xfrm>
          <a:prstGeom prst="rect">
            <a:avLst/>
          </a:prstGeom>
          <a:solidFill>
            <a:srgbClr val="100C35"/>
          </a:solidFill>
        </p:spPr>
      </p:sp>
      <p:pic>
        <p:nvPicPr>
          <p:cNvPr id="2097173" name="Image 0" descr="preencoded.png"/>
          <p:cNvPicPr>
            <a:picLocks noChangeAspect="1"/>
          </p:cNvPicPr>
          <p:nvPr/>
        </p:nvPicPr>
        <p:blipFill>
          <a:blip r:embed="rId3"/>
          <a:stretch>
            <a:fillRect/>
          </a:stretch>
        </p:blipFill>
        <p:spPr>
          <a:xfrm>
            <a:off x="0" y="0"/>
            <a:ext cx="14630400" cy="2330648"/>
          </a:xfrm>
          <a:prstGeom prst="rect">
            <a:avLst/>
          </a:prstGeom>
        </p:spPr>
      </p:pic>
      <p:sp>
        <p:nvSpPr>
          <p:cNvPr id="1048660" name="Text 2"/>
          <p:cNvSpPr/>
          <p:nvPr/>
        </p:nvSpPr>
        <p:spPr>
          <a:xfrm>
            <a:off x="2522101" y="2845118"/>
            <a:ext cx="9586198" cy="1096804"/>
          </a:xfrm>
          <a:prstGeom prst="rect">
            <a:avLst/>
          </a:prstGeom>
          <a:noFill/>
        </p:spPr>
        <p:txBody>
          <a:bodyPr wrap="square" rtlCol="0" anchor="t"/>
          <a:lstStyle/>
          <a:p>
            <a:pPr marL="0" indent="0">
              <a:lnSpc>
                <a:spcPts val="4318"/>
              </a:lnSpc>
              <a:buNone/>
            </a:pPr>
            <a:r>
              <a:rPr lang="en-US" sz="3455" dirty="0">
                <a:solidFill>
                  <a:srgbClr val="FFFFFF"/>
                </a:solidFill>
                <a:latin typeface="Kanit" pitchFamily="34" charset="0"/>
                <a:ea typeface="Kanit" pitchFamily="34" charset="-122"/>
                <a:cs typeface="Kanit" pitchFamily="34" charset="-120"/>
              </a:rPr>
              <a:t>Implementation and Integration with Cloud Services</a:t>
            </a:r>
            <a:endParaRPr lang="en-US" sz="3455" dirty="0"/>
          </a:p>
        </p:txBody>
      </p:sp>
      <p:sp>
        <p:nvSpPr>
          <p:cNvPr id="1048661" name="Shape 3"/>
          <p:cNvSpPr/>
          <p:nvPr/>
        </p:nvSpPr>
        <p:spPr>
          <a:xfrm>
            <a:off x="2522101" y="4221599"/>
            <a:ext cx="4699873" cy="1653540"/>
          </a:xfrm>
          <a:prstGeom prst="roundRect">
            <a:avLst>
              <a:gd name="adj" fmla="val 2030"/>
            </a:avLst>
          </a:prstGeom>
          <a:solidFill>
            <a:srgbClr val="2F2B54"/>
          </a:solidFill>
        </p:spPr>
      </p:sp>
      <p:sp>
        <p:nvSpPr>
          <p:cNvPr id="1048662" name="Text 4"/>
          <p:cNvSpPr/>
          <p:nvPr/>
        </p:nvSpPr>
        <p:spPr>
          <a:xfrm>
            <a:off x="2708553" y="4408051"/>
            <a:ext cx="2580680" cy="274082"/>
          </a:xfrm>
          <a:prstGeom prst="rect">
            <a:avLst/>
          </a:prstGeom>
          <a:noFill/>
        </p:spPr>
        <p:txBody>
          <a:bodyPr wrap="none" rtlCol="0" anchor="t"/>
          <a:lstStyle/>
          <a:p>
            <a:pPr marL="0" indent="0">
              <a:lnSpc>
                <a:spcPts val="2159"/>
              </a:lnSpc>
              <a:buNone/>
            </a:pPr>
            <a:r>
              <a:rPr lang="en-US" sz="1727" dirty="0">
                <a:solidFill>
                  <a:srgbClr val="D9E1FF"/>
                </a:solidFill>
                <a:latin typeface="Kanit" pitchFamily="34" charset="0"/>
                <a:ea typeface="Kanit" pitchFamily="34" charset="-122"/>
                <a:cs typeface="Kanit" pitchFamily="34" charset="-120"/>
              </a:rPr>
              <a:t>Cloud-Native Architecture</a:t>
            </a:r>
            <a:endParaRPr lang="en-US" sz="1727" dirty="0"/>
          </a:p>
        </p:txBody>
      </p:sp>
      <p:sp>
        <p:nvSpPr>
          <p:cNvPr id="1048663" name="Text 5"/>
          <p:cNvSpPr/>
          <p:nvPr/>
        </p:nvSpPr>
        <p:spPr>
          <a:xfrm>
            <a:off x="2708553" y="4793933"/>
            <a:ext cx="4326969" cy="894755"/>
          </a:xfrm>
          <a:prstGeom prst="rect">
            <a:avLst/>
          </a:prstGeom>
          <a:noFill/>
        </p:spPr>
        <p:txBody>
          <a:bodyPr wrap="square" rtlCol="0" anchor="t"/>
          <a:lstStyle/>
          <a:p>
            <a:pPr marL="0" indent="0">
              <a:lnSpc>
                <a:spcPts val="2349"/>
              </a:lnSpc>
              <a:buNone/>
            </a:pPr>
            <a:r>
              <a:rPr lang="en-US" sz="1468" dirty="0">
                <a:solidFill>
                  <a:srgbClr val="D9E1FF"/>
                </a:solidFill>
                <a:latin typeface="Martel Sans" pitchFamily="34" charset="0"/>
                <a:ea typeface="Martel Sans" pitchFamily="34" charset="-122"/>
                <a:cs typeface="Martel Sans" pitchFamily="34" charset="-120"/>
              </a:rPr>
              <a:t>Leverage the scalability, flexibility, and cost-effectiveness of cloud-based infrastructure and services.</a:t>
            </a:r>
            <a:endParaRPr lang="en-US" sz="1468" dirty="0"/>
          </a:p>
        </p:txBody>
      </p:sp>
      <p:sp>
        <p:nvSpPr>
          <p:cNvPr id="1048664" name="Shape 6"/>
          <p:cNvSpPr/>
          <p:nvPr/>
        </p:nvSpPr>
        <p:spPr>
          <a:xfrm>
            <a:off x="7408426" y="4221599"/>
            <a:ext cx="4699873" cy="1653540"/>
          </a:xfrm>
          <a:prstGeom prst="roundRect">
            <a:avLst>
              <a:gd name="adj" fmla="val 2030"/>
            </a:avLst>
          </a:prstGeom>
          <a:solidFill>
            <a:srgbClr val="2F2B54"/>
          </a:solidFill>
        </p:spPr>
      </p:sp>
      <p:sp>
        <p:nvSpPr>
          <p:cNvPr id="1048665" name="Text 7"/>
          <p:cNvSpPr/>
          <p:nvPr/>
        </p:nvSpPr>
        <p:spPr>
          <a:xfrm>
            <a:off x="7594878" y="4408051"/>
            <a:ext cx="2361009" cy="274082"/>
          </a:xfrm>
          <a:prstGeom prst="rect">
            <a:avLst/>
          </a:prstGeom>
          <a:noFill/>
        </p:spPr>
        <p:txBody>
          <a:bodyPr wrap="none" rtlCol="0" anchor="t"/>
          <a:lstStyle/>
          <a:p>
            <a:pPr marL="0" indent="0">
              <a:lnSpc>
                <a:spcPts val="2159"/>
              </a:lnSpc>
              <a:buNone/>
            </a:pPr>
            <a:r>
              <a:rPr lang="en-US" sz="1727" dirty="0">
                <a:solidFill>
                  <a:srgbClr val="D9E1FF"/>
                </a:solidFill>
                <a:latin typeface="Kanit" pitchFamily="34" charset="0"/>
                <a:ea typeface="Kanit" pitchFamily="34" charset="-122"/>
                <a:cs typeface="Kanit" pitchFamily="34" charset="-120"/>
              </a:rPr>
              <a:t>Automated Deployment</a:t>
            </a:r>
            <a:endParaRPr lang="en-US" sz="1727" dirty="0"/>
          </a:p>
        </p:txBody>
      </p:sp>
      <p:sp>
        <p:nvSpPr>
          <p:cNvPr id="1048666" name="Text 8"/>
          <p:cNvSpPr/>
          <p:nvPr/>
        </p:nvSpPr>
        <p:spPr>
          <a:xfrm>
            <a:off x="7594878" y="4793933"/>
            <a:ext cx="4326969" cy="894755"/>
          </a:xfrm>
          <a:prstGeom prst="rect">
            <a:avLst/>
          </a:prstGeom>
          <a:noFill/>
        </p:spPr>
        <p:txBody>
          <a:bodyPr wrap="square" rtlCol="0" anchor="t"/>
          <a:lstStyle/>
          <a:p>
            <a:pPr marL="0" indent="0">
              <a:lnSpc>
                <a:spcPts val="2349"/>
              </a:lnSpc>
              <a:buNone/>
            </a:pPr>
            <a:r>
              <a:rPr lang="en-US" sz="1468" dirty="0">
                <a:solidFill>
                  <a:srgbClr val="D9E1FF"/>
                </a:solidFill>
                <a:latin typeface="Martel Sans" pitchFamily="34" charset="0"/>
                <a:ea typeface="Martel Sans" pitchFamily="34" charset="-122"/>
                <a:cs typeface="Martel Sans" pitchFamily="34" charset="-120"/>
              </a:rPr>
              <a:t>Streamline the implementation and update process through containerization and CI/CD pipelines.</a:t>
            </a:r>
            <a:endParaRPr lang="en-US" sz="1468" dirty="0"/>
          </a:p>
        </p:txBody>
      </p:sp>
      <p:sp>
        <p:nvSpPr>
          <p:cNvPr id="1048667" name="Shape 9"/>
          <p:cNvSpPr/>
          <p:nvPr/>
        </p:nvSpPr>
        <p:spPr>
          <a:xfrm>
            <a:off x="2522101" y="6061591"/>
            <a:ext cx="4699873" cy="1653540"/>
          </a:xfrm>
          <a:prstGeom prst="roundRect">
            <a:avLst>
              <a:gd name="adj" fmla="val 2030"/>
            </a:avLst>
          </a:prstGeom>
          <a:solidFill>
            <a:srgbClr val="2F2B54"/>
          </a:solidFill>
        </p:spPr>
      </p:sp>
      <p:sp>
        <p:nvSpPr>
          <p:cNvPr id="1048668" name="Text 10"/>
          <p:cNvSpPr/>
          <p:nvPr/>
        </p:nvSpPr>
        <p:spPr>
          <a:xfrm>
            <a:off x="2708553" y="6248043"/>
            <a:ext cx="2193608" cy="274082"/>
          </a:xfrm>
          <a:prstGeom prst="rect">
            <a:avLst/>
          </a:prstGeom>
          <a:noFill/>
        </p:spPr>
        <p:txBody>
          <a:bodyPr wrap="none" rtlCol="0" anchor="t"/>
          <a:lstStyle/>
          <a:p>
            <a:pPr marL="0" indent="0">
              <a:lnSpc>
                <a:spcPts val="2159"/>
              </a:lnSpc>
              <a:buNone/>
            </a:pPr>
            <a:r>
              <a:rPr lang="en-US" sz="1727" dirty="0">
                <a:solidFill>
                  <a:srgbClr val="D9E1FF"/>
                </a:solidFill>
                <a:latin typeface="Kanit" pitchFamily="34" charset="0"/>
                <a:ea typeface="Kanit" pitchFamily="34" charset="-122"/>
                <a:cs typeface="Kanit" pitchFamily="34" charset="-120"/>
              </a:rPr>
              <a:t>Disaster Recovery</a:t>
            </a:r>
            <a:endParaRPr lang="en-US" sz="1727" dirty="0"/>
          </a:p>
        </p:txBody>
      </p:sp>
      <p:sp>
        <p:nvSpPr>
          <p:cNvPr id="1048669" name="Text 11"/>
          <p:cNvSpPr/>
          <p:nvPr/>
        </p:nvSpPr>
        <p:spPr>
          <a:xfrm>
            <a:off x="2708553" y="6633924"/>
            <a:ext cx="4326969" cy="894755"/>
          </a:xfrm>
          <a:prstGeom prst="rect">
            <a:avLst/>
          </a:prstGeom>
          <a:noFill/>
        </p:spPr>
        <p:txBody>
          <a:bodyPr wrap="square" rtlCol="0" anchor="t"/>
          <a:lstStyle/>
          <a:p>
            <a:pPr marL="0" indent="0">
              <a:lnSpc>
                <a:spcPts val="2349"/>
              </a:lnSpc>
              <a:buNone/>
            </a:pPr>
            <a:r>
              <a:rPr lang="en-US" sz="1468" dirty="0">
                <a:solidFill>
                  <a:srgbClr val="D9E1FF"/>
                </a:solidFill>
                <a:latin typeface="Martel Sans" pitchFamily="34" charset="0"/>
                <a:ea typeface="Martel Sans" pitchFamily="34" charset="-122"/>
                <a:cs typeface="Martel Sans" pitchFamily="34" charset="-120"/>
              </a:rPr>
              <a:t>Ensure business continuity and data protection through robust backup and disaster recovery strategies.</a:t>
            </a:r>
            <a:endParaRPr lang="en-US" sz="1468" dirty="0"/>
          </a:p>
        </p:txBody>
      </p:sp>
      <p:sp>
        <p:nvSpPr>
          <p:cNvPr id="1048670" name="Shape 12"/>
          <p:cNvSpPr/>
          <p:nvPr/>
        </p:nvSpPr>
        <p:spPr>
          <a:xfrm>
            <a:off x="7408426" y="6061591"/>
            <a:ext cx="4699873" cy="1653540"/>
          </a:xfrm>
          <a:prstGeom prst="roundRect">
            <a:avLst>
              <a:gd name="adj" fmla="val 2030"/>
            </a:avLst>
          </a:prstGeom>
          <a:solidFill>
            <a:srgbClr val="2F2B54"/>
          </a:solidFill>
        </p:spPr>
      </p:sp>
      <p:sp>
        <p:nvSpPr>
          <p:cNvPr id="1048671" name="Text 13"/>
          <p:cNvSpPr/>
          <p:nvPr/>
        </p:nvSpPr>
        <p:spPr>
          <a:xfrm>
            <a:off x="7594878" y="6248043"/>
            <a:ext cx="2339935" cy="274082"/>
          </a:xfrm>
          <a:prstGeom prst="rect">
            <a:avLst/>
          </a:prstGeom>
          <a:noFill/>
        </p:spPr>
        <p:txBody>
          <a:bodyPr wrap="none" rtlCol="0" anchor="t"/>
          <a:lstStyle/>
          <a:p>
            <a:pPr marL="0" indent="0">
              <a:lnSpc>
                <a:spcPts val="2159"/>
              </a:lnSpc>
              <a:buNone/>
            </a:pPr>
            <a:r>
              <a:rPr lang="en-US" sz="1727" dirty="0">
                <a:solidFill>
                  <a:srgbClr val="D9E1FF"/>
                </a:solidFill>
                <a:latin typeface="Kanit" pitchFamily="34" charset="0"/>
                <a:ea typeface="Kanit" pitchFamily="34" charset="-122"/>
                <a:cs typeface="Kanit" pitchFamily="34" charset="-120"/>
              </a:rPr>
              <a:t>Monitoring and Alerting</a:t>
            </a:r>
            <a:endParaRPr lang="en-US" sz="1727" dirty="0"/>
          </a:p>
        </p:txBody>
      </p:sp>
      <p:sp>
        <p:nvSpPr>
          <p:cNvPr id="1048672" name="Text 14"/>
          <p:cNvSpPr/>
          <p:nvPr/>
        </p:nvSpPr>
        <p:spPr>
          <a:xfrm>
            <a:off x="7594878" y="6633924"/>
            <a:ext cx="4326969" cy="596503"/>
          </a:xfrm>
          <a:prstGeom prst="rect">
            <a:avLst/>
          </a:prstGeom>
          <a:noFill/>
        </p:spPr>
        <p:txBody>
          <a:bodyPr wrap="square" rtlCol="0" anchor="t"/>
          <a:lstStyle/>
          <a:p>
            <a:pPr marL="0" indent="0">
              <a:lnSpc>
                <a:spcPts val="2349"/>
              </a:lnSpc>
              <a:buNone/>
            </a:pPr>
            <a:r>
              <a:rPr lang="en-US" sz="1468" dirty="0">
                <a:solidFill>
                  <a:srgbClr val="D9E1FF"/>
                </a:solidFill>
                <a:latin typeface="Martel Sans" pitchFamily="34" charset="0"/>
                <a:ea typeface="Martel Sans" pitchFamily="34" charset="-122"/>
                <a:cs typeface="Martel Sans" pitchFamily="34" charset="-120"/>
              </a:rPr>
              <a:t>Utilize cloud-based monitoring tools to proactively identify and address system issues.</a:t>
            </a:r>
            <a:endParaRPr lang="en-US" sz="146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048676" name="Shape 0"/>
          <p:cNvSpPr/>
          <p:nvPr/>
        </p:nvSpPr>
        <p:spPr>
          <a:xfrm>
            <a:off x="0" y="0"/>
            <a:ext cx="14630400" cy="8229600"/>
          </a:xfrm>
          <a:prstGeom prst="rect">
            <a:avLst/>
          </a:prstGeom>
          <a:solidFill>
            <a:srgbClr val="271C4E"/>
          </a:solidFill>
        </p:spPr>
      </p:sp>
      <p:sp>
        <p:nvSpPr>
          <p:cNvPr id="1048677" name="Shape 1"/>
          <p:cNvSpPr/>
          <p:nvPr/>
        </p:nvSpPr>
        <p:spPr>
          <a:xfrm>
            <a:off x="0" y="0"/>
            <a:ext cx="14630400" cy="8229600"/>
          </a:xfrm>
          <a:prstGeom prst="rect">
            <a:avLst/>
          </a:prstGeom>
          <a:solidFill>
            <a:srgbClr val="100C35"/>
          </a:solidFill>
        </p:spPr>
        <p:txBody>
          <a:bodyPr/>
          <a:lstStyle/>
          <a:p>
            <a:r>
              <a:rPr lang="zh-CN" altLang="en-US"/>
              <a:t>
</a:t>
            </a:r>
          </a:p>
        </p:txBody>
      </p:sp>
      <p:pic>
        <p:nvPicPr>
          <p:cNvPr id="2097175"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2097176" name="Image 1" descr="preencoded.png"/>
          <p:cNvPicPr>
            <a:picLocks noChangeAspect="1"/>
          </p:cNvPicPr>
          <p:nvPr/>
        </p:nvPicPr>
        <p:blipFill>
          <a:blip r:embed="rId4"/>
          <a:stretch>
            <a:fillRect/>
          </a:stretch>
        </p:blipFill>
        <p:spPr>
          <a:xfrm>
            <a:off x="268486" y="2248495"/>
            <a:ext cx="4949309" cy="3732609"/>
          </a:xfrm>
          <a:prstGeom prst="rect">
            <a:avLst/>
          </a:prstGeom>
        </p:spPr>
      </p:pic>
      <p:sp>
        <p:nvSpPr>
          <p:cNvPr id="1048678" name="Text 2"/>
          <p:cNvSpPr/>
          <p:nvPr/>
        </p:nvSpPr>
        <p:spPr>
          <a:xfrm>
            <a:off x="6238399" y="1080016"/>
            <a:ext cx="6752987" cy="631865"/>
          </a:xfrm>
          <a:prstGeom prst="rect">
            <a:avLst/>
          </a:prstGeom>
          <a:noFill/>
        </p:spPr>
        <p:txBody>
          <a:bodyPr wrap="none" rtlCol="0" anchor="t"/>
          <a:lstStyle/>
          <a:p>
            <a:pPr marL="0" indent="0">
              <a:lnSpc>
                <a:spcPts val="4976"/>
              </a:lnSpc>
              <a:buNone/>
            </a:pPr>
            <a:r>
              <a:rPr lang="en-US" sz="3981" dirty="0">
                <a:solidFill>
                  <a:srgbClr val="FFFFFF"/>
                </a:solidFill>
                <a:latin typeface="Kanit" pitchFamily="34" charset="0"/>
                <a:ea typeface="Kanit" pitchFamily="34" charset="-122"/>
                <a:cs typeface="Kanit" pitchFamily="34" charset="-120"/>
              </a:rPr>
              <a:t>Personalization and Targeting</a:t>
            </a:r>
            <a:endParaRPr lang="en-US" sz="3981" dirty="0"/>
          </a:p>
        </p:txBody>
      </p:sp>
      <p:sp>
        <p:nvSpPr>
          <p:cNvPr id="1048679" name="Shape 3"/>
          <p:cNvSpPr/>
          <p:nvPr/>
        </p:nvSpPr>
        <p:spPr>
          <a:xfrm>
            <a:off x="6318885" y="2275761"/>
            <a:ext cx="483394" cy="483394"/>
          </a:xfrm>
          <a:prstGeom prst="roundRect">
            <a:avLst>
              <a:gd name="adj" fmla="val 8001"/>
            </a:avLst>
          </a:prstGeom>
          <a:solidFill>
            <a:srgbClr val="2F2B54"/>
          </a:solidFill>
        </p:spPr>
      </p:sp>
      <p:sp>
        <p:nvSpPr>
          <p:cNvPr id="1048680" name="Text 4"/>
          <p:cNvSpPr/>
          <p:nvPr/>
        </p:nvSpPr>
        <p:spPr>
          <a:xfrm>
            <a:off x="6512123" y="2365772"/>
            <a:ext cx="96798" cy="303371"/>
          </a:xfrm>
          <a:prstGeom prst="rect">
            <a:avLst/>
          </a:prstGeom>
          <a:noFill/>
        </p:spPr>
        <p:txBody>
          <a:bodyPr wrap="none" rtlCol="0" anchor="t"/>
          <a:lstStyle/>
          <a:p>
            <a:pPr marL="0" indent="0" algn="ctr">
              <a:lnSpc>
                <a:spcPts val="2388"/>
              </a:lnSpc>
              <a:buNone/>
            </a:pPr>
            <a:r>
              <a:rPr lang="en-US" sz="2388" dirty="0">
                <a:solidFill>
                  <a:srgbClr val="D9E1FF"/>
                </a:solidFill>
                <a:latin typeface="Kanit" pitchFamily="34" charset="0"/>
                <a:ea typeface="Kanit" pitchFamily="34" charset="-122"/>
                <a:cs typeface="Kanit" pitchFamily="34" charset="-120"/>
              </a:rPr>
              <a:t>1</a:t>
            </a:r>
            <a:endParaRPr lang="en-US" sz="2388" dirty="0"/>
          </a:p>
        </p:txBody>
      </p:sp>
      <p:sp>
        <p:nvSpPr>
          <p:cNvPr id="1048681" name="Text 5"/>
          <p:cNvSpPr/>
          <p:nvPr/>
        </p:nvSpPr>
        <p:spPr>
          <a:xfrm>
            <a:off x="7742277" y="2248853"/>
            <a:ext cx="2527697" cy="315873"/>
          </a:xfrm>
          <a:prstGeom prst="rect">
            <a:avLst/>
          </a:prstGeom>
          <a:noFill/>
        </p:spPr>
        <p:txBody>
          <a:bodyPr wrap="none" rtlCol="0" anchor="t"/>
          <a:lstStyle/>
          <a:p>
            <a:pPr marL="0" indent="0" algn="l">
              <a:lnSpc>
                <a:spcPts val="2488"/>
              </a:lnSpc>
              <a:buNone/>
            </a:pPr>
            <a:r>
              <a:rPr lang="en-US" sz="1990" dirty="0">
                <a:solidFill>
                  <a:srgbClr val="D9E1FF"/>
                </a:solidFill>
                <a:latin typeface="Kanit" pitchFamily="34" charset="0"/>
                <a:ea typeface="Kanit" pitchFamily="34" charset="-122"/>
                <a:cs typeface="Kanit" pitchFamily="34" charset="-120"/>
              </a:rPr>
              <a:t>User Profiling</a:t>
            </a:r>
            <a:endParaRPr lang="en-US" sz="1990" dirty="0"/>
          </a:p>
        </p:txBody>
      </p:sp>
      <p:sp>
        <p:nvSpPr>
          <p:cNvPr id="1048682" name="Text 6"/>
          <p:cNvSpPr/>
          <p:nvPr/>
        </p:nvSpPr>
        <p:spPr>
          <a:xfrm>
            <a:off x="7742277" y="2693551"/>
            <a:ext cx="6136124" cy="687705"/>
          </a:xfrm>
          <a:prstGeom prst="rect">
            <a:avLst/>
          </a:prstGeom>
          <a:noFill/>
        </p:spPr>
        <p:txBody>
          <a:bodyPr wrap="square" rtlCol="0" anchor="t"/>
          <a:lstStyle/>
          <a:p>
            <a:pPr marL="0" indent="0" algn="l">
              <a:lnSpc>
                <a:spcPts val="2707"/>
              </a:lnSpc>
              <a:buNone/>
            </a:pPr>
            <a:r>
              <a:rPr lang="en-US" sz="1692" dirty="0">
                <a:solidFill>
                  <a:srgbClr val="D9E1FF"/>
                </a:solidFill>
                <a:latin typeface="Martel Sans" pitchFamily="34" charset="0"/>
                <a:ea typeface="Martel Sans" pitchFamily="34" charset="-122"/>
                <a:cs typeface="Martel Sans" pitchFamily="34" charset="-120"/>
              </a:rPr>
              <a:t>Analyze user behavior, preferences, and trading patterns to create personalized profiles.</a:t>
            </a:r>
            <a:endParaRPr lang="en-US" sz="1692" dirty="0"/>
          </a:p>
        </p:txBody>
      </p:sp>
      <p:sp>
        <p:nvSpPr>
          <p:cNvPr id="1048683" name="Shape 7"/>
          <p:cNvSpPr/>
          <p:nvPr/>
        </p:nvSpPr>
        <p:spPr>
          <a:xfrm>
            <a:off x="6318885" y="4052530"/>
            <a:ext cx="483394" cy="483394"/>
          </a:xfrm>
          <a:prstGeom prst="roundRect">
            <a:avLst>
              <a:gd name="adj" fmla="val 8001"/>
            </a:avLst>
          </a:prstGeom>
          <a:solidFill>
            <a:srgbClr val="2F2B54"/>
          </a:solidFill>
        </p:spPr>
      </p:sp>
      <p:sp>
        <p:nvSpPr>
          <p:cNvPr id="1048684" name="Text 8"/>
          <p:cNvSpPr/>
          <p:nvPr/>
        </p:nvSpPr>
        <p:spPr>
          <a:xfrm>
            <a:off x="6483310" y="4142542"/>
            <a:ext cx="154424" cy="303371"/>
          </a:xfrm>
          <a:prstGeom prst="rect">
            <a:avLst/>
          </a:prstGeom>
          <a:noFill/>
        </p:spPr>
        <p:txBody>
          <a:bodyPr wrap="none" rtlCol="0" anchor="t"/>
          <a:lstStyle/>
          <a:p>
            <a:pPr marL="0" indent="0" algn="ctr">
              <a:lnSpc>
                <a:spcPts val="2388"/>
              </a:lnSpc>
              <a:buNone/>
            </a:pPr>
            <a:r>
              <a:rPr lang="en-US" sz="2388" dirty="0">
                <a:solidFill>
                  <a:srgbClr val="D9E1FF"/>
                </a:solidFill>
                <a:latin typeface="Kanit" pitchFamily="34" charset="0"/>
                <a:ea typeface="Kanit" pitchFamily="34" charset="-122"/>
                <a:cs typeface="Kanit" pitchFamily="34" charset="-120"/>
              </a:rPr>
              <a:t>2</a:t>
            </a:r>
            <a:endParaRPr lang="en-US" sz="2388" dirty="0"/>
          </a:p>
        </p:txBody>
      </p:sp>
      <p:sp>
        <p:nvSpPr>
          <p:cNvPr id="1048685" name="Text 9"/>
          <p:cNvSpPr/>
          <p:nvPr/>
        </p:nvSpPr>
        <p:spPr>
          <a:xfrm>
            <a:off x="7742277" y="4025622"/>
            <a:ext cx="3171587" cy="315873"/>
          </a:xfrm>
          <a:prstGeom prst="rect">
            <a:avLst/>
          </a:prstGeom>
          <a:noFill/>
        </p:spPr>
        <p:txBody>
          <a:bodyPr wrap="none" rtlCol="0" anchor="t"/>
          <a:lstStyle/>
          <a:p>
            <a:pPr marL="0" indent="0" algn="l">
              <a:lnSpc>
                <a:spcPts val="2488"/>
              </a:lnSpc>
              <a:buNone/>
            </a:pPr>
            <a:r>
              <a:rPr lang="en-US" sz="1990" dirty="0">
                <a:solidFill>
                  <a:srgbClr val="D9E1FF"/>
                </a:solidFill>
                <a:latin typeface="Kanit" pitchFamily="34" charset="0"/>
                <a:ea typeface="Kanit" pitchFamily="34" charset="-122"/>
                <a:cs typeface="Kanit" pitchFamily="34" charset="-120"/>
              </a:rPr>
              <a:t>Targeted Recommendations</a:t>
            </a:r>
            <a:endParaRPr lang="en-US" sz="1990" dirty="0"/>
          </a:p>
        </p:txBody>
      </p:sp>
      <p:sp>
        <p:nvSpPr>
          <p:cNvPr id="1048686" name="Text 10"/>
          <p:cNvSpPr/>
          <p:nvPr/>
        </p:nvSpPr>
        <p:spPr>
          <a:xfrm>
            <a:off x="7742277" y="4470321"/>
            <a:ext cx="6136124" cy="687705"/>
          </a:xfrm>
          <a:prstGeom prst="rect">
            <a:avLst/>
          </a:prstGeom>
          <a:noFill/>
        </p:spPr>
        <p:txBody>
          <a:bodyPr wrap="square" rtlCol="0" anchor="t"/>
          <a:lstStyle/>
          <a:p>
            <a:pPr marL="0" indent="0" algn="l">
              <a:lnSpc>
                <a:spcPts val="2707"/>
              </a:lnSpc>
              <a:buNone/>
            </a:pPr>
            <a:r>
              <a:rPr lang="en-US" sz="1692" dirty="0">
                <a:solidFill>
                  <a:srgbClr val="D9E1FF"/>
                </a:solidFill>
                <a:latin typeface="Martel Sans" pitchFamily="34" charset="0"/>
                <a:ea typeface="Martel Sans" pitchFamily="34" charset="-122"/>
                <a:cs typeface="Martel Sans" pitchFamily="34" charset="-120"/>
              </a:rPr>
              <a:t>Provide tailored investment insights, market analysis, and trading opportunities based on individual user profiles.</a:t>
            </a:r>
            <a:endParaRPr lang="en-US" sz="1692" dirty="0"/>
          </a:p>
        </p:txBody>
      </p:sp>
      <p:sp>
        <p:nvSpPr>
          <p:cNvPr id="1048687" name="Shape 11"/>
          <p:cNvSpPr/>
          <p:nvPr/>
        </p:nvSpPr>
        <p:spPr>
          <a:xfrm>
            <a:off x="6318885" y="5829300"/>
            <a:ext cx="483394" cy="483394"/>
          </a:xfrm>
          <a:prstGeom prst="roundRect">
            <a:avLst>
              <a:gd name="adj" fmla="val 8001"/>
            </a:avLst>
          </a:prstGeom>
          <a:solidFill>
            <a:srgbClr val="2F2B54"/>
          </a:solidFill>
        </p:spPr>
      </p:sp>
      <p:sp>
        <p:nvSpPr>
          <p:cNvPr id="1048688" name="Text 12"/>
          <p:cNvSpPr/>
          <p:nvPr/>
        </p:nvSpPr>
        <p:spPr>
          <a:xfrm>
            <a:off x="6481882" y="5919311"/>
            <a:ext cx="157401" cy="303371"/>
          </a:xfrm>
          <a:prstGeom prst="rect">
            <a:avLst/>
          </a:prstGeom>
          <a:noFill/>
        </p:spPr>
        <p:txBody>
          <a:bodyPr wrap="none" rtlCol="0" anchor="t"/>
          <a:lstStyle/>
          <a:p>
            <a:pPr marL="0" indent="0" algn="ctr">
              <a:lnSpc>
                <a:spcPts val="2388"/>
              </a:lnSpc>
              <a:buNone/>
            </a:pPr>
            <a:r>
              <a:rPr lang="en-US" sz="2388" dirty="0">
                <a:solidFill>
                  <a:srgbClr val="D9E1FF"/>
                </a:solidFill>
                <a:latin typeface="Kanit" pitchFamily="34" charset="0"/>
                <a:ea typeface="Kanit" pitchFamily="34" charset="-122"/>
                <a:cs typeface="Kanit" pitchFamily="34" charset="-120"/>
              </a:rPr>
              <a:t>3</a:t>
            </a:r>
            <a:endParaRPr lang="en-US" sz="2388" dirty="0"/>
          </a:p>
        </p:txBody>
      </p:sp>
      <p:sp>
        <p:nvSpPr>
          <p:cNvPr id="1048689" name="Text 13"/>
          <p:cNvSpPr/>
          <p:nvPr/>
        </p:nvSpPr>
        <p:spPr>
          <a:xfrm>
            <a:off x="7742277" y="5802392"/>
            <a:ext cx="2537936" cy="315873"/>
          </a:xfrm>
          <a:prstGeom prst="rect">
            <a:avLst/>
          </a:prstGeom>
          <a:noFill/>
        </p:spPr>
        <p:txBody>
          <a:bodyPr wrap="none" rtlCol="0" anchor="t"/>
          <a:lstStyle/>
          <a:p>
            <a:pPr marL="0" indent="0" algn="l">
              <a:lnSpc>
                <a:spcPts val="2488"/>
              </a:lnSpc>
              <a:buNone/>
            </a:pPr>
            <a:r>
              <a:rPr lang="en-US" sz="1990" dirty="0">
                <a:solidFill>
                  <a:srgbClr val="D9E1FF"/>
                </a:solidFill>
                <a:latin typeface="Kanit" pitchFamily="34" charset="0"/>
                <a:ea typeface="Kanit" pitchFamily="34" charset="-122"/>
                <a:cs typeface="Kanit" pitchFamily="34" charset="-120"/>
              </a:rPr>
              <a:t>Adaptive Notifications</a:t>
            </a:r>
            <a:endParaRPr lang="en-US" sz="1990" dirty="0"/>
          </a:p>
        </p:txBody>
      </p:sp>
      <p:sp>
        <p:nvSpPr>
          <p:cNvPr id="1048690" name="Text 14"/>
          <p:cNvSpPr/>
          <p:nvPr/>
        </p:nvSpPr>
        <p:spPr>
          <a:xfrm>
            <a:off x="7742277" y="6247090"/>
            <a:ext cx="6136124" cy="687705"/>
          </a:xfrm>
          <a:prstGeom prst="rect">
            <a:avLst/>
          </a:prstGeom>
          <a:noFill/>
        </p:spPr>
        <p:txBody>
          <a:bodyPr wrap="square" rtlCol="0" anchor="t"/>
          <a:lstStyle/>
          <a:p>
            <a:pPr marL="0" indent="0" algn="l">
              <a:lnSpc>
                <a:spcPts val="2707"/>
              </a:lnSpc>
              <a:buNone/>
            </a:pPr>
            <a:r>
              <a:rPr lang="en-US" sz="1692" dirty="0">
                <a:solidFill>
                  <a:srgbClr val="D9E1FF"/>
                </a:solidFill>
                <a:latin typeface="Martel Sans" pitchFamily="34" charset="0"/>
                <a:ea typeface="Martel Sans" pitchFamily="34" charset="-122"/>
                <a:cs typeface="Martel Sans" pitchFamily="34" charset="-120"/>
              </a:rPr>
              <a:t>Deliver timely alerts and updates based on user preferences and market conditions.</a:t>
            </a:r>
            <a:endParaRPr lang="en-US" sz="169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685</Words>
  <Application>Microsoft Office PowerPoint</Application>
  <PresentationFormat>Custom</PresentationFormat>
  <Paragraphs>108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Instrument Sans</vt:lpstr>
      <vt:lpstr>Kanit</vt:lpstr>
      <vt:lpstr>Martel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TY TY</cp:lastModifiedBy>
  <cp:revision>4</cp:revision>
  <dcterms:created xsi:type="dcterms:W3CDTF">2024-07-28T05:26:12Z</dcterms:created>
  <dcterms:modified xsi:type="dcterms:W3CDTF">2024-07-29T19:15:54Z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1279070cef2c4903948cdbb68544b534</vt:lpwstr>
  </property>
</Properties>
</file>