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65" r:id="rId5"/>
    <p:sldId id="259" r:id="rId6"/>
    <p:sldId id="260" r:id="rId7"/>
    <p:sldId id="261" r:id="rId8"/>
    <p:sldId id="262" r:id="rId9"/>
    <p:sldId id="263"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8" autoAdjust="0"/>
    <p:restoredTop sz="94610"/>
  </p:normalViewPr>
  <p:slideViewPr>
    <p:cSldViewPr snapToGrid="0" snapToObjects="1">
      <p:cViewPr varScale="1">
        <p:scale>
          <a:sx n="80" d="100"/>
          <a:sy n="80" d="100"/>
        </p:scale>
        <p:origin x="12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034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815414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302902"/>
            <a:ext cx="8310801" cy="1993752"/>
          </a:xfrm>
          <a:prstGeom prst="rect">
            <a:avLst/>
          </a:prstGeom>
          <a:noFill/>
          <a:ln/>
        </p:spPr>
        <p:txBody>
          <a:bodyPr wrap="square" rtlCol="0" anchor="t"/>
          <a:lstStyle/>
          <a:p>
            <a:pPr marL="0" indent="0">
              <a:lnSpc>
                <a:spcPts val="7545"/>
              </a:lnSpc>
              <a:buNone/>
            </a:pPr>
            <a:r>
              <a:rPr lang="en-US" sz="6036" b="1" dirty="0">
                <a:solidFill>
                  <a:srgbClr val="1F1E1E"/>
                </a:solidFill>
                <a:latin typeface="Alexandria" pitchFamily="34" charset="0"/>
                <a:ea typeface="Alexandria" pitchFamily="34" charset="-122"/>
                <a:cs typeface="Alexandria" pitchFamily="34" charset="-120"/>
              </a:rPr>
              <a:t>Introduction to Dynamic Compilation</a:t>
            </a:r>
            <a:endParaRPr lang="en-US" sz="6036" dirty="0"/>
          </a:p>
        </p:txBody>
      </p:sp>
      <p:sp>
        <p:nvSpPr>
          <p:cNvPr id="6" name="Text 3"/>
          <p:cNvSpPr/>
          <p:nvPr/>
        </p:nvSpPr>
        <p:spPr>
          <a:xfrm>
            <a:off x="833199" y="4510802"/>
            <a:ext cx="7477601" cy="1777008"/>
          </a:xfrm>
          <a:prstGeom prst="rect">
            <a:avLst/>
          </a:prstGeom>
          <a:noFill/>
          <a:ln/>
        </p:spPr>
        <p:txBody>
          <a:bodyPr wrap="square" rtlCol="0" anchor="t"/>
          <a:lstStyle/>
          <a:p>
            <a:pPr marL="0" indent="0">
              <a:lnSpc>
                <a:spcPts val="2799"/>
              </a:lnSpc>
              <a:buNone/>
            </a:pPr>
            <a:endParaRPr lang="en-US" sz="1750" dirty="0"/>
          </a:p>
        </p:txBody>
      </p:sp>
      <p:sp>
        <p:nvSpPr>
          <p:cNvPr id="7" name="Shape 4"/>
          <p:cNvSpPr/>
          <p:nvPr/>
        </p:nvSpPr>
        <p:spPr>
          <a:xfrm>
            <a:off x="833199" y="6554391"/>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6537722"/>
            <a:ext cx="2501384" cy="388858"/>
          </a:xfrm>
          <a:prstGeom prst="rect">
            <a:avLst/>
          </a:prstGeom>
          <a:noFill/>
          <a:ln/>
        </p:spPr>
        <p:txBody>
          <a:bodyPr wrap="none" rtlCol="0" anchor="t"/>
          <a:lstStyle/>
          <a:p>
            <a:pPr marL="0" indent="0" algn="l">
              <a:lnSpc>
                <a:spcPts val="3062"/>
              </a:lnSpc>
              <a:buNone/>
            </a:pPr>
            <a:endParaRPr lang="en-US" sz="2187" dirty="0"/>
          </a:p>
        </p:txBody>
      </p:sp>
      <p:sp>
        <p:nvSpPr>
          <p:cNvPr id="11" name="TextBox 10">
            <a:extLst>
              <a:ext uri="{FF2B5EF4-FFF2-40B4-BE49-F238E27FC236}">
                <a16:creationId xmlns:a16="http://schemas.microsoft.com/office/drawing/2014/main" id="{72DE1D8F-F881-18F1-EF73-717EFEE23E71}"/>
              </a:ext>
            </a:extLst>
          </p:cNvPr>
          <p:cNvSpPr txBox="1"/>
          <p:nvPr/>
        </p:nvSpPr>
        <p:spPr>
          <a:xfrm>
            <a:off x="1068779" y="3776353"/>
            <a:ext cx="6163294"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Course code : CSA1475</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Course name : Compiler Design for LANCE</a:t>
            </a:r>
          </a:p>
        </p:txBody>
      </p:sp>
      <p:sp>
        <p:nvSpPr>
          <p:cNvPr id="12" name="TextBox 11">
            <a:extLst>
              <a:ext uri="{FF2B5EF4-FFF2-40B4-BE49-F238E27FC236}">
                <a16:creationId xmlns:a16="http://schemas.microsoft.com/office/drawing/2014/main" id="{9397BDA9-7FB2-84A4-2029-7227C93BCF41}"/>
              </a:ext>
            </a:extLst>
          </p:cNvPr>
          <p:cNvSpPr txBox="1"/>
          <p:nvPr/>
        </p:nvSpPr>
        <p:spPr>
          <a:xfrm>
            <a:off x="1068779" y="5201392"/>
            <a:ext cx="5866411" cy="132343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Project by:</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N. Venkata Vamsi Krishna(192210416)</a:t>
            </a:r>
          </a:p>
          <a:p>
            <a:r>
              <a:rPr lang="en-US" sz="2000" b="1" dirty="0">
                <a:latin typeface="Times New Roman" panose="02020603050405020304" pitchFamily="18" charset="0"/>
                <a:cs typeface="Times New Roman" panose="02020603050405020304" pitchFamily="18" charset="0"/>
              </a:rPr>
              <a:t>G. Ram Charan(192210439)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923693"/>
            <a:ext cx="7477601" cy="1916430"/>
          </a:xfrm>
          <a:prstGeom prst="rect">
            <a:avLst/>
          </a:prstGeom>
          <a:noFill/>
          <a:ln/>
        </p:spPr>
        <p:txBody>
          <a:bodyPr wrap="square" rtlCol="0" anchor="t"/>
          <a:lstStyle/>
          <a:p>
            <a:pPr marL="0" indent="0">
              <a:lnSpc>
                <a:spcPts val="7545"/>
              </a:lnSpc>
              <a:buNone/>
            </a:pPr>
            <a:r>
              <a:rPr lang="en-US" sz="6036" b="1" dirty="0">
                <a:solidFill>
                  <a:srgbClr val="1F1E1E"/>
                </a:solidFill>
                <a:latin typeface="Alexandria" pitchFamily="34" charset="0"/>
                <a:ea typeface="Alexandria" pitchFamily="34" charset="-122"/>
                <a:cs typeface="Alexandria" pitchFamily="34" charset="-120"/>
              </a:rPr>
              <a:t>Conclusion and Future Trends</a:t>
            </a:r>
            <a:endParaRPr lang="en-US" sz="6036" dirty="0"/>
          </a:p>
        </p:txBody>
      </p:sp>
      <p:sp>
        <p:nvSpPr>
          <p:cNvPr id="6" name="Text 3"/>
          <p:cNvSpPr/>
          <p:nvPr/>
        </p:nvSpPr>
        <p:spPr>
          <a:xfrm>
            <a:off x="833199" y="4173379"/>
            <a:ext cx="7477601" cy="2132409"/>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As dynamic compilation techniques continue to evolve, we can expect to see further advancements in performance optimization for complex software systems. Future trends may involve deeper integration with hardware, leveraging emerging technologies like machine learning, and expanded support for diverse execution environments.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55871" y="0"/>
            <a:ext cx="14630400" cy="8229600"/>
          </a:xfrm>
          <a:prstGeom prst="rect">
            <a:avLst/>
          </a:prstGeom>
          <a:solidFill>
            <a:srgbClr val="FFFAFA"/>
          </a:solidFill>
          <a:ln/>
        </p:spPr>
      </p:sp>
      <p:sp>
        <p:nvSpPr>
          <p:cNvPr id="4" name="Text 2"/>
          <p:cNvSpPr/>
          <p:nvPr/>
        </p:nvSpPr>
        <p:spPr>
          <a:xfrm>
            <a:off x="1760220" y="1282422"/>
            <a:ext cx="10324267" cy="694373"/>
          </a:xfrm>
          <a:prstGeom prst="rect">
            <a:avLst/>
          </a:prstGeom>
          <a:noFill/>
          <a:ln/>
        </p:spPr>
        <p:txBody>
          <a:bodyPr wrap="none" rtlCol="0" anchor="t"/>
          <a:lstStyle/>
          <a:p>
            <a:pPr marL="0" indent="0">
              <a:lnSpc>
                <a:spcPts val="5468"/>
              </a:lnSpc>
              <a:buNone/>
            </a:pPr>
            <a:endParaRPr lang="en-US" sz="4374" dirty="0"/>
          </a:p>
        </p:txBody>
      </p:sp>
      <p:sp>
        <p:nvSpPr>
          <p:cNvPr id="7" name="Text 5"/>
          <p:cNvSpPr/>
          <p:nvPr/>
        </p:nvSpPr>
        <p:spPr>
          <a:xfrm>
            <a:off x="2482334" y="2671048"/>
            <a:ext cx="3252788" cy="347186"/>
          </a:xfrm>
          <a:prstGeom prst="rect">
            <a:avLst/>
          </a:prstGeom>
          <a:noFill/>
          <a:ln/>
        </p:spPr>
        <p:txBody>
          <a:bodyPr wrap="none" rtlCol="0" anchor="t"/>
          <a:lstStyle/>
          <a:p>
            <a:pPr marL="0" indent="0">
              <a:lnSpc>
                <a:spcPts val="2734"/>
              </a:lnSpc>
              <a:buNone/>
            </a:pPr>
            <a:endParaRPr lang="en-US" sz="2187" dirty="0"/>
          </a:p>
        </p:txBody>
      </p:sp>
      <p:sp>
        <p:nvSpPr>
          <p:cNvPr id="8" name="Text 6"/>
          <p:cNvSpPr/>
          <p:nvPr/>
        </p:nvSpPr>
        <p:spPr>
          <a:xfrm>
            <a:off x="2482334" y="3151465"/>
            <a:ext cx="4721781" cy="1066205"/>
          </a:xfrm>
          <a:prstGeom prst="rect">
            <a:avLst/>
          </a:prstGeom>
          <a:noFill/>
          <a:ln/>
        </p:spPr>
        <p:txBody>
          <a:bodyPr wrap="square" rtlCol="0" anchor="t"/>
          <a:lstStyle/>
          <a:p>
            <a:pPr marL="0" indent="0">
              <a:lnSpc>
                <a:spcPts val="2799"/>
              </a:lnSpc>
              <a:buNone/>
            </a:pPr>
            <a:endParaRPr lang="en-US" sz="1750" dirty="0"/>
          </a:p>
        </p:txBody>
      </p:sp>
      <p:sp>
        <p:nvSpPr>
          <p:cNvPr id="10" name="Text 8"/>
          <p:cNvSpPr/>
          <p:nvPr/>
        </p:nvSpPr>
        <p:spPr>
          <a:xfrm>
            <a:off x="7576661" y="2636401"/>
            <a:ext cx="199072" cy="416481"/>
          </a:xfrm>
          <a:prstGeom prst="rect">
            <a:avLst/>
          </a:prstGeom>
          <a:noFill/>
          <a:ln/>
        </p:spPr>
        <p:txBody>
          <a:bodyPr wrap="none" rtlCol="0" anchor="t"/>
          <a:lstStyle/>
          <a:p>
            <a:pPr marL="0" indent="0" algn="ctr">
              <a:lnSpc>
                <a:spcPts val="3281"/>
              </a:lnSpc>
              <a:buNone/>
            </a:pPr>
            <a:endParaRPr lang="en-US" sz="2624" dirty="0"/>
          </a:p>
        </p:txBody>
      </p:sp>
      <p:sp>
        <p:nvSpPr>
          <p:cNvPr id="11" name="Text 9"/>
          <p:cNvSpPr/>
          <p:nvPr/>
        </p:nvSpPr>
        <p:spPr>
          <a:xfrm>
            <a:off x="8148399" y="2671048"/>
            <a:ext cx="3210044" cy="347186"/>
          </a:xfrm>
          <a:prstGeom prst="rect">
            <a:avLst/>
          </a:prstGeom>
          <a:noFill/>
          <a:ln/>
        </p:spPr>
        <p:txBody>
          <a:bodyPr wrap="none" rtlCol="0" anchor="t"/>
          <a:lstStyle/>
          <a:p>
            <a:pPr marL="0" indent="0">
              <a:lnSpc>
                <a:spcPts val="2734"/>
              </a:lnSpc>
              <a:buNone/>
            </a:pPr>
            <a:endParaRPr lang="en-US" sz="2187" dirty="0"/>
          </a:p>
        </p:txBody>
      </p:sp>
      <p:sp>
        <p:nvSpPr>
          <p:cNvPr id="12" name="Text 10"/>
          <p:cNvSpPr/>
          <p:nvPr/>
        </p:nvSpPr>
        <p:spPr>
          <a:xfrm>
            <a:off x="8148399" y="3151465"/>
            <a:ext cx="4721781"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a:t>
            </a:r>
            <a:endParaRPr lang="en-US" sz="1750" dirty="0"/>
          </a:p>
        </p:txBody>
      </p:sp>
      <p:sp>
        <p:nvSpPr>
          <p:cNvPr id="14" name="Text 12"/>
          <p:cNvSpPr/>
          <p:nvPr/>
        </p:nvSpPr>
        <p:spPr>
          <a:xfrm>
            <a:off x="1910477" y="5010507"/>
            <a:ext cx="199311" cy="416481"/>
          </a:xfrm>
          <a:prstGeom prst="rect">
            <a:avLst/>
          </a:prstGeom>
          <a:noFill/>
          <a:ln/>
        </p:spPr>
        <p:txBody>
          <a:bodyPr wrap="none" rtlCol="0" anchor="t"/>
          <a:lstStyle/>
          <a:p>
            <a:pPr marL="0" indent="0" algn="ctr">
              <a:lnSpc>
                <a:spcPts val="3281"/>
              </a:lnSpc>
              <a:buNone/>
            </a:pPr>
            <a:endParaRPr lang="en-US" sz="2624" dirty="0"/>
          </a:p>
        </p:txBody>
      </p:sp>
      <p:sp>
        <p:nvSpPr>
          <p:cNvPr id="15" name="Text 13"/>
          <p:cNvSpPr/>
          <p:nvPr/>
        </p:nvSpPr>
        <p:spPr>
          <a:xfrm>
            <a:off x="2482334" y="5045154"/>
            <a:ext cx="3650933" cy="347186"/>
          </a:xfrm>
          <a:prstGeom prst="rect">
            <a:avLst/>
          </a:prstGeom>
          <a:noFill/>
          <a:ln/>
        </p:spPr>
        <p:txBody>
          <a:bodyPr wrap="none" rtlCol="0" anchor="t"/>
          <a:lstStyle/>
          <a:p>
            <a:pPr marL="0" indent="0">
              <a:lnSpc>
                <a:spcPts val="2734"/>
              </a:lnSpc>
              <a:buNone/>
            </a:pPr>
            <a:endParaRPr lang="en-US" sz="2187" dirty="0"/>
          </a:p>
        </p:txBody>
      </p:sp>
      <p:sp>
        <p:nvSpPr>
          <p:cNvPr id="16" name="Text 14"/>
          <p:cNvSpPr/>
          <p:nvPr/>
        </p:nvSpPr>
        <p:spPr>
          <a:xfrm>
            <a:off x="2482334" y="5525572"/>
            <a:ext cx="4721781" cy="1421606"/>
          </a:xfrm>
          <a:prstGeom prst="rect">
            <a:avLst/>
          </a:prstGeom>
          <a:noFill/>
          <a:ln/>
        </p:spPr>
        <p:txBody>
          <a:bodyPr wrap="square" rtlCol="0" anchor="t"/>
          <a:lstStyle/>
          <a:p>
            <a:pPr marL="0" indent="0">
              <a:lnSpc>
                <a:spcPts val="2799"/>
              </a:lnSpc>
              <a:buNone/>
            </a:pPr>
            <a:endParaRPr lang="en-US" sz="1750" dirty="0"/>
          </a:p>
        </p:txBody>
      </p:sp>
      <p:sp>
        <p:nvSpPr>
          <p:cNvPr id="18" name="Text 16"/>
          <p:cNvSpPr/>
          <p:nvPr/>
        </p:nvSpPr>
        <p:spPr>
          <a:xfrm>
            <a:off x="7575709" y="5010507"/>
            <a:ext cx="200978" cy="416481"/>
          </a:xfrm>
          <a:prstGeom prst="rect">
            <a:avLst/>
          </a:prstGeom>
          <a:noFill/>
          <a:ln/>
        </p:spPr>
        <p:txBody>
          <a:bodyPr wrap="none" rtlCol="0" anchor="t"/>
          <a:lstStyle/>
          <a:p>
            <a:pPr marL="0" indent="0" algn="ctr">
              <a:lnSpc>
                <a:spcPts val="3281"/>
              </a:lnSpc>
              <a:buNone/>
            </a:pPr>
            <a:endParaRPr lang="en-US" sz="2624" dirty="0"/>
          </a:p>
        </p:txBody>
      </p:sp>
      <p:sp>
        <p:nvSpPr>
          <p:cNvPr id="19" name="Text 17"/>
          <p:cNvSpPr/>
          <p:nvPr/>
        </p:nvSpPr>
        <p:spPr>
          <a:xfrm>
            <a:off x="8148399" y="5045154"/>
            <a:ext cx="3896082" cy="347186"/>
          </a:xfrm>
          <a:prstGeom prst="rect">
            <a:avLst/>
          </a:prstGeom>
          <a:noFill/>
          <a:ln/>
        </p:spPr>
        <p:txBody>
          <a:bodyPr wrap="none" rtlCol="0" anchor="t"/>
          <a:lstStyle/>
          <a:p>
            <a:pPr marL="0" indent="0">
              <a:lnSpc>
                <a:spcPts val="2734"/>
              </a:lnSpc>
              <a:buNone/>
            </a:pPr>
            <a:endParaRPr lang="en-US" sz="2187" dirty="0"/>
          </a:p>
        </p:txBody>
      </p:sp>
      <p:sp>
        <p:nvSpPr>
          <p:cNvPr id="20" name="Text 18"/>
          <p:cNvSpPr/>
          <p:nvPr/>
        </p:nvSpPr>
        <p:spPr>
          <a:xfrm>
            <a:off x="8148399" y="5525572"/>
            <a:ext cx="4721781" cy="1421606"/>
          </a:xfrm>
          <a:prstGeom prst="rect">
            <a:avLst/>
          </a:prstGeom>
          <a:noFill/>
          <a:ln/>
        </p:spPr>
        <p:txBody>
          <a:bodyPr wrap="square" rtlCol="0" anchor="t"/>
          <a:lstStyle/>
          <a:p>
            <a:pPr marL="0" indent="0">
              <a:lnSpc>
                <a:spcPts val="2799"/>
              </a:lnSpc>
              <a:buNone/>
            </a:pPr>
            <a:endParaRPr lang="en-US" sz="1750" dirty="0"/>
          </a:p>
        </p:txBody>
      </p:sp>
      <p:sp>
        <p:nvSpPr>
          <p:cNvPr id="22" name="TextBox 21">
            <a:extLst>
              <a:ext uri="{FF2B5EF4-FFF2-40B4-BE49-F238E27FC236}">
                <a16:creationId xmlns:a16="http://schemas.microsoft.com/office/drawing/2014/main" id="{CB361F42-0B87-ECE4-0B76-3C5A259BF2A9}"/>
              </a:ext>
            </a:extLst>
          </p:cNvPr>
          <p:cNvSpPr txBox="1"/>
          <p:nvPr/>
        </p:nvSpPr>
        <p:spPr>
          <a:xfrm>
            <a:off x="1444241" y="2303282"/>
            <a:ext cx="11519748" cy="1369606"/>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Dynamic compilation is a powerful technique that optimizes software performance at runtime. By analyzing and transforming code on-the-fly, dynamic compilers can adapt to changing conditions and user workloads, yielding significant performance gains compared to static compilation.</a:t>
            </a:r>
          </a:p>
          <a:p>
            <a:endParaRPr lang="en-US" sz="2300"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17BA6AEF-968E-22FE-2381-0CBB69DB6F94}"/>
              </a:ext>
            </a:extLst>
          </p:cNvPr>
          <p:cNvSpPr txBox="1"/>
          <p:nvPr/>
        </p:nvSpPr>
        <p:spPr>
          <a:xfrm>
            <a:off x="1154662" y="1218974"/>
            <a:ext cx="11406306" cy="707886"/>
          </a:xfrm>
          <a:prstGeom prst="rect">
            <a:avLst/>
          </a:prstGeom>
          <a:noFill/>
        </p:spPr>
        <p:txBody>
          <a:bodyPr wrap="square" rtlCol="0">
            <a:spAutoFit/>
          </a:bodyPr>
          <a:lstStyle/>
          <a:p>
            <a:r>
              <a:rPr lang="en-US" sz="4000" dirty="0">
                <a:latin typeface="Alexandria"/>
                <a:ea typeface="Alexandria"/>
              </a:rPr>
              <a:t>  What is Dynamic Compilation</a:t>
            </a:r>
          </a:p>
        </p:txBody>
      </p:sp>
      <p:sp>
        <p:nvSpPr>
          <p:cNvPr id="24" name="TextBox 23">
            <a:extLst>
              <a:ext uri="{FF2B5EF4-FFF2-40B4-BE49-F238E27FC236}">
                <a16:creationId xmlns:a16="http://schemas.microsoft.com/office/drawing/2014/main" id="{B9063130-083F-3F23-A181-D737F0F5E9C3}"/>
              </a:ext>
            </a:extLst>
          </p:cNvPr>
          <p:cNvSpPr txBox="1"/>
          <p:nvPr/>
        </p:nvSpPr>
        <p:spPr>
          <a:xfrm>
            <a:off x="1610540" y="3775620"/>
            <a:ext cx="6301932" cy="707886"/>
          </a:xfrm>
          <a:prstGeom prst="rect">
            <a:avLst/>
          </a:prstGeom>
          <a:noFill/>
        </p:spPr>
        <p:txBody>
          <a:bodyPr wrap="square" rtlCol="0">
            <a:spAutoFit/>
          </a:bodyPr>
          <a:lstStyle/>
          <a:p>
            <a:r>
              <a:rPr lang="en-US" sz="4000" dirty="0">
                <a:latin typeface="Alexandria"/>
                <a:ea typeface="Alexandria"/>
              </a:rPr>
              <a:t>Problem Statement</a:t>
            </a:r>
          </a:p>
        </p:txBody>
      </p:sp>
      <p:sp>
        <p:nvSpPr>
          <p:cNvPr id="26" name="TextBox 25">
            <a:extLst>
              <a:ext uri="{FF2B5EF4-FFF2-40B4-BE49-F238E27FC236}">
                <a16:creationId xmlns:a16="http://schemas.microsoft.com/office/drawing/2014/main" id="{27FD0851-DB28-7166-37F3-9789D08C6CAE}"/>
              </a:ext>
            </a:extLst>
          </p:cNvPr>
          <p:cNvSpPr txBox="1"/>
          <p:nvPr/>
        </p:nvSpPr>
        <p:spPr>
          <a:xfrm>
            <a:off x="1538802" y="4738255"/>
            <a:ext cx="11828282" cy="1015663"/>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problem statement aims to address the need for an efficient, secure, and adaptable dynamic compilation system that enhances the performance and flexibility of software applications in various execution environments.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291013"/>
            <a:ext cx="8495824" cy="694373"/>
          </a:xfrm>
          <a:prstGeom prst="rect">
            <a:avLst/>
          </a:prstGeom>
          <a:noFill/>
          <a:ln/>
        </p:spPr>
        <p:txBody>
          <a:bodyPr wrap="none" rtlCol="0" anchor="t"/>
          <a:lstStyle/>
          <a:p>
            <a:pPr marL="0" indent="0">
              <a:lnSpc>
                <a:spcPts val="5468"/>
              </a:lnSpc>
              <a:buNone/>
            </a:pPr>
            <a:r>
              <a:rPr lang="en-US" sz="4374" dirty="0"/>
              <a:t>Objectives:</a:t>
            </a:r>
          </a:p>
        </p:txBody>
      </p:sp>
      <p:sp>
        <p:nvSpPr>
          <p:cNvPr id="5" name="Text 3"/>
          <p:cNvSpPr/>
          <p:nvPr/>
        </p:nvSpPr>
        <p:spPr>
          <a:xfrm>
            <a:off x="1591778" y="2314888"/>
            <a:ext cx="12064064" cy="2832096"/>
          </a:xfrm>
          <a:prstGeom prst="rect">
            <a:avLst/>
          </a:prstGeom>
          <a:noFill/>
          <a:ln/>
        </p:spPr>
        <p:txBody>
          <a:bodyPr wrap="square" rtlCol="0" anchor="t"/>
          <a:lstStyle/>
          <a:p>
            <a:endParaRPr lang="en-US" sz="1600" b="1" dirty="0"/>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Performance Optimization:</a:t>
            </a:r>
            <a:r>
              <a:rPr lang="en-US" sz="2000" dirty="0">
                <a:latin typeface="Times New Roman" panose="02020603050405020304" pitchFamily="18" charset="0"/>
                <a:cs typeface="Times New Roman" panose="02020603050405020304" pitchFamily="18" charset="0"/>
              </a:rPr>
              <a:t> Enhance program execution through real-time optimizations.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Resource Management:</a:t>
            </a:r>
            <a:r>
              <a:rPr lang="en-US" sz="2000" dirty="0">
                <a:latin typeface="Times New Roman" panose="02020603050405020304" pitchFamily="18" charset="0"/>
                <a:cs typeface="Times New Roman" panose="02020603050405020304" pitchFamily="18" charset="0"/>
              </a:rPr>
              <a:t> Efficiently use memory and CPU resources without causing significant overhead.</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Security:</a:t>
            </a:r>
            <a:r>
              <a:rPr lang="en-US" sz="2000" dirty="0">
                <a:latin typeface="Times New Roman" panose="02020603050405020304" pitchFamily="18" charset="0"/>
                <a:cs typeface="Times New Roman" panose="02020603050405020304" pitchFamily="18" charset="0"/>
              </a:rPr>
              <a:t> Ensure that the dynamic compilation process does not introduce vulnerabilities.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Compatibility:</a:t>
            </a:r>
            <a:r>
              <a:rPr lang="en-US" sz="2000" dirty="0">
                <a:latin typeface="Times New Roman" panose="02020603050405020304" pitchFamily="18" charset="0"/>
                <a:cs typeface="Times New Roman" panose="02020603050405020304" pitchFamily="18" charset="0"/>
              </a:rPr>
              <a:t> Support a wide range of programming languages and platforms.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User Control:</a:t>
            </a:r>
            <a:r>
              <a:rPr lang="en-US" sz="2000" dirty="0">
                <a:latin typeface="Times New Roman" panose="02020603050405020304" pitchFamily="18" charset="0"/>
                <a:cs typeface="Times New Roman" panose="02020603050405020304" pitchFamily="18" charset="0"/>
              </a:rPr>
              <a:t> Provide tools for users to configure and monitor the compilation process.</a:t>
            </a:r>
          </a:p>
        </p:txBody>
      </p:sp>
      <p:sp>
        <p:nvSpPr>
          <p:cNvPr id="6" name="Text 4"/>
          <p:cNvSpPr/>
          <p:nvPr/>
        </p:nvSpPr>
        <p:spPr>
          <a:xfrm>
            <a:off x="1760220" y="4931212"/>
            <a:ext cx="11109960" cy="710803"/>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282422"/>
            <a:ext cx="10324267"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Advantages of Dynamic Compilation</a:t>
            </a:r>
            <a:endParaRPr lang="en-US" sz="4374" dirty="0"/>
          </a:p>
        </p:txBody>
      </p:sp>
      <p:sp>
        <p:nvSpPr>
          <p:cNvPr id="5" name="Shape 3"/>
          <p:cNvSpPr/>
          <p:nvPr/>
        </p:nvSpPr>
        <p:spPr>
          <a:xfrm>
            <a:off x="1760220" y="2594729"/>
            <a:ext cx="499943" cy="499943"/>
          </a:xfrm>
          <a:prstGeom prst="roundRect">
            <a:avLst>
              <a:gd name="adj" fmla="val 20000"/>
            </a:avLst>
          </a:prstGeom>
          <a:solidFill>
            <a:srgbClr val="D5DCF6"/>
          </a:solidFill>
          <a:ln w="7620">
            <a:solidFill>
              <a:srgbClr val="BBC2DC"/>
            </a:solidFill>
            <a:prstDash val="solid"/>
          </a:ln>
        </p:spPr>
      </p:sp>
      <p:sp>
        <p:nvSpPr>
          <p:cNvPr id="6" name="Text 4"/>
          <p:cNvSpPr/>
          <p:nvPr/>
        </p:nvSpPr>
        <p:spPr>
          <a:xfrm>
            <a:off x="1944648" y="2636401"/>
            <a:ext cx="131088"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1</a:t>
            </a:r>
            <a:endParaRPr lang="en-US" sz="2624" dirty="0"/>
          </a:p>
        </p:txBody>
      </p:sp>
      <p:sp>
        <p:nvSpPr>
          <p:cNvPr id="7" name="Text 5"/>
          <p:cNvSpPr/>
          <p:nvPr/>
        </p:nvSpPr>
        <p:spPr>
          <a:xfrm>
            <a:off x="2482334" y="2671048"/>
            <a:ext cx="3252788"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Improved Performance</a:t>
            </a:r>
            <a:endParaRPr lang="en-US" sz="2187" dirty="0"/>
          </a:p>
        </p:txBody>
      </p:sp>
      <p:sp>
        <p:nvSpPr>
          <p:cNvPr id="8" name="Text 6"/>
          <p:cNvSpPr/>
          <p:nvPr/>
        </p:nvSpPr>
        <p:spPr>
          <a:xfrm>
            <a:off x="2482334" y="3151465"/>
            <a:ext cx="4721781" cy="1066205"/>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Dynamic compilation can optimize code at runtime, leading to faster execution speeds compared to static compilation.</a:t>
            </a:r>
            <a:endParaRPr lang="en-US" sz="1750" dirty="0"/>
          </a:p>
        </p:txBody>
      </p:sp>
      <p:sp>
        <p:nvSpPr>
          <p:cNvPr id="9" name="Shape 7"/>
          <p:cNvSpPr/>
          <p:nvPr/>
        </p:nvSpPr>
        <p:spPr>
          <a:xfrm>
            <a:off x="7426285" y="2594729"/>
            <a:ext cx="499943" cy="499943"/>
          </a:xfrm>
          <a:prstGeom prst="roundRect">
            <a:avLst>
              <a:gd name="adj" fmla="val 20000"/>
            </a:avLst>
          </a:prstGeom>
          <a:solidFill>
            <a:srgbClr val="D5DCF6"/>
          </a:solidFill>
          <a:ln w="7620">
            <a:solidFill>
              <a:srgbClr val="BBC2DC"/>
            </a:solidFill>
            <a:prstDash val="solid"/>
          </a:ln>
        </p:spPr>
      </p:sp>
      <p:sp>
        <p:nvSpPr>
          <p:cNvPr id="10" name="Text 8"/>
          <p:cNvSpPr/>
          <p:nvPr/>
        </p:nvSpPr>
        <p:spPr>
          <a:xfrm>
            <a:off x="7576661" y="2636401"/>
            <a:ext cx="199072"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2</a:t>
            </a:r>
            <a:endParaRPr lang="en-US" sz="2624" dirty="0"/>
          </a:p>
        </p:txBody>
      </p:sp>
      <p:sp>
        <p:nvSpPr>
          <p:cNvPr id="11" name="Text 9"/>
          <p:cNvSpPr/>
          <p:nvPr/>
        </p:nvSpPr>
        <p:spPr>
          <a:xfrm>
            <a:off x="8148399" y="2671048"/>
            <a:ext cx="3210044"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Adaptive Optimization</a:t>
            </a:r>
            <a:endParaRPr lang="en-US" sz="2187" dirty="0"/>
          </a:p>
        </p:txBody>
      </p:sp>
      <p:sp>
        <p:nvSpPr>
          <p:cNvPr id="12" name="Text 10"/>
          <p:cNvSpPr/>
          <p:nvPr/>
        </p:nvSpPr>
        <p:spPr>
          <a:xfrm>
            <a:off x="8148399" y="3151465"/>
            <a:ext cx="4721781"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By analyzing runtime behavior, dynamic compilers can apply optimizations tailored to the specific hardware and software environment.</a:t>
            </a:r>
            <a:endParaRPr lang="en-US" sz="1750" dirty="0"/>
          </a:p>
        </p:txBody>
      </p:sp>
      <p:sp>
        <p:nvSpPr>
          <p:cNvPr id="13" name="Shape 11"/>
          <p:cNvSpPr/>
          <p:nvPr/>
        </p:nvSpPr>
        <p:spPr>
          <a:xfrm>
            <a:off x="1760220" y="4968835"/>
            <a:ext cx="499943" cy="499943"/>
          </a:xfrm>
          <a:prstGeom prst="roundRect">
            <a:avLst>
              <a:gd name="adj" fmla="val 20000"/>
            </a:avLst>
          </a:prstGeom>
          <a:solidFill>
            <a:srgbClr val="D5DCF6"/>
          </a:solidFill>
          <a:ln w="7620">
            <a:solidFill>
              <a:srgbClr val="BBC2DC"/>
            </a:solidFill>
            <a:prstDash val="solid"/>
          </a:ln>
        </p:spPr>
      </p:sp>
      <p:sp>
        <p:nvSpPr>
          <p:cNvPr id="14" name="Text 12"/>
          <p:cNvSpPr/>
          <p:nvPr/>
        </p:nvSpPr>
        <p:spPr>
          <a:xfrm>
            <a:off x="1910477" y="5010507"/>
            <a:ext cx="199311"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3</a:t>
            </a:r>
            <a:endParaRPr lang="en-US" sz="2624" dirty="0"/>
          </a:p>
        </p:txBody>
      </p:sp>
      <p:sp>
        <p:nvSpPr>
          <p:cNvPr id="15" name="Text 13"/>
          <p:cNvSpPr/>
          <p:nvPr/>
        </p:nvSpPr>
        <p:spPr>
          <a:xfrm>
            <a:off x="2482334" y="5045154"/>
            <a:ext cx="3650933"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Language Interoperability</a:t>
            </a:r>
            <a:endParaRPr lang="en-US" sz="2187" dirty="0"/>
          </a:p>
        </p:txBody>
      </p:sp>
      <p:sp>
        <p:nvSpPr>
          <p:cNvPr id="16" name="Text 14"/>
          <p:cNvSpPr/>
          <p:nvPr/>
        </p:nvSpPr>
        <p:spPr>
          <a:xfrm>
            <a:off x="2482334" y="5525572"/>
            <a:ext cx="4721781"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Dynamic compilation enables seamless integration of code written in different programming languages, improving software reuse and flexibility.</a:t>
            </a:r>
            <a:endParaRPr lang="en-US" sz="1750" dirty="0"/>
          </a:p>
        </p:txBody>
      </p:sp>
      <p:sp>
        <p:nvSpPr>
          <p:cNvPr id="17" name="Shape 15"/>
          <p:cNvSpPr/>
          <p:nvPr/>
        </p:nvSpPr>
        <p:spPr>
          <a:xfrm>
            <a:off x="7426285" y="4968835"/>
            <a:ext cx="499943" cy="499943"/>
          </a:xfrm>
          <a:prstGeom prst="roundRect">
            <a:avLst>
              <a:gd name="adj" fmla="val 20000"/>
            </a:avLst>
          </a:prstGeom>
          <a:solidFill>
            <a:srgbClr val="D5DCF6"/>
          </a:solidFill>
          <a:ln w="7620">
            <a:solidFill>
              <a:srgbClr val="BBC2DC"/>
            </a:solidFill>
            <a:prstDash val="solid"/>
          </a:ln>
        </p:spPr>
      </p:sp>
      <p:sp>
        <p:nvSpPr>
          <p:cNvPr id="18" name="Text 16"/>
          <p:cNvSpPr/>
          <p:nvPr/>
        </p:nvSpPr>
        <p:spPr>
          <a:xfrm>
            <a:off x="7575709" y="5010507"/>
            <a:ext cx="200978"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4</a:t>
            </a:r>
            <a:endParaRPr lang="en-US" sz="2624" dirty="0"/>
          </a:p>
        </p:txBody>
      </p:sp>
      <p:sp>
        <p:nvSpPr>
          <p:cNvPr id="19" name="Text 17"/>
          <p:cNvSpPr/>
          <p:nvPr/>
        </p:nvSpPr>
        <p:spPr>
          <a:xfrm>
            <a:off x="8148399" y="5045154"/>
            <a:ext cx="3896082"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Reduced Memory Footprint</a:t>
            </a:r>
            <a:endParaRPr lang="en-US" sz="2187" dirty="0"/>
          </a:p>
        </p:txBody>
      </p:sp>
      <p:sp>
        <p:nvSpPr>
          <p:cNvPr id="20" name="Text 18"/>
          <p:cNvSpPr/>
          <p:nvPr/>
        </p:nvSpPr>
        <p:spPr>
          <a:xfrm>
            <a:off x="8148399" y="5525572"/>
            <a:ext cx="4721781"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Dynamic compilers can selectively compile and load only the necessary code, leading to a smaller memory footprint for the application.</a:t>
            </a:r>
            <a:endParaRPr lang="en-US" sz="1750" dirty="0"/>
          </a:p>
        </p:txBody>
      </p:sp>
    </p:spTree>
    <p:extLst>
      <p:ext uri="{BB962C8B-B14F-4D97-AF65-F5344CB8AC3E}">
        <p14:creationId xmlns:p14="http://schemas.microsoft.com/office/powerpoint/2010/main" val="155438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154668"/>
            <a:ext cx="7973735"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Profile-Guided Optimization</a:t>
            </a:r>
            <a:endParaRPr lang="en-US" sz="4374" dirty="0"/>
          </a:p>
        </p:txBody>
      </p:sp>
      <p:sp>
        <p:nvSpPr>
          <p:cNvPr id="5" name="Text 3"/>
          <p:cNvSpPr/>
          <p:nvPr/>
        </p:nvSpPr>
        <p:spPr>
          <a:xfrm>
            <a:off x="1760220" y="2404467"/>
            <a:ext cx="2371011" cy="694373"/>
          </a:xfrm>
          <a:prstGeom prst="rect">
            <a:avLst/>
          </a:prstGeom>
          <a:noFill/>
          <a:ln/>
        </p:spPr>
        <p:txBody>
          <a:bodyPr wrap="squar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Runtime Analysis</a:t>
            </a:r>
            <a:endParaRPr lang="en-US" sz="2187" dirty="0"/>
          </a:p>
        </p:txBody>
      </p:sp>
      <p:sp>
        <p:nvSpPr>
          <p:cNvPr id="6" name="Text 4"/>
          <p:cNvSpPr/>
          <p:nvPr/>
        </p:nvSpPr>
        <p:spPr>
          <a:xfrm>
            <a:off x="1760220" y="3321010"/>
            <a:ext cx="2371011" cy="3198614"/>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Profile-guided optimization analyzes the runtime behavior of a program to identify performance bottlenecks and guide optimization decisions.</a:t>
            </a:r>
            <a:endParaRPr lang="en-US" sz="1750" dirty="0"/>
          </a:p>
        </p:txBody>
      </p:sp>
      <p:sp>
        <p:nvSpPr>
          <p:cNvPr id="7" name="Text 5"/>
          <p:cNvSpPr/>
          <p:nvPr/>
        </p:nvSpPr>
        <p:spPr>
          <a:xfrm>
            <a:off x="4680823" y="2404467"/>
            <a:ext cx="2371011" cy="694373"/>
          </a:xfrm>
          <a:prstGeom prst="rect">
            <a:avLst/>
          </a:prstGeom>
          <a:noFill/>
          <a:ln/>
        </p:spPr>
        <p:txBody>
          <a:bodyPr wrap="squar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Adaptive Optimizations</a:t>
            </a:r>
            <a:endParaRPr lang="en-US" sz="2187" dirty="0"/>
          </a:p>
        </p:txBody>
      </p:sp>
      <p:sp>
        <p:nvSpPr>
          <p:cNvPr id="8" name="Text 6"/>
          <p:cNvSpPr/>
          <p:nvPr/>
        </p:nvSpPr>
        <p:spPr>
          <a:xfrm>
            <a:off x="4680823" y="3321010"/>
            <a:ext cx="2371011" cy="2843213"/>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By leveraging runtime data, the compiler can make more informed choices about which optimizations to apply, leading to better performance.</a:t>
            </a:r>
            <a:endParaRPr lang="en-US" sz="1750" dirty="0"/>
          </a:p>
        </p:txBody>
      </p:sp>
      <p:sp>
        <p:nvSpPr>
          <p:cNvPr id="9" name="Text 7"/>
          <p:cNvSpPr/>
          <p:nvPr/>
        </p:nvSpPr>
        <p:spPr>
          <a:xfrm>
            <a:off x="7601426" y="2404467"/>
            <a:ext cx="2371011" cy="694373"/>
          </a:xfrm>
          <a:prstGeom prst="rect">
            <a:avLst/>
          </a:prstGeom>
          <a:noFill/>
          <a:ln/>
        </p:spPr>
        <p:txBody>
          <a:bodyPr wrap="squar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Iterative Refinement</a:t>
            </a:r>
            <a:endParaRPr lang="en-US" sz="2187" dirty="0"/>
          </a:p>
        </p:txBody>
      </p:sp>
      <p:sp>
        <p:nvSpPr>
          <p:cNvPr id="10" name="Text 8"/>
          <p:cNvSpPr/>
          <p:nvPr/>
        </p:nvSpPr>
        <p:spPr>
          <a:xfrm>
            <a:off x="7601426" y="3321010"/>
            <a:ext cx="2371011" cy="2487811"/>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process is iterative, with the compiler refining its optimization strategies based on feedback from runtime profiling.</a:t>
            </a:r>
            <a:endParaRPr lang="en-US" sz="1750" dirty="0"/>
          </a:p>
        </p:txBody>
      </p:sp>
      <p:sp>
        <p:nvSpPr>
          <p:cNvPr id="11" name="Text 9"/>
          <p:cNvSpPr/>
          <p:nvPr/>
        </p:nvSpPr>
        <p:spPr>
          <a:xfrm>
            <a:off x="10522029" y="2404467"/>
            <a:ext cx="2371011" cy="694373"/>
          </a:xfrm>
          <a:prstGeom prst="rect">
            <a:avLst/>
          </a:prstGeom>
          <a:noFill/>
          <a:ln/>
        </p:spPr>
        <p:txBody>
          <a:bodyPr wrap="squar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Targeted Transformations</a:t>
            </a:r>
            <a:endParaRPr lang="en-US" sz="2187" dirty="0"/>
          </a:p>
        </p:txBody>
      </p:sp>
      <p:sp>
        <p:nvSpPr>
          <p:cNvPr id="12" name="Text 10"/>
          <p:cNvSpPr/>
          <p:nvPr/>
        </p:nvSpPr>
        <p:spPr>
          <a:xfrm>
            <a:off x="10522029" y="3321010"/>
            <a:ext cx="2371011" cy="355401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Profile-guided optimization allows the compiler to focus its efforts on the most critical code regions, leading to more effective performance improvements.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957"/>
          </a:xfrm>
          <a:prstGeom prst="rect">
            <a:avLst/>
          </a:prstGeom>
          <a:solidFill>
            <a:srgbClr val="FFFAFA"/>
          </a:solidFill>
          <a:ln/>
        </p:spPr>
      </p:sp>
      <p:sp>
        <p:nvSpPr>
          <p:cNvPr id="4" name="Text 2"/>
          <p:cNvSpPr/>
          <p:nvPr/>
        </p:nvSpPr>
        <p:spPr>
          <a:xfrm>
            <a:off x="2129909" y="570309"/>
            <a:ext cx="6881336" cy="648057"/>
          </a:xfrm>
          <a:prstGeom prst="rect">
            <a:avLst/>
          </a:prstGeom>
          <a:noFill/>
          <a:ln/>
        </p:spPr>
        <p:txBody>
          <a:bodyPr wrap="none" rtlCol="0" anchor="t"/>
          <a:lstStyle/>
          <a:p>
            <a:pPr marL="0" indent="0">
              <a:lnSpc>
                <a:spcPts val="5104"/>
              </a:lnSpc>
              <a:buNone/>
            </a:pPr>
            <a:r>
              <a:rPr lang="en-US" sz="4083" b="1" dirty="0">
                <a:solidFill>
                  <a:srgbClr val="1F1E1E"/>
                </a:solidFill>
                <a:latin typeface="Alexandria" pitchFamily="34" charset="0"/>
                <a:ea typeface="Alexandria" pitchFamily="34" charset="-122"/>
                <a:cs typeface="Alexandria" pitchFamily="34" charset="-120"/>
              </a:rPr>
              <a:t>Dynamic Code Generation</a:t>
            </a:r>
            <a:endParaRPr lang="en-US" sz="4083" dirty="0"/>
          </a:p>
        </p:txBody>
      </p:sp>
      <p:pic>
        <p:nvPicPr>
          <p:cNvPr id="5" name="Image 0" descr="preencoded.png"/>
          <p:cNvPicPr>
            <a:picLocks noChangeAspect="1"/>
          </p:cNvPicPr>
          <p:nvPr/>
        </p:nvPicPr>
        <p:blipFill>
          <a:blip r:embed="rId3"/>
          <a:stretch>
            <a:fillRect/>
          </a:stretch>
        </p:blipFill>
        <p:spPr>
          <a:xfrm>
            <a:off x="2129909" y="1633180"/>
            <a:ext cx="3249335" cy="2008227"/>
          </a:xfrm>
          <a:prstGeom prst="rect">
            <a:avLst/>
          </a:prstGeom>
        </p:spPr>
      </p:pic>
      <p:sp>
        <p:nvSpPr>
          <p:cNvPr id="6" name="Text 3"/>
          <p:cNvSpPr/>
          <p:nvPr/>
        </p:nvSpPr>
        <p:spPr>
          <a:xfrm>
            <a:off x="2129909" y="3900607"/>
            <a:ext cx="3249335" cy="648176"/>
          </a:xfrm>
          <a:prstGeom prst="rect">
            <a:avLst/>
          </a:prstGeom>
          <a:noFill/>
          <a:ln/>
        </p:spPr>
        <p:txBody>
          <a:bodyPr wrap="square" rtlCol="0" anchor="t"/>
          <a:lstStyle/>
          <a:p>
            <a:pPr marL="0" indent="0" algn="l">
              <a:lnSpc>
                <a:spcPts val="2552"/>
              </a:lnSpc>
              <a:buNone/>
            </a:pPr>
            <a:r>
              <a:rPr lang="en-US" sz="2041" b="1" dirty="0">
                <a:solidFill>
                  <a:srgbClr val="3B3535"/>
                </a:solidFill>
                <a:latin typeface="Alexandria" pitchFamily="34" charset="0"/>
                <a:ea typeface="Alexandria" pitchFamily="34" charset="-122"/>
                <a:cs typeface="Alexandria" pitchFamily="34" charset="-120"/>
              </a:rPr>
              <a:t>Runtime Code Generation</a:t>
            </a:r>
            <a:endParaRPr lang="en-US" sz="2041" dirty="0"/>
          </a:p>
        </p:txBody>
      </p:sp>
      <p:sp>
        <p:nvSpPr>
          <p:cNvPr id="7" name="Text 4"/>
          <p:cNvSpPr/>
          <p:nvPr/>
        </p:nvSpPr>
        <p:spPr>
          <a:xfrm>
            <a:off x="2129909" y="4673203"/>
            <a:ext cx="3249335" cy="2986445"/>
          </a:xfrm>
          <a:prstGeom prst="rect">
            <a:avLst/>
          </a:prstGeom>
          <a:noFill/>
          <a:ln/>
        </p:spPr>
        <p:txBody>
          <a:bodyPr wrap="square" rtlCol="0" anchor="t"/>
          <a:lstStyle/>
          <a:p>
            <a:pPr marL="0" indent="0" algn="l">
              <a:lnSpc>
                <a:spcPts val="2613"/>
              </a:lnSpc>
              <a:buNone/>
            </a:pPr>
            <a:r>
              <a:rPr lang="en-US" sz="1633" dirty="0">
                <a:solidFill>
                  <a:srgbClr val="3B3535"/>
                </a:solidFill>
                <a:latin typeface="Sora" pitchFamily="34" charset="0"/>
                <a:ea typeface="Sora" pitchFamily="34" charset="-122"/>
                <a:cs typeface="Sora" pitchFamily="34" charset="-120"/>
              </a:rPr>
              <a:t>Dynamic code generation involves the creation of executable code at runtime, allowing programs to adapt and optimize themselves on the fly. This technique enables just-in-time compilation and adaptive optimization for improved performance.</a:t>
            </a:r>
            <a:endParaRPr lang="en-US" sz="1633" dirty="0"/>
          </a:p>
        </p:txBody>
      </p:sp>
      <p:pic>
        <p:nvPicPr>
          <p:cNvPr id="8" name="Image 1" descr="preencoded.png"/>
          <p:cNvPicPr>
            <a:picLocks noChangeAspect="1"/>
          </p:cNvPicPr>
          <p:nvPr/>
        </p:nvPicPr>
        <p:blipFill>
          <a:blip r:embed="rId4"/>
          <a:stretch>
            <a:fillRect/>
          </a:stretch>
        </p:blipFill>
        <p:spPr>
          <a:xfrm>
            <a:off x="5690354" y="1633180"/>
            <a:ext cx="3249454" cy="2008227"/>
          </a:xfrm>
          <a:prstGeom prst="rect">
            <a:avLst/>
          </a:prstGeom>
        </p:spPr>
      </p:pic>
      <p:sp>
        <p:nvSpPr>
          <p:cNvPr id="9" name="Text 5"/>
          <p:cNvSpPr/>
          <p:nvPr/>
        </p:nvSpPr>
        <p:spPr>
          <a:xfrm>
            <a:off x="5690354" y="3900607"/>
            <a:ext cx="2771180" cy="324088"/>
          </a:xfrm>
          <a:prstGeom prst="rect">
            <a:avLst/>
          </a:prstGeom>
          <a:noFill/>
          <a:ln/>
        </p:spPr>
        <p:txBody>
          <a:bodyPr wrap="none" rtlCol="0" anchor="t"/>
          <a:lstStyle/>
          <a:p>
            <a:pPr marL="0" indent="0" algn="l">
              <a:lnSpc>
                <a:spcPts val="2552"/>
              </a:lnSpc>
              <a:buNone/>
            </a:pPr>
            <a:r>
              <a:rPr lang="en-US" sz="2041" b="1" dirty="0">
                <a:solidFill>
                  <a:srgbClr val="3B3535"/>
                </a:solidFill>
                <a:latin typeface="Alexandria" pitchFamily="34" charset="0"/>
                <a:ea typeface="Alexandria" pitchFamily="34" charset="-122"/>
                <a:cs typeface="Alexandria" pitchFamily="34" charset="-120"/>
              </a:rPr>
              <a:t>Code Transformation</a:t>
            </a:r>
            <a:endParaRPr lang="en-US" sz="2041" dirty="0"/>
          </a:p>
        </p:txBody>
      </p:sp>
      <p:sp>
        <p:nvSpPr>
          <p:cNvPr id="10" name="Text 6"/>
          <p:cNvSpPr/>
          <p:nvPr/>
        </p:nvSpPr>
        <p:spPr>
          <a:xfrm>
            <a:off x="5690354" y="4349115"/>
            <a:ext cx="3249454" cy="2654617"/>
          </a:xfrm>
          <a:prstGeom prst="rect">
            <a:avLst/>
          </a:prstGeom>
          <a:noFill/>
          <a:ln/>
        </p:spPr>
        <p:txBody>
          <a:bodyPr wrap="square" rtlCol="0" anchor="t"/>
          <a:lstStyle/>
          <a:p>
            <a:pPr marL="0" indent="0" algn="l">
              <a:lnSpc>
                <a:spcPts val="2613"/>
              </a:lnSpc>
              <a:buNone/>
            </a:pPr>
            <a:r>
              <a:rPr lang="en-US" sz="1633" dirty="0">
                <a:solidFill>
                  <a:srgbClr val="3B3535"/>
                </a:solidFill>
                <a:latin typeface="Sora" pitchFamily="34" charset="0"/>
                <a:ea typeface="Sora" pitchFamily="34" charset="-122"/>
                <a:cs typeface="Sora" pitchFamily="34" charset="-120"/>
              </a:rPr>
              <a:t>The process of dynamic code generation typically involves analyzing the running program, identifying opportunities for optimization, and then generating and compiling new machine code to replace the original code at runtime.</a:t>
            </a:r>
            <a:endParaRPr lang="en-US" sz="1633" dirty="0"/>
          </a:p>
        </p:txBody>
      </p:sp>
      <p:pic>
        <p:nvPicPr>
          <p:cNvPr id="11" name="Image 2" descr="preencoded.png"/>
          <p:cNvPicPr>
            <a:picLocks noChangeAspect="1"/>
          </p:cNvPicPr>
          <p:nvPr/>
        </p:nvPicPr>
        <p:blipFill>
          <a:blip r:embed="rId5"/>
          <a:stretch>
            <a:fillRect/>
          </a:stretch>
        </p:blipFill>
        <p:spPr>
          <a:xfrm>
            <a:off x="9250918" y="1633180"/>
            <a:ext cx="3249454" cy="2008227"/>
          </a:xfrm>
          <a:prstGeom prst="rect">
            <a:avLst/>
          </a:prstGeom>
        </p:spPr>
      </p:pic>
      <p:sp>
        <p:nvSpPr>
          <p:cNvPr id="12" name="Text 7"/>
          <p:cNvSpPr/>
          <p:nvPr/>
        </p:nvSpPr>
        <p:spPr>
          <a:xfrm>
            <a:off x="9250918" y="3900607"/>
            <a:ext cx="3249454" cy="648176"/>
          </a:xfrm>
          <a:prstGeom prst="rect">
            <a:avLst/>
          </a:prstGeom>
          <a:noFill/>
          <a:ln/>
        </p:spPr>
        <p:txBody>
          <a:bodyPr wrap="square" rtlCol="0" anchor="t"/>
          <a:lstStyle/>
          <a:p>
            <a:pPr marL="0" indent="0" algn="l">
              <a:lnSpc>
                <a:spcPts val="2552"/>
              </a:lnSpc>
              <a:buNone/>
            </a:pPr>
            <a:r>
              <a:rPr lang="en-US" sz="2041" b="1" dirty="0">
                <a:solidFill>
                  <a:srgbClr val="3B3535"/>
                </a:solidFill>
                <a:latin typeface="Alexandria" pitchFamily="34" charset="0"/>
                <a:ea typeface="Alexandria" pitchFamily="34" charset="-122"/>
                <a:cs typeface="Alexandria" pitchFamily="34" charset="-120"/>
              </a:rPr>
              <a:t>Adaptive Runtime Systems</a:t>
            </a:r>
            <a:endParaRPr lang="en-US" sz="2041" dirty="0"/>
          </a:p>
        </p:txBody>
      </p:sp>
      <p:sp>
        <p:nvSpPr>
          <p:cNvPr id="13" name="Text 8"/>
          <p:cNvSpPr/>
          <p:nvPr/>
        </p:nvSpPr>
        <p:spPr>
          <a:xfrm>
            <a:off x="9250918" y="4673203"/>
            <a:ext cx="3249454" cy="2986445"/>
          </a:xfrm>
          <a:prstGeom prst="rect">
            <a:avLst/>
          </a:prstGeom>
          <a:noFill/>
          <a:ln/>
        </p:spPr>
        <p:txBody>
          <a:bodyPr wrap="square" rtlCol="0" anchor="t"/>
          <a:lstStyle/>
          <a:p>
            <a:pPr marL="0" indent="0" algn="l">
              <a:lnSpc>
                <a:spcPts val="2613"/>
              </a:lnSpc>
              <a:buNone/>
            </a:pPr>
            <a:r>
              <a:rPr lang="en-US" sz="1633" dirty="0">
                <a:solidFill>
                  <a:srgbClr val="3B3535"/>
                </a:solidFill>
                <a:latin typeface="Sora" pitchFamily="34" charset="0"/>
                <a:ea typeface="Sora" pitchFamily="34" charset="-122"/>
                <a:cs typeface="Sora" pitchFamily="34" charset="-120"/>
              </a:rPr>
              <a:t>Dynamic code generation is often used in advanced runtime systems, which can continuously monitor a program's execution and make real-time decisions to optimize performance by generating and injecting new code segments.</a:t>
            </a:r>
            <a:endParaRPr lang="en-US" sz="163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2265164" y="556022"/>
            <a:ext cx="6519386" cy="631150"/>
          </a:xfrm>
          <a:prstGeom prst="rect">
            <a:avLst/>
          </a:prstGeom>
          <a:noFill/>
          <a:ln/>
        </p:spPr>
        <p:txBody>
          <a:bodyPr wrap="none" rtlCol="0" anchor="t"/>
          <a:lstStyle/>
          <a:p>
            <a:pPr marL="0" indent="0">
              <a:lnSpc>
                <a:spcPts val="4970"/>
              </a:lnSpc>
              <a:buNone/>
            </a:pPr>
            <a:r>
              <a:rPr lang="en-US" sz="3976" b="1" dirty="0">
                <a:solidFill>
                  <a:srgbClr val="1F1E1E"/>
                </a:solidFill>
                <a:latin typeface="Alexandria" pitchFamily="34" charset="0"/>
                <a:ea typeface="Alexandria" pitchFamily="34" charset="-122"/>
              </a:rPr>
              <a:t>Proposed design</a:t>
            </a:r>
            <a:endParaRPr lang="en-US" sz="3976" dirty="0"/>
          </a:p>
        </p:txBody>
      </p:sp>
      <p:pic>
        <p:nvPicPr>
          <p:cNvPr id="5" name="Image 0" descr="preencoded.png"/>
          <p:cNvPicPr>
            <a:picLocks noChangeAspect="1"/>
          </p:cNvPicPr>
          <p:nvPr/>
        </p:nvPicPr>
        <p:blipFill>
          <a:blip r:embed="rId3"/>
          <a:stretch>
            <a:fillRect/>
          </a:stretch>
        </p:blipFill>
        <p:spPr>
          <a:xfrm>
            <a:off x="3956804" y="1591151"/>
            <a:ext cx="1666399" cy="1487091"/>
          </a:xfrm>
          <a:prstGeom prst="rect">
            <a:avLst/>
          </a:prstGeom>
        </p:spPr>
      </p:pic>
      <p:sp>
        <p:nvSpPr>
          <p:cNvPr id="6" name="Text 3"/>
          <p:cNvSpPr/>
          <p:nvPr/>
        </p:nvSpPr>
        <p:spPr>
          <a:xfrm>
            <a:off x="4740354" y="2325410"/>
            <a:ext cx="99298" cy="403979"/>
          </a:xfrm>
          <a:prstGeom prst="rect">
            <a:avLst/>
          </a:prstGeom>
          <a:noFill/>
          <a:ln/>
        </p:spPr>
        <p:txBody>
          <a:bodyPr wrap="none" rtlCol="0" anchor="t"/>
          <a:lstStyle/>
          <a:p>
            <a:pPr marL="0" indent="0" algn="ctr">
              <a:lnSpc>
                <a:spcPts val="3181"/>
              </a:lnSpc>
              <a:buNone/>
            </a:pPr>
            <a:r>
              <a:rPr lang="en-US" sz="1988" b="1" dirty="0">
                <a:solidFill>
                  <a:srgbClr val="3B3535"/>
                </a:solidFill>
                <a:latin typeface="Alexandria" pitchFamily="34" charset="0"/>
                <a:ea typeface="Alexandria" pitchFamily="34" charset="-122"/>
                <a:cs typeface="Alexandria" pitchFamily="34" charset="-120"/>
              </a:rPr>
              <a:t>1</a:t>
            </a:r>
            <a:endParaRPr lang="en-US" sz="1988" dirty="0"/>
          </a:p>
        </p:txBody>
      </p:sp>
      <p:sp>
        <p:nvSpPr>
          <p:cNvPr id="7" name="Text 4"/>
          <p:cNvSpPr/>
          <p:nvPr/>
        </p:nvSpPr>
        <p:spPr>
          <a:xfrm>
            <a:off x="5825133" y="1954649"/>
            <a:ext cx="2524958" cy="315635"/>
          </a:xfrm>
          <a:prstGeom prst="rect">
            <a:avLst/>
          </a:prstGeom>
          <a:noFill/>
          <a:ln/>
        </p:spPr>
        <p:txBody>
          <a:bodyPr wrap="none" rtlCol="0" anchor="t"/>
          <a:lstStyle/>
          <a:p>
            <a:pPr marL="0" indent="0" algn="l">
              <a:lnSpc>
                <a:spcPts val="2485"/>
              </a:lnSpc>
              <a:buNone/>
            </a:pPr>
            <a:r>
              <a:rPr lang="en-US" sz="1988" b="1" dirty="0">
                <a:solidFill>
                  <a:srgbClr val="3B3535"/>
                </a:solidFill>
                <a:latin typeface="Alexandria" pitchFamily="34" charset="0"/>
                <a:ea typeface="Alexandria" pitchFamily="34" charset="-122"/>
                <a:cs typeface="Alexandria" pitchFamily="34" charset="-120"/>
              </a:rPr>
              <a:t>Prediction</a:t>
            </a:r>
            <a:endParaRPr lang="en-US" sz="1988" dirty="0"/>
          </a:p>
        </p:txBody>
      </p:sp>
      <p:sp>
        <p:nvSpPr>
          <p:cNvPr id="8" name="Text 5"/>
          <p:cNvSpPr/>
          <p:nvPr/>
        </p:nvSpPr>
        <p:spPr>
          <a:xfrm>
            <a:off x="5825133" y="2391370"/>
            <a:ext cx="5432584" cy="323255"/>
          </a:xfrm>
          <a:prstGeom prst="rect">
            <a:avLst/>
          </a:prstGeom>
          <a:noFill/>
          <a:ln/>
        </p:spPr>
        <p:txBody>
          <a:bodyPr wrap="none" rtlCol="0" anchor="t"/>
          <a:lstStyle/>
          <a:p>
            <a:pPr marL="0" indent="0" algn="l">
              <a:lnSpc>
                <a:spcPts val="2545"/>
              </a:lnSpc>
              <a:buNone/>
            </a:pPr>
            <a:r>
              <a:rPr lang="en-US" sz="1591" dirty="0">
                <a:solidFill>
                  <a:srgbClr val="3B3535"/>
                </a:solidFill>
                <a:latin typeface="Sora" pitchFamily="34" charset="0"/>
                <a:ea typeface="Sora" pitchFamily="34" charset="-122"/>
                <a:cs typeface="Sora" pitchFamily="34" charset="-120"/>
              </a:rPr>
              <a:t>Analyzing runtime behavior to anticipate future needs</a:t>
            </a:r>
            <a:endParaRPr lang="en-US" sz="1591" dirty="0"/>
          </a:p>
        </p:txBody>
      </p:sp>
      <p:sp>
        <p:nvSpPr>
          <p:cNvPr id="9" name="Shape 6"/>
          <p:cNvSpPr/>
          <p:nvPr/>
        </p:nvSpPr>
        <p:spPr>
          <a:xfrm>
            <a:off x="5673685" y="3080831"/>
            <a:ext cx="6640949" cy="20181"/>
          </a:xfrm>
          <a:prstGeom prst="roundRect">
            <a:avLst>
              <a:gd name="adj" fmla="val 450422"/>
            </a:avLst>
          </a:prstGeom>
          <a:solidFill>
            <a:srgbClr val="BBC2DC"/>
          </a:solidFill>
          <a:ln/>
        </p:spPr>
      </p:sp>
      <p:pic>
        <p:nvPicPr>
          <p:cNvPr id="10" name="Image 1" descr="preencoded.png"/>
          <p:cNvPicPr>
            <a:picLocks noChangeAspect="1"/>
          </p:cNvPicPr>
          <p:nvPr/>
        </p:nvPicPr>
        <p:blipFill>
          <a:blip r:embed="rId4"/>
          <a:stretch>
            <a:fillRect/>
          </a:stretch>
        </p:blipFill>
        <p:spPr>
          <a:xfrm>
            <a:off x="3123605" y="3128724"/>
            <a:ext cx="3332917" cy="1487091"/>
          </a:xfrm>
          <a:prstGeom prst="rect">
            <a:avLst/>
          </a:prstGeom>
        </p:spPr>
      </p:pic>
      <p:sp>
        <p:nvSpPr>
          <p:cNvPr id="11" name="Text 7"/>
          <p:cNvSpPr/>
          <p:nvPr/>
        </p:nvSpPr>
        <p:spPr>
          <a:xfrm>
            <a:off x="4714637" y="3670221"/>
            <a:ext cx="150733" cy="403979"/>
          </a:xfrm>
          <a:prstGeom prst="rect">
            <a:avLst/>
          </a:prstGeom>
          <a:noFill/>
          <a:ln/>
        </p:spPr>
        <p:txBody>
          <a:bodyPr wrap="none" rtlCol="0" anchor="t"/>
          <a:lstStyle/>
          <a:p>
            <a:pPr marL="0" indent="0" algn="ctr">
              <a:lnSpc>
                <a:spcPts val="3181"/>
              </a:lnSpc>
              <a:buNone/>
            </a:pPr>
            <a:r>
              <a:rPr lang="en-US" sz="1988" b="1" dirty="0">
                <a:solidFill>
                  <a:srgbClr val="3B3535"/>
                </a:solidFill>
                <a:latin typeface="Alexandria" pitchFamily="34" charset="0"/>
                <a:ea typeface="Alexandria" pitchFamily="34" charset="-122"/>
                <a:cs typeface="Alexandria" pitchFamily="34" charset="-120"/>
              </a:rPr>
              <a:t>2</a:t>
            </a:r>
            <a:endParaRPr lang="en-US" sz="1988" dirty="0"/>
          </a:p>
        </p:txBody>
      </p:sp>
      <p:sp>
        <p:nvSpPr>
          <p:cNvPr id="12" name="Text 8"/>
          <p:cNvSpPr/>
          <p:nvPr/>
        </p:nvSpPr>
        <p:spPr>
          <a:xfrm>
            <a:off x="6658451" y="3492222"/>
            <a:ext cx="2524958" cy="315635"/>
          </a:xfrm>
          <a:prstGeom prst="rect">
            <a:avLst/>
          </a:prstGeom>
          <a:noFill/>
          <a:ln/>
        </p:spPr>
        <p:txBody>
          <a:bodyPr wrap="none" rtlCol="0" anchor="t"/>
          <a:lstStyle/>
          <a:p>
            <a:pPr marL="0" indent="0" algn="l">
              <a:lnSpc>
                <a:spcPts val="2485"/>
              </a:lnSpc>
              <a:buNone/>
            </a:pPr>
            <a:r>
              <a:rPr lang="en-US" sz="1988" b="1" dirty="0">
                <a:solidFill>
                  <a:srgbClr val="3B3535"/>
                </a:solidFill>
                <a:latin typeface="Alexandria" pitchFamily="34" charset="0"/>
                <a:ea typeface="Alexandria" pitchFamily="34" charset="-122"/>
                <a:cs typeface="Alexandria" pitchFamily="34" charset="-120"/>
              </a:rPr>
              <a:t>Optimization</a:t>
            </a:r>
            <a:endParaRPr lang="en-US" sz="1988" dirty="0"/>
          </a:p>
        </p:txBody>
      </p:sp>
      <p:sp>
        <p:nvSpPr>
          <p:cNvPr id="13" name="Text 9"/>
          <p:cNvSpPr/>
          <p:nvPr/>
        </p:nvSpPr>
        <p:spPr>
          <a:xfrm>
            <a:off x="6658451" y="3928943"/>
            <a:ext cx="5029676" cy="323255"/>
          </a:xfrm>
          <a:prstGeom prst="rect">
            <a:avLst/>
          </a:prstGeom>
          <a:noFill/>
          <a:ln/>
        </p:spPr>
        <p:txBody>
          <a:bodyPr wrap="none" rtlCol="0" anchor="t"/>
          <a:lstStyle/>
          <a:p>
            <a:pPr marL="0" indent="0" algn="l">
              <a:lnSpc>
                <a:spcPts val="2545"/>
              </a:lnSpc>
              <a:buNone/>
            </a:pPr>
            <a:r>
              <a:rPr lang="en-US" sz="1591" dirty="0">
                <a:solidFill>
                  <a:srgbClr val="3B3535"/>
                </a:solidFill>
                <a:latin typeface="Sora" pitchFamily="34" charset="0"/>
                <a:ea typeface="Sora" pitchFamily="34" charset="-122"/>
                <a:cs typeface="Sora" pitchFamily="34" charset="-120"/>
              </a:rPr>
              <a:t>Proactively optimizing code based on predictions</a:t>
            </a:r>
            <a:endParaRPr lang="en-US" sz="1591" dirty="0"/>
          </a:p>
        </p:txBody>
      </p:sp>
      <p:sp>
        <p:nvSpPr>
          <p:cNvPr id="14" name="Shape 10"/>
          <p:cNvSpPr/>
          <p:nvPr/>
        </p:nvSpPr>
        <p:spPr>
          <a:xfrm>
            <a:off x="6507004" y="4618405"/>
            <a:ext cx="5807631" cy="20181"/>
          </a:xfrm>
          <a:prstGeom prst="roundRect">
            <a:avLst>
              <a:gd name="adj" fmla="val 450422"/>
            </a:avLst>
          </a:prstGeom>
          <a:solidFill>
            <a:srgbClr val="BBC2DC"/>
          </a:solidFill>
          <a:ln/>
        </p:spPr>
      </p:sp>
      <p:pic>
        <p:nvPicPr>
          <p:cNvPr id="15" name="Image 2" descr="preencoded.png"/>
          <p:cNvPicPr>
            <a:picLocks noChangeAspect="1"/>
          </p:cNvPicPr>
          <p:nvPr/>
        </p:nvPicPr>
        <p:blipFill>
          <a:blip r:embed="rId5"/>
          <a:stretch>
            <a:fillRect/>
          </a:stretch>
        </p:blipFill>
        <p:spPr>
          <a:xfrm>
            <a:off x="2290405" y="4666297"/>
            <a:ext cx="4999434" cy="1487091"/>
          </a:xfrm>
          <a:prstGeom prst="rect">
            <a:avLst/>
          </a:prstGeom>
        </p:spPr>
      </p:pic>
      <p:sp>
        <p:nvSpPr>
          <p:cNvPr id="16" name="Text 11"/>
          <p:cNvSpPr/>
          <p:nvPr/>
        </p:nvSpPr>
        <p:spPr>
          <a:xfrm>
            <a:off x="4714518" y="5207794"/>
            <a:ext cx="150971" cy="403979"/>
          </a:xfrm>
          <a:prstGeom prst="rect">
            <a:avLst/>
          </a:prstGeom>
          <a:noFill/>
          <a:ln/>
        </p:spPr>
        <p:txBody>
          <a:bodyPr wrap="none" rtlCol="0" anchor="t"/>
          <a:lstStyle/>
          <a:p>
            <a:pPr marL="0" indent="0" algn="ctr">
              <a:lnSpc>
                <a:spcPts val="3181"/>
              </a:lnSpc>
              <a:buNone/>
            </a:pPr>
            <a:r>
              <a:rPr lang="en-US" sz="1988" b="1" dirty="0">
                <a:solidFill>
                  <a:srgbClr val="3B3535"/>
                </a:solidFill>
                <a:latin typeface="Alexandria" pitchFamily="34" charset="0"/>
                <a:ea typeface="Alexandria" pitchFamily="34" charset="-122"/>
                <a:cs typeface="Alexandria" pitchFamily="34" charset="-120"/>
              </a:rPr>
              <a:t>3</a:t>
            </a:r>
            <a:endParaRPr lang="en-US" sz="1988" dirty="0"/>
          </a:p>
        </p:txBody>
      </p:sp>
      <p:sp>
        <p:nvSpPr>
          <p:cNvPr id="17" name="Text 12"/>
          <p:cNvSpPr/>
          <p:nvPr/>
        </p:nvSpPr>
        <p:spPr>
          <a:xfrm>
            <a:off x="7491770" y="4868228"/>
            <a:ext cx="2524958" cy="315635"/>
          </a:xfrm>
          <a:prstGeom prst="rect">
            <a:avLst/>
          </a:prstGeom>
          <a:noFill/>
          <a:ln/>
        </p:spPr>
        <p:txBody>
          <a:bodyPr wrap="none" rtlCol="0" anchor="t"/>
          <a:lstStyle/>
          <a:p>
            <a:pPr marL="0" indent="0" algn="l">
              <a:lnSpc>
                <a:spcPts val="2485"/>
              </a:lnSpc>
              <a:buNone/>
            </a:pPr>
            <a:r>
              <a:rPr lang="en-US" sz="1988" b="1" dirty="0">
                <a:solidFill>
                  <a:srgbClr val="3B3535"/>
                </a:solidFill>
                <a:latin typeface="Alexandria" pitchFamily="34" charset="0"/>
                <a:ea typeface="Alexandria" pitchFamily="34" charset="-122"/>
                <a:cs typeface="Alexandria" pitchFamily="34" charset="-120"/>
              </a:rPr>
              <a:t>Feedback</a:t>
            </a:r>
            <a:endParaRPr lang="en-US" sz="1988" dirty="0"/>
          </a:p>
        </p:txBody>
      </p:sp>
      <p:sp>
        <p:nvSpPr>
          <p:cNvPr id="18" name="Text 13"/>
          <p:cNvSpPr/>
          <p:nvPr/>
        </p:nvSpPr>
        <p:spPr>
          <a:xfrm>
            <a:off x="7491770" y="5304949"/>
            <a:ext cx="4671417" cy="646509"/>
          </a:xfrm>
          <a:prstGeom prst="rect">
            <a:avLst/>
          </a:prstGeom>
          <a:noFill/>
          <a:ln/>
        </p:spPr>
        <p:txBody>
          <a:bodyPr wrap="square" rtlCol="0" anchor="t"/>
          <a:lstStyle/>
          <a:p>
            <a:pPr marL="0" indent="0" algn="l">
              <a:lnSpc>
                <a:spcPts val="2545"/>
              </a:lnSpc>
              <a:buNone/>
            </a:pPr>
            <a:r>
              <a:rPr lang="en-US" sz="1591" dirty="0">
                <a:solidFill>
                  <a:srgbClr val="3B3535"/>
                </a:solidFill>
                <a:latin typeface="Sora" pitchFamily="34" charset="0"/>
                <a:ea typeface="Sora" pitchFamily="34" charset="-122"/>
                <a:cs typeface="Sora" pitchFamily="34" charset="-120"/>
              </a:rPr>
              <a:t>Monitoring results and refining the prediction model</a:t>
            </a:r>
            <a:endParaRPr lang="en-US" sz="1591" dirty="0"/>
          </a:p>
        </p:txBody>
      </p:sp>
      <p:sp>
        <p:nvSpPr>
          <p:cNvPr id="19" name="Text 14"/>
          <p:cNvSpPr/>
          <p:nvPr/>
        </p:nvSpPr>
        <p:spPr>
          <a:xfrm>
            <a:off x="2265164" y="6380559"/>
            <a:ext cx="10099953" cy="1293019"/>
          </a:xfrm>
          <a:prstGeom prst="rect">
            <a:avLst/>
          </a:prstGeom>
          <a:noFill/>
          <a:ln/>
        </p:spPr>
        <p:txBody>
          <a:bodyPr wrap="square" rtlCol="0" anchor="t"/>
          <a:lstStyle/>
          <a:p>
            <a:pPr marL="0" indent="0">
              <a:lnSpc>
                <a:spcPts val="2545"/>
              </a:lnSpc>
              <a:buNone/>
            </a:pPr>
            <a:r>
              <a:rPr lang="en-US" sz="1591" dirty="0">
                <a:solidFill>
                  <a:srgbClr val="3B3535"/>
                </a:solidFill>
                <a:latin typeface="Sora" pitchFamily="34" charset="0"/>
                <a:ea typeface="Sora" pitchFamily="34" charset="-122"/>
                <a:cs typeface="Sora" pitchFamily="34" charset="-120"/>
              </a:rPr>
              <a:t>Speculative optimization is a dynamic compilation technique that aims to enhance performance by predicting future execution patterns and proactively optimizing the code. This approach analyzes runtime behavior, makes informed guesses about future needs, and applies targeted optimizations. The process is iterative, with feedback loops to refine the prediction model over time.</a:t>
            </a:r>
            <a:endParaRPr lang="en-US" sz="159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934760"/>
            <a:ext cx="9251752"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Feedback-Directed Optimization</a:t>
            </a:r>
            <a:endParaRPr lang="en-US" sz="4374" dirty="0"/>
          </a:p>
        </p:txBody>
      </p:sp>
      <p:pic>
        <p:nvPicPr>
          <p:cNvPr id="5" name="Image 0" descr="preencoded.png"/>
          <p:cNvPicPr>
            <a:picLocks noChangeAspect="1"/>
          </p:cNvPicPr>
          <p:nvPr/>
        </p:nvPicPr>
        <p:blipFill>
          <a:blip r:embed="rId3"/>
          <a:stretch>
            <a:fillRect/>
          </a:stretch>
        </p:blipFill>
        <p:spPr>
          <a:xfrm>
            <a:off x="1760220" y="1962388"/>
            <a:ext cx="1110972" cy="1777484"/>
          </a:xfrm>
          <a:prstGeom prst="rect">
            <a:avLst/>
          </a:prstGeom>
        </p:spPr>
      </p:pic>
      <p:sp>
        <p:nvSpPr>
          <p:cNvPr id="6" name="Text 3"/>
          <p:cNvSpPr/>
          <p:nvPr/>
        </p:nvSpPr>
        <p:spPr>
          <a:xfrm>
            <a:off x="3204448" y="2184559"/>
            <a:ext cx="3459956"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Monitoring Performance</a:t>
            </a:r>
            <a:endParaRPr lang="en-US" sz="2187" dirty="0"/>
          </a:p>
        </p:txBody>
      </p:sp>
      <p:sp>
        <p:nvSpPr>
          <p:cNvPr id="7" name="Text 4"/>
          <p:cNvSpPr/>
          <p:nvPr/>
        </p:nvSpPr>
        <p:spPr>
          <a:xfrm>
            <a:off x="3204448" y="2664976"/>
            <a:ext cx="9665732" cy="710803"/>
          </a:xfrm>
          <a:prstGeom prst="rect">
            <a:avLst/>
          </a:prstGeom>
          <a:noFill/>
          <a:ln/>
        </p:spPr>
        <p:txBody>
          <a:bodyPr wrap="square" rtlCol="0" anchor="t"/>
          <a:lstStyle/>
          <a:p>
            <a:pPr marL="0" indent="0" algn="l">
              <a:lnSpc>
                <a:spcPts val="2799"/>
              </a:lnSpc>
              <a:buNone/>
            </a:pPr>
            <a:r>
              <a:rPr lang="en-US" sz="2000" dirty="0">
                <a:solidFill>
                  <a:srgbClr val="3B3535"/>
                </a:solidFill>
                <a:latin typeface="Times New Roman" panose="02020603050405020304" pitchFamily="18" charset="0"/>
                <a:ea typeface="Sora" pitchFamily="34" charset="-122"/>
                <a:cs typeface="Times New Roman" panose="02020603050405020304" pitchFamily="18" charset="0"/>
              </a:rPr>
              <a:t>Continuously measure and analyze program behavior to identify performance bottlenecks and opportunities for optimization.</a:t>
            </a:r>
            <a:endParaRPr lang="en-US" sz="2000"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1760220" y="3739872"/>
            <a:ext cx="1110972" cy="1777484"/>
          </a:xfrm>
          <a:prstGeom prst="rect">
            <a:avLst/>
          </a:prstGeom>
        </p:spPr>
      </p:pic>
      <p:sp>
        <p:nvSpPr>
          <p:cNvPr id="9" name="Text 5"/>
          <p:cNvSpPr/>
          <p:nvPr/>
        </p:nvSpPr>
        <p:spPr>
          <a:xfrm>
            <a:off x="3204448" y="3962043"/>
            <a:ext cx="3210044"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Adaptive Optimization</a:t>
            </a:r>
            <a:endParaRPr lang="en-US" sz="2187" dirty="0"/>
          </a:p>
        </p:txBody>
      </p:sp>
      <p:sp>
        <p:nvSpPr>
          <p:cNvPr id="10" name="Text 6"/>
          <p:cNvSpPr/>
          <p:nvPr/>
        </p:nvSpPr>
        <p:spPr>
          <a:xfrm>
            <a:off x="3204448" y="4442460"/>
            <a:ext cx="9665732" cy="710803"/>
          </a:xfrm>
          <a:prstGeom prst="rect">
            <a:avLst/>
          </a:prstGeom>
          <a:noFill/>
          <a:ln/>
        </p:spPr>
        <p:txBody>
          <a:bodyPr wrap="square" rtlCol="0" anchor="t"/>
          <a:lstStyle/>
          <a:p>
            <a:pPr marL="0" indent="0" algn="l">
              <a:lnSpc>
                <a:spcPts val="2799"/>
              </a:lnSpc>
              <a:buNone/>
            </a:pPr>
            <a:r>
              <a:rPr lang="en-US" sz="2000" dirty="0">
                <a:solidFill>
                  <a:srgbClr val="3B3535"/>
                </a:solidFill>
                <a:latin typeface="Times New Roman" panose="02020603050405020304" pitchFamily="18" charset="0"/>
                <a:ea typeface="Sora" pitchFamily="34" charset="-122"/>
                <a:cs typeface="Times New Roman" panose="02020603050405020304" pitchFamily="18" charset="0"/>
              </a:rPr>
              <a:t>Dynamically apply optimizations based on runtime data, adjusting the compiled code to the actual workload.</a:t>
            </a:r>
            <a:endParaRPr lang="en-US" sz="2000"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5"/>
          <a:stretch>
            <a:fillRect/>
          </a:stretch>
        </p:blipFill>
        <p:spPr>
          <a:xfrm>
            <a:off x="1760220" y="5517356"/>
            <a:ext cx="1110972" cy="1777484"/>
          </a:xfrm>
          <a:prstGeom prst="rect">
            <a:avLst/>
          </a:prstGeom>
        </p:spPr>
      </p:pic>
      <p:sp>
        <p:nvSpPr>
          <p:cNvPr id="12" name="Text 7"/>
          <p:cNvSpPr/>
          <p:nvPr/>
        </p:nvSpPr>
        <p:spPr>
          <a:xfrm>
            <a:off x="3204448" y="5739527"/>
            <a:ext cx="2902982"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Iterative Refinement</a:t>
            </a:r>
            <a:endParaRPr lang="en-US" sz="2187" dirty="0"/>
          </a:p>
        </p:txBody>
      </p:sp>
      <p:sp>
        <p:nvSpPr>
          <p:cNvPr id="13" name="Text 8"/>
          <p:cNvSpPr/>
          <p:nvPr/>
        </p:nvSpPr>
        <p:spPr>
          <a:xfrm>
            <a:off x="3204448" y="6219944"/>
            <a:ext cx="9665732" cy="710803"/>
          </a:xfrm>
          <a:prstGeom prst="rect">
            <a:avLst/>
          </a:prstGeom>
          <a:noFill/>
          <a:ln/>
        </p:spPr>
        <p:txBody>
          <a:bodyPr wrap="square" rtlCol="0" anchor="t"/>
          <a:lstStyle/>
          <a:p>
            <a:pPr marL="0" indent="0" algn="l">
              <a:lnSpc>
                <a:spcPts val="2799"/>
              </a:lnSpc>
              <a:buNone/>
            </a:pPr>
            <a:r>
              <a:rPr lang="en-US" sz="2000" dirty="0">
                <a:solidFill>
                  <a:srgbClr val="3B3535"/>
                </a:solidFill>
                <a:latin typeface="Times New Roman" panose="02020603050405020304" pitchFamily="18" charset="0"/>
                <a:ea typeface="Sora" pitchFamily="34" charset="-122"/>
                <a:cs typeface="Times New Roman" panose="02020603050405020304" pitchFamily="18" charset="0"/>
              </a:rPr>
              <a:t>Repeatedly refine the optimized code, applying new techniques and incorporating feedback from previous optimizations.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998821"/>
            <a:ext cx="7685484"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Challenges and Limitations</a:t>
            </a:r>
            <a:endParaRPr lang="en-US" sz="4374" dirty="0"/>
          </a:p>
        </p:txBody>
      </p:sp>
      <p:sp>
        <p:nvSpPr>
          <p:cNvPr id="5" name="Text 3"/>
          <p:cNvSpPr/>
          <p:nvPr/>
        </p:nvSpPr>
        <p:spPr>
          <a:xfrm>
            <a:off x="1760220" y="3137535"/>
            <a:ext cx="11109960" cy="1421606"/>
          </a:xfrm>
          <a:prstGeom prst="rect">
            <a:avLst/>
          </a:prstGeom>
          <a:noFill/>
          <a:ln/>
        </p:spPr>
        <p:txBody>
          <a:bodyPr wrap="square" rtlCol="0" anchor="t"/>
          <a:lstStyle/>
          <a:p>
            <a:pPr marL="0" indent="0">
              <a:lnSpc>
                <a:spcPts val="2799"/>
              </a:lnSpc>
              <a:buNone/>
            </a:pPr>
            <a:r>
              <a:rPr lang="en-US" sz="2000" dirty="0">
                <a:solidFill>
                  <a:srgbClr val="3B3535"/>
                </a:solidFill>
                <a:latin typeface="Times New Roman" panose="02020603050405020304" pitchFamily="18" charset="0"/>
                <a:ea typeface="Sora" pitchFamily="34" charset="-122"/>
                <a:cs typeface="Times New Roman" panose="02020603050405020304" pitchFamily="18" charset="0"/>
              </a:rPr>
              <a:t>While dynamic compilation techniques offer significant performance benefits, they also present some key challenges and limitations. The overhead of runtime compilation and optimization can introduce latency, especially for short-running programs. </a:t>
            </a:r>
            <a:r>
              <a:rPr lang="en-US" sz="2000" b="1" dirty="0">
                <a:solidFill>
                  <a:srgbClr val="3B3535"/>
                </a:solidFill>
                <a:latin typeface="Times New Roman" panose="02020603050405020304" pitchFamily="18" charset="0"/>
                <a:ea typeface="Sora" pitchFamily="34" charset="-122"/>
                <a:cs typeface="Times New Roman" panose="02020603050405020304" pitchFamily="18" charset="0"/>
              </a:rPr>
              <a:t>Accurately profiling application behavior</a:t>
            </a:r>
            <a:r>
              <a:rPr lang="en-US" sz="2000" dirty="0">
                <a:solidFill>
                  <a:srgbClr val="3B3535"/>
                </a:solidFill>
                <a:latin typeface="Times New Roman" panose="02020603050405020304" pitchFamily="18" charset="0"/>
                <a:ea typeface="Sora" pitchFamily="34" charset="-122"/>
                <a:cs typeface="Times New Roman" panose="02020603050405020304" pitchFamily="18" charset="0"/>
              </a:rPr>
              <a:t> to guide optimization decisions can also be complex.</a:t>
            </a:r>
            <a:endParaRPr lang="en-US" sz="2000" dirty="0">
              <a:latin typeface="Times New Roman" panose="02020603050405020304" pitchFamily="18" charset="0"/>
              <a:cs typeface="Times New Roman" panose="02020603050405020304" pitchFamily="18" charset="0"/>
            </a:endParaRPr>
          </a:p>
        </p:txBody>
      </p:sp>
      <p:sp>
        <p:nvSpPr>
          <p:cNvPr id="6" name="Text 4"/>
          <p:cNvSpPr/>
          <p:nvPr/>
        </p:nvSpPr>
        <p:spPr>
          <a:xfrm>
            <a:off x="1760220" y="4809053"/>
            <a:ext cx="11109960" cy="1421606"/>
          </a:xfrm>
          <a:prstGeom prst="rect">
            <a:avLst/>
          </a:prstGeom>
          <a:noFill/>
          <a:ln/>
        </p:spPr>
        <p:txBody>
          <a:bodyPr wrap="square" rtlCol="0" anchor="t"/>
          <a:lstStyle/>
          <a:p>
            <a:pPr marL="0" indent="0">
              <a:lnSpc>
                <a:spcPts val="2799"/>
              </a:lnSpc>
              <a:buNone/>
            </a:pPr>
            <a:r>
              <a:rPr lang="en-US" sz="2000" dirty="0">
                <a:solidFill>
                  <a:srgbClr val="3B3535"/>
                </a:solidFill>
                <a:latin typeface="Times New Roman" panose="02020603050405020304" pitchFamily="18" charset="0"/>
                <a:ea typeface="Sora" pitchFamily="34" charset="-122"/>
                <a:cs typeface="Times New Roman" panose="02020603050405020304" pitchFamily="18" charset="0"/>
              </a:rPr>
              <a:t>Additionally, the effectiveness of dynamic optimization is </a:t>
            </a:r>
            <a:r>
              <a:rPr lang="en-US" sz="2000" i="1" dirty="0">
                <a:solidFill>
                  <a:srgbClr val="3B3535"/>
                </a:solidFill>
                <a:latin typeface="Times New Roman" panose="02020603050405020304" pitchFamily="18" charset="0"/>
                <a:ea typeface="Sora" pitchFamily="34" charset="-122"/>
                <a:cs typeface="Times New Roman" panose="02020603050405020304" pitchFamily="18" charset="0"/>
              </a:rPr>
              <a:t>highly dependent</a:t>
            </a:r>
            <a:r>
              <a:rPr lang="en-US" sz="2000" dirty="0">
                <a:solidFill>
                  <a:srgbClr val="3B3535"/>
                </a:solidFill>
                <a:latin typeface="Times New Roman" panose="02020603050405020304" pitchFamily="18" charset="0"/>
                <a:ea typeface="Sora" pitchFamily="34" charset="-122"/>
                <a:cs typeface="Times New Roman" panose="02020603050405020304" pitchFamily="18" charset="0"/>
              </a:rPr>
              <a:t> on the specific workload and hardware characteristics. Techniques that work well for one application may not generalize to others. aims to make dynamic compilation more robust and widely applicable.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775</Words>
  <Application>Microsoft Office PowerPoint</Application>
  <PresentationFormat>Custom</PresentationFormat>
  <Paragraphs>86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Alexandria</vt:lpstr>
      <vt:lpstr>Arial</vt:lpstr>
      <vt:lpstr>Sora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TY TY</cp:lastModifiedBy>
  <cp:revision>3</cp:revision>
  <dcterms:created xsi:type="dcterms:W3CDTF">2024-04-06T17:13:37Z</dcterms:created>
  <dcterms:modified xsi:type="dcterms:W3CDTF">2024-06-26T14:06:38Z</dcterms:modified>
</cp:coreProperties>
</file>