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69" r:id="rId4"/>
    <p:sldId id="270" r:id="rId5"/>
    <p:sldId id="272" r:id="rId6"/>
    <p:sldId id="274" r:id="rId7"/>
    <p:sldId id="271" r:id="rId8"/>
    <p:sldId id="273" r:id="rId9"/>
    <p:sldId id="275" r:id="rId10"/>
    <p:sldId id="276" r:id="rId11"/>
    <p:sldId id="277" r:id="rId12"/>
    <p:sldId id="279" r:id="rId13"/>
    <p:sldId id="280"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F5BDF-C8ED-4E0A-BF1A-50B816E1F817}" type="datetimeFigureOut">
              <a:rPr lang="en-IN" smtClean="0"/>
              <a:t>18-01-2022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41A48-9BF7-42FA-8F31-3B83B328A158}" type="slidenum">
              <a:rPr lang="en-IN" smtClean="0"/>
              <a:t>‹#›</a:t>
            </a:fld>
            <a:endParaRPr lang="en-IN"/>
          </a:p>
        </p:txBody>
      </p:sp>
    </p:spTree>
    <p:extLst>
      <p:ext uri="{BB962C8B-B14F-4D97-AF65-F5344CB8AC3E}">
        <p14:creationId xmlns:p14="http://schemas.microsoft.com/office/powerpoint/2010/main" val="104858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Inconsistency and </a:t>
            </a:r>
            <a:r>
              <a:rPr lang="en-US" dirty="0" err="1"/>
              <a:t>incertainity</a:t>
            </a:r>
            <a:r>
              <a:rPr lang="en-US" dirty="0"/>
              <a:t> in data, is veracity, data can be clumsy or messy</a:t>
            </a:r>
            <a:endParaRPr lang="en-IN" dirty="0"/>
          </a:p>
        </p:txBody>
      </p:sp>
      <p:sp>
        <p:nvSpPr>
          <p:cNvPr id="4" name="Slide Number Placeholder 3"/>
          <p:cNvSpPr>
            <a:spLocks noGrp="1"/>
          </p:cNvSpPr>
          <p:nvPr>
            <p:ph type="sldNum" sz="quarter" idx="5"/>
          </p:nvPr>
        </p:nvSpPr>
        <p:spPr/>
        <p:txBody>
          <a:bodyPr/>
          <a:lstStyle/>
          <a:p>
            <a:fld id="{6E741A48-9BF7-42FA-8F31-3B83B328A158}" type="slidenum">
              <a:rPr lang="en-IN" smtClean="0"/>
              <a:t>2</a:t>
            </a:fld>
            <a:endParaRPr lang="en-IN"/>
          </a:p>
        </p:txBody>
      </p:sp>
    </p:spTree>
    <p:extLst>
      <p:ext uri="{BB962C8B-B14F-4D97-AF65-F5344CB8AC3E}">
        <p14:creationId xmlns:p14="http://schemas.microsoft.com/office/powerpoint/2010/main" val="51176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741A48-9BF7-42FA-8F31-3B83B328A158}" type="slidenum">
              <a:rPr lang="en-IN" smtClean="0"/>
              <a:t>5</a:t>
            </a:fld>
            <a:endParaRPr lang="en-IN"/>
          </a:p>
        </p:txBody>
      </p:sp>
    </p:spTree>
    <p:extLst>
      <p:ext uri="{BB962C8B-B14F-4D97-AF65-F5344CB8AC3E}">
        <p14:creationId xmlns:p14="http://schemas.microsoft.com/office/powerpoint/2010/main" val="334995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RDF, which stands for Resource Description Framework, is a model for data publishing and interchange on the Web standardized by W3C. Being a graph database, </a:t>
            </a:r>
            <a:r>
              <a:rPr lang="en-US" b="0" i="0" dirty="0" err="1">
                <a:solidFill>
                  <a:srgbClr val="202124"/>
                </a:solidFill>
                <a:effectLst/>
                <a:latin typeface="arial" panose="020B0604020202020204" pitchFamily="34" charset="0"/>
              </a:rPr>
              <a:t>triplestores</a:t>
            </a:r>
            <a:r>
              <a:rPr lang="en-US" b="0" i="0" dirty="0">
                <a:solidFill>
                  <a:srgbClr val="202124"/>
                </a:solidFill>
                <a:effectLst/>
                <a:latin typeface="arial" panose="020B0604020202020204" pitchFamily="34" charset="0"/>
              </a:rPr>
              <a:t> store data as a network of objects with materialized links between them. </a:t>
            </a:r>
            <a:r>
              <a:rPr lang="en-US" sz="1200" dirty="0">
                <a:solidFill>
                  <a:srgbClr val="FF0000"/>
                </a:solidFill>
                <a:latin typeface="Times New Roman" panose="02020603050405020304" pitchFamily="18" charset="0"/>
                <a:cs typeface="Times New Roman" panose="02020603050405020304" pitchFamily="18" charset="0"/>
              </a:rPr>
              <a:t>The RDF </a:t>
            </a:r>
            <a:r>
              <a:rPr lang="en-US" sz="1200" dirty="0" err="1">
                <a:solidFill>
                  <a:srgbClr val="FF0000"/>
                </a:solidFill>
                <a:latin typeface="Times New Roman" panose="02020603050405020304" pitchFamily="18" charset="0"/>
                <a:cs typeface="Times New Roman" panose="02020603050405020304" pitchFamily="18" charset="0"/>
              </a:rPr>
              <a:t>triplestore</a:t>
            </a:r>
            <a:r>
              <a:rPr lang="en-US" sz="1200" dirty="0">
                <a:solidFill>
                  <a:srgbClr val="FF0000"/>
                </a:solidFill>
                <a:latin typeface="Times New Roman" panose="02020603050405020304" pitchFamily="18" charset="0"/>
                <a:cs typeface="Times New Roman" panose="02020603050405020304" pitchFamily="18" charset="0"/>
              </a:rPr>
              <a:t> is a type of graph database that stores semantic facts.</a:t>
            </a:r>
          </a:p>
          <a:p>
            <a:endParaRPr lang="en-IN" dirty="0"/>
          </a:p>
        </p:txBody>
      </p:sp>
      <p:sp>
        <p:nvSpPr>
          <p:cNvPr id="4" name="Slide Number Placeholder 3"/>
          <p:cNvSpPr>
            <a:spLocks noGrp="1"/>
          </p:cNvSpPr>
          <p:nvPr>
            <p:ph type="sldNum" sz="quarter" idx="5"/>
          </p:nvPr>
        </p:nvSpPr>
        <p:spPr/>
        <p:txBody>
          <a:bodyPr/>
          <a:lstStyle/>
          <a:p>
            <a:fld id="{6E741A48-9BF7-42FA-8F31-3B83B328A158}" type="slidenum">
              <a:rPr lang="en-IN" smtClean="0"/>
              <a:t>14</a:t>
            </a:fld>
            <a:endParaRPr lang="en-IN"/>
          </a:p>
        </p:txBody>
      </p:sp>
    </p:spTree>
    <p:extLst>
      <p:ext uri="{BB962C8B-B14F-4D97-AF65-F5344CB8AC3E}">
        <p14:creationId xmlns:p14="http://schemas.microsoft.com/office/powerpoint/2010/main" val="102139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0692-F016-45F6-8CE3-6162FC9927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8E8A10-B656-4960-BBE0-7A0DF7246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B7932-2A91-49E6-945D-3591E1741AD2}"/>
              </a:ext>
            </a:extLst>
          </p:cNvPr>
          <p:cNvSpPr>
            <a:spLocks noGrp="1"/>
          </p:cNvSpPr>
          <p:nvPr>
            <p:ph type="dt" sz="half" idx="10"/>
          </p:nvPr>
        </p:nvSpPr>
        <p:spPr/>
        <p:txBody>
          <a:bodyPr/>
          <a:lstStyle/>
          <a:p>
            <a:fld id="{9CB52829-919F-45DF-B988-82EAEF1F7B46}" type="datetimeFigureOut">
              <a:rPr lang="en-IN" smtClean="0"/>
              <a:t>18-01-2022</a:t>
            </a:fld>
            <a:endParaRPr lang="en-IN"/>
          </a:p>
        </p:txBody>
      </p:sp>
      <p:sp>
        <p:nvSpPr>
          <p:cNvPr id="5" name="Footer Placeholder 4">
            <a:extLst>
              <a:ext uri="{FF2B5EF4-FFF2-40B4-BE49-F238E27FC236}">
                <a16:creationId xmlns:a16="http://schemas.microsoft.com/office/drawing/2014/main" id="{787112CF-34D4-4B3C-BA94-ED1566671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A4464A-46B0-493F-A933-49F26BA9DFE2}"/>
              </a:ext>
            </a:extLst>
          </p:cNvPr>
          <p:cNvSpPr>
            <a:spLocks noGrp="1"/>
          </p:cNvSpPr>
          <p:nvPr>
            <p:ph type="sldNum" sz="quarter" idx="12"/>
          </p:nvPr>
        </p:nvSpPr>
        <p:spPr/>
        <p:txBody>
          <a:bodyPr/>
          <a:lstStyle/>
          <a:p>
            <a:fld id="{99A62110-EB16-4DA8-A2F9-E9DC83580092}" type="slidenum">
              <a:rPr lang="en-IN" smtClean="0"/>
              <a:t>‹#›</a:t>
            </a:fld>
            <a:endParaRPr lang="en-IN"/>
          </a:p>
        </p:txBody>
      </p:sp>
    </p:spTree>
    <p:extLst>
      <p:ext uri="{BB962C8B-B14F-4D97-AF65-F5344CB8AC3E}">
        <p14:creationId xmlns:p14="http://schemas.microsoft.com/office/powerpoint/2010/main" val="303870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65D1-D9F8-4C57-AB6E-4C8CE0131A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6C3173-4A6A-4173-AAED-99DAFD0B9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D777D-48FC-4F51-92ED-DA35A8B83AB2}"/>
              </a:ext>
            </a:extLst>
          </p:cNvPr>
          <p:cNvSpPr>
            <a:spLocks noGrp="1"/>
          </p:cNvSpPr>
          <p:nvPr>
            <p:ph type="dt" sz="half" idx="10"/>
          </p:nvPr>
        </p:nvSpPr>
        <p:spPr/>
        <p:txBody>
          <a:bodyPr/>
          <a:lstStyle/>
          <a:p>
            <a:fld id="{9CB52829-919F-45DF-B988-82EAEF1F7B46}" type="datetimeFigureOut">
              <a:rPr lang="en-IN" smtClean="0"/>
              <a:t>18-01-2022</a:t>
            </a:fld>
            <a:endParaRPr lang="en-IN"/>
          </a:p>
        </p:txBody>
      </p:sp>
      <p:sp>
        <p:nvSpPr>
          <p:cNvPr id="5" name="Footer Placeholder 4">
            <a:extLst>
              <a:ext uri="{FF2B5EF4-FFF2-40B4-BE49-F238E27FC236}">
                <a16:creationId xmlns:a16="http://schemas.microsoft.com/office/drawing/2014/main" id="{F94C70FC-BB57-4DC7-B1B5-79EF55A54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141F93-B6B0-428C-ACB9-4597B5F8FC38}"/>
              </a:ext>
            </a:extLst>
          </p:cNvPr>
          <p:cNvSpPr>
            <a:spLocks noGrp="1"/>
          </p:cNvSpPr>
          <p:nvPr>
            <p:ph type="sldNum" sz="quarter" idx="12"/>
          </p:nvPr>
        </p:nvSpPr>
        <p:spPr/>
        <p:txBody>
          <a:bodyPr/>
          <a:lstStyle/>
          <a:p>
            <a:fld id="{99A62110-EB16-4DA8-A2F9-E9DC83580092}" type="slidenum">
              <a:rPr lang="en-IN" smtClean="0"/>
              <a:t>‹#›</a:t>
            </a:fld>
            <a:endParaRPr lang="en-IN"/>
          </a:p>
        </p:txBody>
      </p:sp>
    </p:spTree>
    <p:extLst>
      <p:ext uri="{BB962C8B-B14F-4D97-AF65-F5344CB8AC3E}">
        <p14:creationId xmlns:p14="http://schemas.microsoft.com/office/powerpoint/2010/main" val="318311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6A329-70AE-4DAE-BD04-CC338190A5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26416D-DDC4-440E-9C5B-A5CBAECE1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F92D43-C16B-447A-894D-8594033B6AEA}"/>
              </a:ext>
            </a:extLst>
          </p:cNvPr>
          <p:cNvSpPr>
            <a:spLocks noGrp="1"/>
          </p:cNvSpPr>
          <p:nvPr>
            <p:ph type="dt" sz="half" idx="10"/>
          </p:nvPr>
        </p:nvSpPr>
        <p:spPr/>
        <p:txBody>
          <a:bodyPr/>
          <a:lstStyle/>
          <a:p>
            <a:fld id="{9CB52829-919F-45DF-B988-82EAEF1F7B46}" type="datetimeFigureOut">
              <a:rPr lang="en-IN" smtClean="0"/>
              <a:t>18-01-2022</a:t>
            </a:fld>
            <a:endParaRPr lang="en-IN"/>
          </a:p>
        </p:txBody>
      </p:sp>
      <p:sp>
        <p:nvSpPr>
          <p:cNvPr id="5" name="Footer Placeholder 4">
            <a:extLst>
              <a:ext uri="{FF2B5EF4-FFF2-40B4-BE49-F238E27FC236}">
                <a16:creationId xmlns:a16="http://schemas.microsoft.com/office/drawing/2014/main" id="{BB18FCF2-8507-4DD3-BD45-6EE2AC627A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F86C6-466D-4F80-8647-0557E0EF9069}"/>
              </a:ext>
            </a:extLst>
          </p:cNvPr>
          <p:cNvSpPr>
            <a:spLocks noGrp="1"/>
          </p:cNvSpPr>
          <p:nvPr>
            <p:ph type="sldNum" sz="quarter" idx="12"/>
          </p:nvPr>
        </p:nvSpPr>
        <p:spPr/>
        <p:txBody>
          <a:bodyPr/>
          <a:lstStyle/>
          <a:p>
            <a:fld id="{99A62110-EB16-4DA8-A2F9-E9DC83580092}" type="slidenum">
              <a:rPr lang="en-IN" smtClean="0"/>
              <a:t>‹#›</a:t>
            </a:fld>
            <a:endParaRPr lang="en-IN"/>
          </a:p>
        </p:txBody>
      </p:sp>
    </p:spTree>
    <p:extLst>
      <p:ext uri="{BB962C8B-B14F-4D97-AF65-F5344CB8AC3E}">
        <p14:creationId xmlns:p14="http://schemas.microsoft.com/office/powerpoint/2010/main" val="145358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865D-6D85-4280-B834-4A51C374B1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9F6CB1-4C3B-41BC-A76D-A850C3E65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B83274-BF33-4BAA-8176-C17AEB4A213D}"/>
              </a:ext>
            </a:extLst>
          </p:cNvPr>
          <p:cNvSpPr>
            <a:spLocks noGrp="1"/>
          </p:cNvSpPr>
          <p:nvPr>
            <p:ph type="dt" sz="half" idx="10"/>
          </p:nvPr>
        </p:nvSpPr>
        <p:spPr/>
        <p:txBody>
          <a:bodyPr/>
          <a:lstStyle/>
          <a:p>
            <a:fld id="{9CB52829-919F-45DF-B988-82EAEF1F7B46}" type="datetimeFigureOut">
              <a:rPr lang="en-IN" smtClean="0"/>
              <a:t>18-01-2022</a:t>
            </a:fld>
            <a:endParaRPr lang="en-IN"/>
          </a:p>
        </p:txBody>
      </p:sp>
      <p:sp>
        <p:nvSpPr>
          <p:cNvPr id="5" name="Footer Placeholder 4">
            <a:extLst>
              <a:ext uri="{FF2B5EF4-FFF2-40B4-BE49-F238E27FC236}">
                <a16:creationId xmlns:a16="http://schemas.microsoft.com/office/drawing/2014/main" id="{F60EC5C3-22DA-489E-82C3-55B6161CD1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E2769-4DB9-4114-9E8F-6DF38BAECA8A}"/>
              </a:ext>
            </a:extLst>
          </p:cNvPr>
          <p:cNvSpPr>
            <a:spLocks noGrp="1"/>
          </p:cNvSpPr>
          <p:nvPr>
            <p:ph type="sldNum" sz="quarter" idx="12"/>
          </p:nvPr>
        </p:nvSpPr>
        <p:spPr/>
        <p:txBody>
          <a:bodyPr/>
          <a:lstStyle/>
          <a:p>
            <a:fld id="{99A62110-EB16-4DA8-A2F9-E9DC83580092}" type="slidenum">
              <a:rPr lang="en-IN" smtClean="0"/>
              <a:t>‹#›</a:t>
            </a:fld>
            <a:endParaRPr lang="en-IN"/>
          </a:p>
        </p:txBody>
      </p:sp>
    </p:spTree>
    <p:extLst>
      <p:ext uri="{BB962C8B-B14F-4D97-AF65-F5344CB8AC3E}">
        <p14:creationId xmlns:p14="http://schemas.microsoft.com/office/powerpoint/2010/main" val="67581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5BE3-60ED-4195-9F4D-93FA6B59C8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AF4798-BD0E-490E-BA34-4045BB217C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450725-C97F-4C90-BDA3-EC57C846279D}"/>
              </a:ext>
            </a:extLst>
          </p:cNvPr>
          <p:cNvSpPr>
            <a:spLocks noGrp="1"/>
          </p:cNvSpPr>
          <p:nvPr>
            <p:ph type="dt" sz="half" idx="10"/>
          </p:nvPr>
        </p:nvSpPr>
        <p:spPr/>
        <p:txBody>
          <a:bodyPr/>
          <a:lstStyle/>
          <a:p>
            <a:fld id="{9CB52829-919F-45DF-B988-82EAEF1F7B46}" type="datetimeFigureOut">
              <a:rPr lang="en-IN" smtClean="0"/>
              <a:t>18-01-2022</a:t>
            </a:fld>
            <a:endParaRPr lang="en-IN"/>
          </a:p>
        </p:txBody>
      </p:sp>
      <p:sp>
        <p:nvSpPr>
          <p:cNvPr id="5" name="Footer Placeholder 4">
            <a:extLst>
              <a:ext uri="{FF2B5EF4-FFF2-40B4-BE49-F238E27FC236}">
                <a16:creationId xmlns:a16="http://schemas.microsoft.com/office/drawing/2014/main" id="{7A5C8622-52D1-4EB8-897C-3797E8B545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D9EFB-8E17-4300-8B48-11F39D3D7114}"/>
              </a:ext>
            </a:extLst>
          </p:cNvPr>
          <p:cNvSpPr>
            <a:spLocks noGrp="1"/>
          </p:cNvSpPr>
          <p:nvPr>
            <p:ph type="sldNum" sz="quarter" idx="12"/>
          </p:nvPr>
        </p:nvSpPr>
        <p:spPr/>
        <p:txBody>
          <a:bodyPr/>
          <a:lstStyle/>
          <a:p>
            <a:fld id="{99A62110-EB16-4DA8-A2F9-E9DC83580092}" type="slidenum">
              <a:rPr lang="en-IN" smtClean="0"/>
              <a:t>‹#›</a:t>
            </a:fld>
            <a:endParaRPr lang="en-IN"/>
          </a:p>
        </p:txBody>
      </p:sp>
    </p:spTree>
    <p:extLst>
      <p:ext uri="{BB962C8B-B14F-4D97-AF65-F5344CB8AC3E}">
        <p14:creationId xmlns:p14="http://schemas.microsoft.com/office/powerpoint/2010/main" val="410555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FBC6-9CE9-4516-AC66-49D6CE3027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C2F1BF-FD52-4C78-80B5-A500EE0EE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228B4B-F705-426A-967F-38A81BE8E6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3F4C67-E7D7-4785-AE40-FAB8FAE9D75A}"/>
              </a:ext>
            </a:extLst>
          </p:cNvPr>
          <p:cNvSpPr>
            <a:spLocks noGrp="1"/>
          </p:cNvSpPr>
          <p:nvPr>
            <p:ph type="dt" sz="half" idx="10"/>
          </p:nvPr>
        </p:nvSpPr>
        <p:spPr/>
        <p:txBody>
          <a:bodyPr/>
          <a:lstStyle/>
          <a:p>
            <a:fld id="{9CB52829-919F-45DF-B988-82EAEF1F7B46}" type="datetimeFigureOut">
              <a:rPr lang="en-IN" smtClean="0"/>
              <a:t>18-01-2022</a:t>
            </a:fld>
            <a:endParaRPr lang="en-IN"/>
          </a:p>
        </p:txBody>
      </p:sp>
      <p:sp>
        <p:nvSpPr>
          <p:cNvPr id="6" name="Footer Placeholder 5">
            <a:extLst>
              <a:ext uri="{FF2B5EF4-FFF2-40B4-BE49-F238E27FC236}">
                <a16:creationId xmlns:a16="http://schemas.microsoft.com/office/drawing/2014/main" id="{69E53331-555A-4C62-AE2C-4C169C367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655EF6-7C85-4F58-8F45-68DAF6DA7A3E}"/>
              </a:ext>
            </a:extLst>
          </p:cNvPr>
          <p:cNvSpPr>
            <a:spLocks noGrp="1"/>
          </p:cNvSpPr>
          <p:nvPr>
            <p:ph type="sldNum" sz="quarter" idx="12"/>
          </p:nvPr>
        </p:nvSpPr>
        <p:spPr/>
        <p:txBody>
          <a:bodyPr/>
          <a:lstStyle/>
          <a:p>
            <a:fld id="{99A62110-EB16-4DA8-A2F9-E9DC83580092}" type="slidenum">
              <a:rPr lang="en-IN" smtClean="0"/>
              <a:t>‹#›</a:t>
            </a:fld>
            <a:endParaRPr lang="en-IN"/>
          </a:p>
        </p:txBody>
      </p:sp>
    </p:spTree>
    <p:extLst>
      <p:ext uri="{BB962C8B-B14F-4D97-AF65-F5344CB8AC3E}">
        <p14:creationId xmlns:p14="http://schemas.microsoft.com/office/powerpoint/2010/main" val="154355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3C0-DC55-4044-96B8-D3B6197067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76E494-A5EE-4ABF-9C3D-D93EB3CC2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3FE1C5-E749-479C-A5FA-9704BDE426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246568-1E54-4611-ABB9-B7CBC0E1B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E2094C-39BA-4614-99F9-54D97600F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16E3A3-58E0-4B78-8E9D-FC4191069D74}"/>
              </a:ext>
            </a:extLst>
          </p:cNvPr>
          <p:cNvSpPr>
            <a:spLocks noGrp="1"/>
          </p:cNvSpPr>
          <p:nvPr>
            <p:ph type="dt" sz="half" idx="10"/>
          </p:nvPr>
        </p:nvSpPr>
        <p:spPr/>
        <p:txBody>
          <a:bodyPr/>
          <a:lstStyle/>
          <a:p>
            <a:fld id="{9CB52829-919F-45DF-B988-82EAEF1F7B46}" type="datetimeFigureOut">
              <a:rPr lang="en-IN" smtClean="0"/>
              <a:t>18-01-2022</a:t>
            </a:fld>
            <a:endParaRPr lang="en-IN"/>
          </a:p>
        </p:txBody>
      </p:sp>
      <p:sp>
        <p:nvSpPr>
          <p:cNvPr id="8" name="Footer Placeholder 7">
            <a:extLst>
              <a:ext uri="{FF2B5EF4-FFF2-40B4-BE49-F238E27FC236}">
                <a16:creationId xmlns:a16="http://schemas.microsoft.com/office/drawing/2014/main" id="{63666718-9A12-4A43-923C-EE08410856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885E94-B27D-4435-86DE-A0A5BF971091}"/>
              </a:ext>
            </a:extLst>
          </p:cNvPr>
          <p:cNvSpPr>
            <a:spLocks noGrp="1"/>
          </p:cNvSpPr>
          <p:nvPr>
            <p:ph type="sldNum" sz="quarter" idx="12"/>
          </p:nvPr>
        </p:nvSpPr>
        <p:spPr/>
        <p:txBody>
          <a:bodyPr/>
          <a:lstStyle/>
          <a:p>
            <a:fld id="{99A62110-EB16-4DA8-A2F9-E9DC83580092}" type="slidenum">
              <a:rPr lang="en-IN" smtClean="0"/>
              <a:t>‹#›</a:t>
            </a:fld>
            <a:endParaRPr lang="en-IN"/>
          </a:p>
        </p:txBody>
      </p:sp>
    </p:spTree>
    <p:extLst>
      <p:ext uri="{BB962C8B-B14F-4D97-AF65-F5344CB8AC3E}">
        <p14:creationId xmlns:p14="http://schemas.microsoft.com/office/powerpoint/2010/main" val="241429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3BBB-6592-4ADA-8FA4-AE0443EC1C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F6BA11-5E4D-4CFD-B75C-BD5FC34293BC}"/>
              </a:ext>
            </a:extLst>
          </p:cNvPr>
          <p:cNvSpPr>
            <a:spLocks noGrp="1"/>
          </p:cNvSpPr>
          <p:nvPr>
            <p:ph type="dt" sz="half" idx="10"/>
          </p:nvPr>
        </p:nvSpPr>
        <p:spPr/>
        <p:txBody>
          <a:bodyPr/>
          <a:lstStyle/>
          <a:p>
            <a:fld id="{9CB52829-919F-45DF-B988-82EAEF1F7B46}" type="datetimeFigureOut">
              <a:rPr lang="en-IN" smtClean="0"/>
              <a:t>18-01-2022</a:t>
            </a:fld>
            <a:endParaRPr lang="en-IN"/>
          </a:p>
        </p:txBody>
      </p:sp>
      <p:sp>
        <p:nvSpPr>
          <p:cNvPr id="4" name="Footer Placeholder 3">
            <a:extLst>
              <a:ext uri="{FF2B5EF4-FFF2-40B4-BE49-F238E27FC236}">
                <a16:creationId xmlns:a16="http://schemas.microsoft.com/office/drawing/2014/main" id="{227AB8B1-3BC2-4F8A-B03C-66B0927896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9B0CD8-939B-424F-A2B4-244733D36F81}"/>
              </a:ext>
            </a:extLst>
          </p:cNvPr>
          <p:cNvSpPr>
            <a:spLocks noGrp="1"/>
          </p:cNvSpPr>
          <p:nvPr>
            <p:ph type="sldNum" sz="quarter" idx="12"/>
          </p:nvPr>
        </p:nvSpPr>
        <p:spPr/>
        <p:txBody>
          <a:bodyPr/>
          <a:lstStyle/>
          <a:p>
            <a:fld id="{99A62110-EB16-4DA8-A2F9-E9DC83580092}" type="slidenum">
              <a:rPr lang="en-IN" smtClean="0"/>
              <a:t>‹#›</a:t>
            </a:fld>
            <a:endParaRPr lang="en-IN"/>
          </a:p>
        </p:txBody>
      </p:sp>
    </p:spTree>
    <p:extLst>
      <p:ext uri="{BB962C8B-B14F-4D97-AF65-F5344CB8AC3E}">
        <p14:creationId xmlns:p14="http://schemas.microsoft.com/office/powerpoint/2010/main" val="29144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0C6DE-B5F1-4E0E-B5ED-30290F14C188}"/>
              </a:ext>
            </a:extLst>
          </p:cNvPr>
          <p:cNvSpPr>
            <a:spLocks noGrp="1"/>
          </p:cNvSpPr>
          <p:nvPr>
            <p:ph type="dt" sz="half" idx="10"/>
          </p:nvPr>
        </p:nvSpPr>
        <p:spPr/>
        <p:txBody>
          <a:bodyPr/>
          <a:lstStyle/>
          <a:p>
            <a:fld id="{9CB52829-919F-45DF-B988-82EAEF1F7B46}" type="datetimeFigureOut">
              <a:rPr lang="en-IN" smtClean="0"/>
              <a:t>18-01-2022</a:t>
            </a:fld>
            <a:endParaRPr lang="en-IN"/>
          </a:p>
        </p:txBody>
      </p:sp>
      <p:sp>
        <p:nvSpPr>
          <p:cNvPr id="3" name="Footer Placeholder 2">
            <a:extLst>
              <a:ext uri="{FF2B5EF4-FFF2-40B4-BE49-F238E27FC236}">
                <a16:creationId xmlns:a16="http://schemas.microsoft.com/office/drawing/2014/main" id="{C37049D1-03FE-42BF-9FD2-D66AD0CC60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90A0C-14D2-416F-A999-9B3700B28392}"/>
              </a:ext>
            </a:extLst>
          </p:cNvPr>
          <p:cNvSpPr>
            <a:spLocks noGrp="1"/>
          </p:cNvSpPr>
          <p:nvPr>
            <p:ph type="sldNum" sz="quarter" idx="12"/>
          </p:nvPr>
        </p:nvSpPr>
        <p:spPr/>
        <p:txBody>
          <a:bodyPr/>
          <a:lstStyle/>
          <a:p>
            <a:fld id="{99A62110-EB16-4DA8-A2F9-E9DC83580092}" type="slidenum">
              <a:rPr lang="en-IN" smtClean="0"/>
              <a:t>‹#›</a:t>
            </a:fld>
            <a:endParaRPr lang="en-IN"/>
          </a:p>
        </p:txBody>
      </p:sp>
    </p:spTree>
    <p:extLst>
      <p:ext uri="{BB962C8B-B14F-4D97-AF65-F5344CB8AC3E}">
        <p14:creationId xmlns:p14="http://schemas.microsoft.com/office/powerpoint/2010/main" val="238556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4E48-BA33-4F15-BFC4-AF2E3A2BA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1B55EB-67AC-4295-AA64-4E224CF6B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67AA12-13F8-45BB-8040-61B5B8DF2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74EDB-102B-4263-8048-5F2A8B0E9152}"/>
              </a:ext>
            </a:extLst>
          </p:cNvPr>
          <p:cNvSpPr>
            <a:spLocks noGrp="1"/>
          </p:cNvSpPr>
          <p:nvPr>
            <p:ph type="dt" sz="half" idx="10"/>
          </p:nvPr>
        </p:nvSpPr>
        <p:spPr/>
        <p:txBody>
          <a:bodyPr/>
          <a:lstStyle/>
          <a:p>
            <a:fld id="{9CB52829-919F-45DF-B988-82EAEF1F7B46}" type="datetimeFigureOut">
              <a:rPr lang="en-IN" smtClean="0"/>
              <a:t>18-01-2022</a:t>
            </a:fld>
            <a:endParaRPr lang="en-IN"/>
          </a:p>
        </p:txBody>
      </p:sp>
      <p:sp>
        <p:nvSpPr>
          <p:cNvPr id="6" name="Footer Placeholder 5">
            <a:extLst>
              <a:ext uri="{FF2B5EF4-FFF2-40B4-BE49-F238E27FC236}">
                <a16:creationId xmlns:a16="http://schemas.microsoft.com/office/drawing/2014/main" id="{2B14E0AC-0700-4136-BD7C-A10C11E116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CD818-A26D-4505-8E27-74A5FD5529FD}"/>
              </a:ext>
            </a:extLst>
          </p:cNvPr>
          <p:cNvSpPr>
            <a:spLocks noGrp="1"/>
          </p:cNvSpPr>
          <p:nvPr>
            <p:ph type="sldNum" sz="quarter" idx="12"/>
          </p:nvPr>
        </p:nvSpPr>
        <p:spPr/>
        <p:txBody>
          <a:bodyPr/>
          <a:lstStyle/>
          <a:p>
            <a:fld id="{99A62110-EB16-4DA8-A2F9-E9DC83580092}" type="slidenum">
              <a:rPr lang="en-IN" smtClean="0"/>
              <a:t>‹#›</a:t>
            </a:fld>
            <a:endParaRPr lang="en-IN"/>
          </a:p>
        </p:txBody>
      </p:sp>
    </p:spTree>
    <p:extLst>
      <p:ext uri="{BB962C8B-B14F-4D97-AF65-F5344CB8AC3E}">
        <p14:creationId xmlns:p14="http://schemas.microsoft.com/office/powerpoint/2010/main" val="41940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573B-B60A-4E8D-A9CD-0A1098A5D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33321-8AE3-414E-8790-B1CC54A5B6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B1A433-EF16-425A-A0B5-5782590E3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BA396-A1AA-4735-8BC3-C3E78A017466}"/>
              </a:ext>
            </a:extLst>
          </p:cNvPr>
          <p:cNvSpPr>
            <a:spLocks noGrp="1"/>
          </p:cNvSpPr>
          <p:nvPr>
            <p:ph type="dt" sz="half" idx="10"/>
          </p:nvPr>
        </p:nvSpPr>
        <p:spPr/>
        <p:txBody>
          <a:bodyPr/>
          <a:lstStyle/>
          <a:p>
            <a:fld id="{9CB52829-919F-45DF-B988-82EAEF1F7B46}" type="datetimeFigureOut">
              <a:rPr lang="en-IN" smtClean="0"/>
              <a:t>18-01-2022</a:t>
            </a:fld>
            <a:endParaRPr lang="en-IN"/>
          </a:p>
        </p:txBody>
      </p:sp>
      <p:sp>
        <p:nvSpPr>
          <p:cNvPr id="6" name="Footer Placeholder 5">
            <a:extLst>
              <a:ext uri="{FF2B5EF4-FFF2-40B4-BE49-F238E27FC236}">
                <a16:creationId xmlns:a16="http://schemas.microsoft.com/office/drawing/2014/main" id="{3D8B4CE5-F1FE-4F19-8A09-725D6130F4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4DB73E-22FE-4CD9-B655-47C9A7AF6314}"/>
              </a:ext>
            </a:extLst>
          </p:cNvPr>
          <p:cNvSpPr>
            <a:spLocks noGrp="1"/>
          </p:cNvSpPr>
          <p:nvPr>
            <p:ph type="sldNum" sz="quarter" idx="12"/>
          </p:nvPr>
        </p:nvSpPr>
        <p:spPr/>
        <p:txBody>
          <a:bodyPr/>
          <a:lstStyle/>
          <a:p>
            <a:fld id="{99A62110-EB16-4DA8-A2F9-E9DC83580092}" type="slidenum">
              <a:rPr lang="en-IN" smtClean="0"/>
              <a:t>‹#›</a:t>
            </a:fld>
            <a:endParaRPr lang="en-IN"/>
          </a:p>
        </p:txBody>
      </p:sp>
    </p:spTree>
    <p:extLst>
      <p:ext uri="{BB962C8B-B14F-4D97-AF65-F5344CB8AC3E}">
        <p14:creationId xmlns:p14="http://schemas.microsoft.com/office/powerpoint/2010/main" val="88657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E8552-E311-4058-8C39-35A93DD51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71AC4F-4305-4519-988A-F73FFBF83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B74814-CE8A-4425-AD8F-B948208EF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52829-919F-45DF-B988-82EAEF1F7B46}" type="datetimeFigureOut">
              <a:rPr lang="en-IN" smtClean="0"/>
              <a:t>18-01-2022</a:t>
            </a:fld>
            <a:endParaRPr lang="en-IN"/>
          </a:p>
        </p:txBody>
      </p:sp>
      <p:sp>
        <p:nvSpPr>
          <p:cNvPr id="5" name="Footer Placeholder 4">
            <a:extLst>
              <a:ext uri="{FF2B5EF4-FFF2-40B4-BE49-F238E27FC236}">
                <a16:creationId xmlns:a16="http://schemas.microsoft.com/office/drawing/2014/main" id="{DA18E302-84FD-4434-8ACA-E1596D2A27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AD9BB3-34E8-44AB-8DA8-C80D34912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62110-EB16-4DA8-A2F9-E9DC83580092}" type="slidenum">
              <a:rPr lang="en-IN" smtClean="0"/>
              <a:t>‹#›</a:t>
            </a:fld>
            <a:endParaRPr lang="en-IN"/>
          </a:p>
        </p:txBody>
      </p:sp>
    </p:spTree>
    <p:extLst>
      <p:ext uri="{BB962C8B-B14F-4D97-AF65-F5344CB8AC3E}">
        <p14:creationId xmlns:p14="http://schemas.microsoft.com/office/powerpoint/2010/main" val="782700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A42E-0BCA-4565-8440-1A942B2DC06C}"/>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Characteristics of Big Data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2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46B5C-E669-403D-9BDF-BD5D6157F0C9}"/>
              </a:ext>
            </a:extLst>
          </p:cNvPr>
          <p:cNvSpPr txBox="1"/>
          <p:nvPr/>
        </p:nvSpPr>
        <p:spPr>
          <a:xfrm>
            <a:off x="91440" y="155694"/>
            <a:ext cx="6096000" cy="461665"/>
          </a:xfrm>
          <a:prstGeom prst="rect">
            <a:avLst/>
          </a:prstGeom>
          <a:noFill/>
        </p:spPr>
        <p:txBody>
          <a:bodyPr wrap="square">
            <a:spAutoFit/>
          </a:bodyPr>
          <a:lstStyle/>
          <a:p>
            <a:pPr marL="342900" indent="-342900">
              <a:buFont typeface="Arial" panose="020B0604020202020204" pitchFamily="34" charset="0"/>
              <a:buChar char="•"/>
            </a:pPr>
            <a:r>
              <a:rPr lang="en-IN" sz="2400" b="1" u="sng" dirty="0">
                <a:latin typeface="Times New Roman" panose="02020603050405020304" pitchFamily="18" charset="0"/>
                <a:cs typeface="Times New Roman" panose="02020603050405020304" pitchFamily="18" charset="0"/>
              </a:rPr>
              <a:t>Unstructured data(Qualitative data)</a:t>
            </a:r>
          </a:p>
        </p:txBody>
      </p:sp>
      <p:sp>
        <p:nvSpPr>
          <p:cNvPr id="5" name="TextBox 4">
            <a:extLst>
              <a:ext uri="{FF2B5EF4-FFF2-40B4-BE49-F238E27FC236}">
                <a16:creationId xmlns:a16="http://schemas.microsoft.com/office/drawing/2014/main" id="{E83B2C18-831A-4596-832D-A0ED47099F6C}"/>
              </a:ext>
            </a:extLst>
          </p:cNvPr>
          <p:cNvSpPr txBox="1"/>
          <p:nvPr/>
        </p:nvSpPr>
        <p:spPr>
          <a:xfrm>
            <a:off x="162560" y="617359"/>
            <a:ext cx="8798560" cy="5632311"/>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While structured data resides in the traditional row-column databases, unstructured data is the opposite- </a:t>
            </a:r>
            <a:r>
              <a:rPr lang="en-US" sz="2000" dirty="0">
                <a:solidFill>
                  <a:srgbClr val="FF0000"/>
                </a:solidFill>
                <a:latin typeface="Times New Roman" panose="02020603050405020304" pitchFamily="18" charset="0"/>
                <a:cs typeface="Times New Roman" panose="02020603050405020304" pitchFamily="18" charset="0"/>
              </a:rPr>
              <a:t>they have no clear format in storage. </a:t>
            </a:r>
            <a:r>
              <a:rPr lang="en-US" sz="2000" dirty="0">
                <a:latin typeface="Times New Roman" panose="02020603050405020304" pitchFamily="18" charset="0"/>
                <a:cs typeface="Times New Roman" panose="02020603050405020304" pitchFamily="18" charset="0"/>
              </a:rPr>
              <a:t>The rest of the data created, about </a:t>
            </a:r>
            <a:r>
              <a:rPr lang="en-US" sz="2000" dirty="0">
                <a:solidFill>
                  <a:srgbClr val="FF0000"/>
                </a:solidFill>
                <a:latin typeface="Times New Roman" panose="02020603050405020304" pitchFamily="18" charset="0"/>
                <a:cs typeface="Times New Roman" panose="02020603050405020304" pitchFamily="18" charset="0"/>
              </a:rPr>
              <a:t>80% of the total account for unstructured big data.</a:t>
            </a:r>
            <a:r>
              <a:rPr lang="en-US" sz="2000" dirty="0">
                <a:latin typeface="Times New Roman" panose="02020603050405020304" pitchFamily="18" charset="0"/>
                <a:cs typeface="Times New Roman" panose="02020603050405020304" pitchFamily="18" charset="0"/>
              </a:rPr>
              <a:t> Most of the data a person encounters belong to this category- and until recently, there was not much to do to it except storing it or analyzing it manually.</a:t>
            </a:r>
          </a:p>
          <a:p>
            <a:pPr marL="342900" indent="-342900" algn="just">
              <a:spcBef>
                <a:spcPts val="600"/>
              </a:spcBef>
              <a:spcAft>
                <a:spcPts val="60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Unstructured data is also classified based on its source</a:t>
            </a:r>
          </a:p>
          <a:p>
            <a:pPr marL="1076325" indent="-720725" algn="just">
              <a:spcBef>
                <a:spcPts val="600"/>
              </a:spcBef>
              <a:spcAft>
                <a:spcPts val="600"/>
              </a:spcAf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Machine-generated data accounts for all the satellite images, the scientific data from various experiments and radar data captured by various facets of technology.</a:t>
            </a:r>
          </a:p>
          <a:p>
            <a:pPr marL="1076325" indent="-720725" algn="just">
              <a:spcBef>
                <a:spcPts val="600"/>
              </a:spcBef>
              <a:spcAft>
                <a:spcPts val="600"/>
              </a:spcAf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Human-generated unstructured data is found in abundance across the internet since it includes social media data, mobile data, and website content. This means that the pictures we upload to Facebook or Instagram handle, the videos we watch on YouTube and even the text messages we send all contribute to the gigantic heap that is unstructured data.</a:t>
            </a:r>
            <a:endParaRPr lang="en-US" sz="2000" dirty="0">
              <a:latin typeface="Times New Roman" panose="02020603050405020304" pitchFamily="18" charset="0"/>
              <a:cs typeface="Times New Roman" panose="02020603050405020304" pitchFamily="18" charset="0"/>
            </a:endParaRPr>
          </a:p>
          <a:p>
            <a:pPr marL="342900" indent="-342900" algn="just">
              <a:spcBef>
                <a:spcPts val="600"/>
              </a:spcBef>
              <a:spcAft>
                <a:spcPts val="60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Examples of unstructured data </a:t>
            </a:r>
            <a:r>
              <a:rPr lang="en-US" sz="2000" dirty="0">
                <a:solidFill>
                  <a:srgbClr val="FF0000"/>
                </a:solidFill>
                <a:latin typeface="Times New Roman" panose="02020603050405020304" pitchFamily="18" charset="0"/>
                <a:cs typeface="Times New Roman" panose="02020603050405020304" pitchFamily="18" charset="0"/>
              </a:rPr>
              <a:t>include text, video, audio, mobile activity, social media activity, satellite imagery, surveillance imagery </a:t>
            </a:r>
            <a:r>
              <a:rPr lang="en-US" sz="2000" dirty="0">
                <a:latin typeface="Times New Roman" panose="02020603050405020304" pitchFamily="18" charset="0"/>
                <a:cs typeface="Times New Roman" panose="02020603050405020304" pitchFamily="18" charset="0"/>
              </a:rPr>
              <a:t>– the list goes on and on.</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80F0B06-1EB3-40AC-A7F4-BD696A4EF996}"/>
              </a:ext>
            </a:extLst>
          </p:cNvPr>
          <p:cNvPicPr>
            <a:picLocks noChangeAspect="1"/>
          </p:cNvPicPr>
          <p:nvPr/>
        </p:nvPicPr>
        <p:blipFill>
          <a:blip r:embed="rId2"/>
          <a:stretch>
            <a:fillRect/>
          </a:stretch>
        </p:blipFill>
        <p:spPr>
          <a:xfrm>
            <a:off x="9226193" y="1108211"/>
            <a:ext cx="2722652" cy="3905578"/>
          </a:xfrm>
          <a:prstGeom prst="rect">
            <a:avLst/>
          </a:prstGeom>
        </p:spPr>
      </p:pic>
    </p:spTree>
    <p:extLst>
      <p:ext uri="{BB962C8B-B14F-4D97-AF65-F5344CB8AC3E}">
        <p14:creationId xmlns:p14="http://schemas.microsoft.com/office/powerpoint/2010/main" val="191557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9CE73-4F77-45A6-B4AB-B8BFDD0A9CE2}"/>
              </a:ext>
            </a:extLst>
          </p:cNvPr>
          <p:cNvSpPr txBox="1"/>
          <p:nvPr/>
        </p:nvSpPr>
        <p:spPr>
          <a:xfrm>
            <a:off x="243840" y="230376"/>
            <a:ext cx="6096000" cy="461665"/>
          </a:xfrm>
          <a:prstGeom prst="rect">
            <a:avLst/>
          </a:prstGeom>
          <a:noFill/>
        </p:spPr>
        <p:txBody>
          <a:bodyPr wrap="square">
            <a:spAutoFit/>
          </a:bodyPr>
          <a:lstStyle/>
          <a:p>
            <a:pPr marL="342900" indent="-342900">
              <a:buFont typeface="Arial" panose="020B0604020202020204" pitchFamily="34" charset="0"/>
              <a:buChar char="•"/>
            </a:pPr>
            <a:r>
              <a:rPr lang="en-IN" sz="2400" b="1" u="sng" dirty="0">
                <a:latin typeface="Times New Roman" panose="02020603050405020304" pitchFamily="18" charset="0"/>
                <a:cs typeface="Times New Roman" panose="02020603050405020304" pitchFamily="18" charset="0"/>
              </a:rPr>
              <a:t> Semi-structured data:</a:t>
            </a:r>
          </a:p>
        </p:txBody>
      </p:sp>
      <p:sp>
        <p:nvSpPr>
          <p:cNvPr id="5" name="TextBox 4">
            <a:extLst>
              <a:ext uri="{FF2B5EF4-FFF2-40B4-BE49-F238E27FC236}">
                <a16:creationId xmlns:a16="http://schemas.microsoft.com/office/drawing/2014/main" id="{44BDE197-99DC-4B36-B38B-8CCC9AF52D96}"/>
              </a:ext>
            </a:extLst>
          </p:cNvPr>
          <p:cNvSpPr txBox="1"/>
          <p:nvPr/>
        </p:nvSpPr>
        <p:spPr>
          <a:xfrm>
            <a:off x="518161" y="1056868"/>
            <a:ext cx="8402320" cy="5570756"/>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line between unstructured data and semi-structured data has always been unclear since most of the semi-structured data appear to be unstructured at a glance.</a:t>
            </a:r>
          </a:p>
          <a:p>
            <a:pPr marL="342900" indent="-342900" algn="just">
              <a:spcBef>
                <a:spcPts val="600"/>
              </a:spcBef>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Information that is not in the traditional database format as structured data but contains some organizational properties which make it easier to process, are included in semi-structured data. For example, NoSQL documents are considered to be semi-structured, since they contain keywords that can be used to process the document easily.</a:t>
            </a:r>
          </a:p>
          <a:p>
            <a:pPr marL="342900" indent="-342900" algn="just">
              <a:spcBef>
                <a:spcPts val="600"/>
              </a:spcBef>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Big Data analysis has been found to have definite business value, as its analysis and processing can help a company achieve cost reductions and dramatic growth. So, it is imperative that you do not wait too long to exploit the potential of this excellent business opportunity.</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7503FDC-BD0F-4D70-A970-E68CB7306B01}"/>
              </a:ext>
            </a:extLst>
          </p:cNvPr>
          <p:cNvPicPr>
            <a:picLocks noChangeAspect="1"/>
          </p:cNvPicPr>
          <p:nvPr/>
        </p:nvPicPr>
        <p:blipFill>
          <a:blip r:embed="rId2"/>
          <a:stretch>
            <a:fillRect/>
          </a:stretch>
        </p:blipFill>
        <p:spPr>
          <a:xfrm>
            <a:off x="9062720" y="1351507"/>
            <a:ext cx="3029963" cy="3888313"/>
          </a:xfrm>
          <a:prstGeom prst="rect">
            <a:avLst/>
          </a:prstGeom>
        </p:spPr>
      </p:pic>
    </p:spTree>
    <p:extLst>
      <p:ext uri="{BB962C8B-B14F-4D97-AF65-F5344CB8AC3E}">
        <p14:creationId xmlns:p14="http://schemas.microsoft.com/office/powerpoint/2010/main" val="114854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37FF2-676D-4A23-B5DB-C225A1F1DB89}"/>
              </a:ext>
            </a:extLst>
          </p:cNvPr>
          <p:cNvSpPr txBox="1"/>
          <p:nvPr/>
        </p:nvSpPr>
        <p:spPr>
          <a:xfrm>
            <a:off x="365760" y="1226630"/>
            <a:ext cx="10840720" cy="378565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Let’s say you take a picture of your cat from your phone. It automatically logs the time the picture was taken, the GPS data at the time of the capture and your device ID. If you’re using any kind of web service for storage, like iCloud, your account info becomes attached to the file.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you send an email, the time sent, email addresses to and from, the IP address from the device sent from, and other pieces of information are linked to the actual content of the email.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both scenarios, the actual content (i.e., the pixels that compose the photo and the characters that make up the email) is not structured, but there are components that allow the data to be grouped based on certain characteristics.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7328AE1-EC11-449A-A09F-1DB543D0A5D5}"/>
              </a:ext>
            </a:extLst>
          </p:cNvPr>
          <p:cNvSpPr txBox="1"/>
          <p:nvPr/>
        </p:nvSpPr>
        <p:spPr>
          <a:xfrm>
            <a:off x="589280" y="657552"/>
            <a:ext cx="418592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Examples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91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D1804A-8BBC-47CB-8F50-3EB3C9917E3B}"/>
              </a:ext>
            </a:extLst>
          </p:cNvPr>
          <p:cNvSpPr txBox="1"/>
          <p:nvPr/>
        </p:nvSpPr>
        <p:spPr>
          <a:xfrm>
            <a:off x="487680" y="803255"/>
            <a:ext cx="11125200" cy="830997"/>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instance, consider HTML, which does not restrict the amount of information you can collect in a document, but enforces a certain hierarchy:</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0718A91-8BC8-4414-A965-A8BCA68AF7AA}"/>
              </a:ext>
            </a:extLst>
          </p:cNvPr>
          <p:cNvPicPr>
            <a:picLocks noChangeAspect="1"/>
          </p:cNvPicPr>
          <p:nvPr/>
        </p:nvPicPr>
        <p:blipFill>
          <a:blip r:embed="rId2"/>
          <a:stretch>
            <a:fillRect/>
          </a:stretch>
        </p:blipFill>
        <p:spPr>
          <a:xfrm>
            <a:off x="2487930" y="1928495"/>
            <a:ext cx="5753100" cy="2533650"/>
          </a:xfrm>
          <a:prstGeom prst="rect">
            <a:avLst/>
          </a:prstGeom>
        </p:spPr>
      </p:pic>
      <p:sp>
        <p:nvSpPr>
          <p:cNvPr id="6" name="TextBox 5">
            <a:extLst>
              <a:ext uri="{FF2B5EF4-FFF2-40B4-BE49-F238E27FC236}">
                <a16:creationId xmlns:a16="http://schemas.microsoft.com/office/drawing/2014/main" id="{8DCCE7B8-EB21-48C0-AE2B-8F7E45C0FD55}"/>
              </a:ext>
            </a:extLst>
          </p:cNvPr>
          <p:cNvSpPr txBox="1"/>
          <p:nvPr/>
        </p:nvSpPr>
        <p:spPr>
          <a:xfrm>
            <a:off x="762000" y="4756388"/>
            <a:ext cx="11013440"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HTML is organized through code, but it's not easily extractable into a database, and you can't use traditional data analytics methods to gain insights.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501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3D5EEB-8F11-4499-993A-C5783DA6B1A0}"/>
              </a:ext>
            </a:extLst>
          </p:cNvPr>
          <p:cNvSpPr txBox="1"/>
          <p:nvPr/>
        </p:nvSpPr>
        <p:spPr>
          <a:xfrm>
            <a:off x="1473200" y="210235"/>
            <a:ext cx="9621520" cy="461665"/>
          </a:xfrm>
          <a:prstGeom prst="rect">
            <a:avLst/>
          </a:prstGeom>
          <a:noFill/>
        </p:spPr>
        <p:txBody>
          <a:bodyPr wrap="square">
            <a:spAutoFit/>
          </a:bodyPr>
          <a:lstStyle/>
          <a:p>
            <a:pPr algn="l"/>
            <a:r>
              <a:rPr lang="en-US" sz="2400" b="1" i="0" u="sng" dirty="0">
                <a:solidFill>
                  <a:srgbClr val="333742"/>
                </a:solidFill>
                <a:effectLst/>
                <a:latin typeface="Times New Roman" panose="02020603050405020304" pitchFamily="18" charset="0"/>
                <a:cs typeface="Times New Roman" panose="02020603050405020304" pitchFamily="18" charset="0"/>
              </a:rPr>
              <a:t>Difference between Structured, Semi-structured and Unstructured data</a:t>
            </a:r>
          </a:p>
        </p:txBody>
      </p:sp>
      <p:graphicFrame>
        <p:nvGraphicFramePr>
          <p:cNvPr id="6" name="Table 5">
            <a:extLst>
              <a:ext uri="{FF2B5EF4-FFF2-40B4-BE49-F238E27FC236}">
                <a16:creationId xmlns:a16="http://schemas.microsoft.com/office/drawing/2014/main" id="{A1E2EF23-B08B-42E6-AE12-976168259D4D}"/>
              </a:ext>
            </a:extLst>
          </p:cNvPr>
          <p:cNvGraphicFramePr>
            <a:graphicFrameLocks noGrp="1"/>
          </p:cNvGraphicFramePr>
          <p:nvPr>
            <p:extLst>
              <p:ext uri="{D42A27DB-BD31-4B8C-83A1-F6EECF244321}">
                <p14:modId xmlns:p14="http://schemas.microsoft.com/office/powerpoint/2010/main" val="2121529797"/>
              </p:ext>
            </p:extLst>
          </p:nvPr>
        </p:nvGraphicFramePr>
        <p:xfrm>
          <a:off x="396240" y="1209039"/>
          <a:ext cx="11578047" cy="4473303"/>
        </p:xfrm>
        <a:graphic>
          <a:graphicData uri="http://schemas.openxmlformats.org/drawingml/2006/table">
            <a:tbl>
              <a:tblPr/>
              <a:tblGrid>
                <a:gridCol w="2571269">
                  <a:extLst>
                    <a:ext uri="{9D8B030D-6E8A-4147-A177-3AD203B41FA5}">
                      <a16:colId xmlns:a16="http://schemas.microsoft.com/office/drawing/2014/main" val="1328553460"/>
                    </a:ext>
                  </a:extLst>
                </a:gridCol>
                <a:gridCol w="3217754">
                  <a:extLst>
                    <a:ext uri="{9D8B030D-6E8A-4147-A177-3AD203B41FA5}">
                      <a16:colId xmlns:a16="http://schemas.microsoft.com/office/drawing/2014/main" val="3270843953"/>
                    </a:ext>
                  </a:extLst>
                </a:gridCol>
                <a:gridCol w="2894512">
                  <a:extLst>
                    <a:ext uri="{9D8B030D-6E8A-4147-A177-3AD203B41FA5}">
                      <a16:colId xmlns:a16="http://schemas.microsoft.com/office/drawing/2014/main" val="2270892049"/>
                    </a:ext>
                  </a:extLst>
                </a:gridCol>
                <a:gridCol w="2894512">
                  <a:extLst>
                    <a:ext uri="{9D8B030D-6E8A-4147-A177-3AD203B41FA5}">
                      <a16:colId xmlns:a16="http://schemas.microsoft.com/office/drawing/2014/main" val="4266020508"/>
                    </a:ext>
                  </a:extLst>
                </a:gridCol>
              </a:tblGrid>
              <a:tr h="372775">
                <a:tc>
                  <a:txBody>
                    <a:bodyPr/>
                    <a:lstStyle/>
                    <a:p>
                      <a:pPr rtl="0"/>
                      <a:r>
                        <a:rPr lang="en-IN" b="1">
                          <a:effectLst/>
                          <a:latin typeface="Times New Roman" panose="02020603050405020304" pitchFamily="18" charset="0"/>
                          <a:cs typeface="Times New Roman" panose="02020603050405020304" pitchFamily="18" charset="0"/>
                        </a:rPr>
                        <a:t>      Factors</a:t>
                      </a:r>
                      <a:endParaRPr lang="en-IN">
                        <a:effectLst/>
                        <a:latin typeface="Times New Roman" panose="02020603050405020304" pitchFamily="18" charset="0"/>
                        <a:cs typeface="Times New Roman" panose="02020603050405020304" pitchFamily="18" charset="0"/>
                      </a:endParaRP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IN" b="1">
                          <a:effectLst/>
                          <a:latin typeface="Times New Roman" panose="02020603050405020304" pitchFamily="18" charset="0"/>
                          <a:cs typeface="Times New Roman" panose="02020603050405020304" pitchFamily="18" charset="0"/>
                        </a:rPr>
                        <a:t>     Structured data</a:t>
                      </a:r>
                      <a:endParaRPr lang="en-IN">
                        <a:effectLst/>
                        <a:latin typeface="Times New Roman" panose="02020603050405020304" pitchFamily="18" charset="0"/>
                        <a:cs typeface="Times New Roman" panose="02020603050405020304" pitchFamily="18" charset="0"/>
                      </a:endParaRP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IN" b="1">
                          <a:effectLst/>
                          <a:latin typeface="Times New Roman" panose="02020603050405020304" pitchFamily="18" charset="0"/>
                          <a:cs typeface="Times New Roman" panose="02020603050405020304" pitchFamily="18" charset="0"/>
                        </a:rPr>
                        <a:t>      Semi-structured data</a:t>
                      </a:r>
                      <a:endParaRPr lang="en-IN">
                        <a:effectLst/>
                        <a:latin typeface="Times New Roman" panose="02020603050405020304" pitchFamily="18" charset="0"/>
                        <a:cs typeface="Times New Roman" panose="02020603050405020304" pitchFamily="18" charset="0"/>
                      </a:endParaRP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IN" b="1">
                          <a:effectLst/>
                          <a:latin typeface="Times New Roman" panose="02020603050405020304" pitchFamily="18" charset="0"/>
                          <a:cs typeface="Times New Roman" panose="02020603050405020304" pitchFamily="18" charset="0"/>
                        </a:rPr>
                        <a:t>    Unstructured data</a:t>
                      </a:r>
                      <a:endParaRPr lang="en-IN">
                        <a:effectLst/>
                        <a:latin typeface="Times New Roman" panose="02020603050405020304" pitchFamily="18" charset="0"/>
                        <a:cs typeface="Times New Roman" panose="02020603050405020304" pitchFamily="18" charset="0"/>
                      </a:endParaRP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738060702"/>
                  </a:ext>
                </a:extLst>
              </a:tr>
              <a:tr h="1491101">
                <a:tc>
                  <a:txBody>
                    <a:bodyPr/>
                    <a:lstStyle/>
                    <a:p>
                      <a:pPr rtl="0"/>
                      <a:r>
                        <a:rPr lang="en-IN">
                          <a:effectLst/>
                          <a:latin typeface="Times New Roman" panose="02020603050405020304" pitchFamily="18" charset="0"/>
                          <a:cs typeface="Times New Roman" panose="02020603050405020304" pitchFamily="18" charset="0"/>
                        </a:rPr>
                        <a:t>Flexibility</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a:effectLst/>
                          <a:latin typeface="Times New Roman" panose="02020603050405020304" pitchFamily="18" charset="0"/>
                          <a:cs typeface="Times New Roman" panose="02020603050405020304" pitchFamily="18" charset="0"/>
                        </a:rPr>
                        <a:t>It is dependent and less flexible</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a:effectLst/>
                          <a:latin typeface="Times New Roman" panose="02020603050405020304" pitchFamily="18" charset="0"/>
                          <a:cs typeface="Times New Roman" panose="02020603050405020304" pitchFamily="18" charset="0"/>
                        </a:rPr>
                        <a:t>It is more flexible than structured data but less than flexible than unstructured data</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a:effectLst/>
                          <a:latin typeface="Times New Roman" panose="02020603050405020304" pitchFamily="18" charset="0"/>
                          <a:cs typeface="Times New Roman" panose="02020603050405020304" pitchFamily="18" charset="0"/>
                        </a:rPr>
                        <a:t>It is flexible in nature and there is an absence of a schema</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3724513220"/>
                  </a:ext>
                </a:extLst>
              </a:tr>
              <a:tr h="1118327">
                <a:tc>
                  <a:txBody>
                    <a:bodyPr/>
                    <a:lstStyle/>
                    <a:p>
                      <a:pPr rtl="0"/>
                      <a:r>
                        <a:rPr lang="en-IN">
                          <a:effectLst/>
                          <a:latin typeface="Times New Roman" panose="02020603050405020304" pitchFamily="18" charset="0"/>
                          <a:cs typeface="Times New Roman" panose="02020603050405020304" pitchFamily="18" charset="0"/>
                        </a:rPr>
                        <a:t>Transaction Management</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a:effectLst/>
                          <a:latin typeface="Times New Roman" panose="02020603050405020304" pitchFamily="18" charset="0"/>
                          <a:cs typeface="Times New Roman" panose="02020603050405020304" pitchFamily="18" charset="0"/>
                        </a:rPr>
                        <a:t>Matured transaction and various concurrency technique</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a:effectLst/>
                          <a:latin typeface="Times New Roman" panose="02020603050405020304" pitchFamily="18" charset="0"/>
                          <a:cs typeface="Times New Roman" panose="02020603050405020304" pitchFamily="18" charset="0"/>
                        </a:rPr>
                        <a:t>The transaction is adapted from DBMS not matured</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a:effectLst/>
                          <a:latin typeface="Times New Roman" panose="02020603050405020304" pitchFamily="18" charset="0"/>
                          <a:cs typeface="Times New Roman" panose="02020603050405020304" pitchFamily="18" charset="0"/>
                        </a:rPr>
                        <a:t>No transaction management and no concurrency</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2968279278"/>
                  </a:ext>
                </a:extLst>
              </a:tr>
              <a:tr h="745550">
                <a:tc>
                  <a:txBody>
                    <a:bodyPr/>
                    <a:lstStyle/>
                    <a:p>
                      <a:pPr rtl="0"/>
                      <a:r>
                        <a:rPr lang="en-IN">
                          <a:effectLst/>
                          <a:latin typeface="Times New Roman" panose="02020603050405020304" pitchFamily="18" charset="0"/>
                          <a:cs typeface="Times New Roman" panose="02020603050405020304" pitchFamily="18" charset="0"/>
                        </a:rPr>
                        <a:t>Query performance</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a:effectLst/>
                          <a:latin typeface="Times New Roman" panose="02020603050405020304" pitchFamily="18" charset="0"/>
                          <a:cs typeface="Times New Roman" panose="02020603050405020304" pitchFamily="18" charset="0"/>
                        </a:rPr>
                        <a:t>Structured query allow complex joining</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a:effectLst/>
                          <a:latin typeface="Times New Roman" panose="02020603050405020304" pitchFamily="18" charset="0"/>
                          <a:cs typeface="Times New Roman" panose="02020603050405020304" pitchFamily="18" charset="0"/>
                        </a:rPr>
                        <a:t>Queries over anonymous nodes are possible</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a:effectLst/>
                          <a:latin typeface="Times New Roman" panose="02020603050405020304" pitchFamily="18" charset="0"/>
                          <a:cs typeface="Times New Roman" panose="02020603050405020304" pitchFamily="18" charset="0"/>
                        </a:rPr>
                        <a:t>An only textual query is possible</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2026772426"/>
                  </a:ext>
                </a:extLst>
              </a:tr>
              <a:tr h="745550">
                <a:tc>
                  <a:txBody>
                    <a:bodyPr/>
                    <a:lstStyle/>
                    <a:p>
                      <a:pPr rtl="0"/>
                      <a:r>
                        <a:rPr lang="en-IN">
                          <a:effectLst/>
                          <a:latin typeface="Times New Roman" panose="02020603050405020304" pitchFamily="18" charset="0"/>
                          <a:cs typeface="Times New Roman" panose="02020603050405020304" pitchFamily="18" charset="0"/>
                        </a:rPr>
                        <a:t>Technology</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a:effectLst/>
                          <a:latin typeface="Times New Roman" panose="02020603050405020304" pitchFamily="18" charset="0"/>
                          <a:cs typeface="Times New Roman" panose="02020603050405020304" pitchFamily="18" charset="0"/>
                        </a:rPr>
                        <a:t>It is based on the relational database table</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a:effectLst/>
                          <a:latin typeface="Times New Roman" panose="02020603050405020304" pitchFamily="18" charset="0"/>
                          <a:cs typeface="Times New Roman" panose="02020603050405020304" pitchFamily="18" charset="0"/>
                        </a:rPr>
                        <a:t>It is based on RDF and XML</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rtl="0"/>
                      <a:r>
                        <a:rPr lang="en-US" dirty="0">
                          <a:effectLst/>
                          <a:latin typeface="Times New Roman" panose="02020603050405020304" pitchFamily="18" charset="0"/>
                          <a:cs typeface="Times New Roman" panose="02020603050405020304" pitchFamily="18" charset="0"/>
                        </a:rPr>
                        <a:t>This is based on character and library data</a:t>
                      </a:r>
                    </a:p>
                  </a:txBody>
                  <a:tcPr marL="63500" marR="63500" marT="0" marB="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853691834"/>
                  </a:ext>
                </a:extLst>
              </a:tr>
            </a:tbl>
          </a:graphicData>
        </a:graphic>
      </p:graphicFrame>
    </p:spTree>
    <p:extLst>
      <p:ext uri="{BB962C8B-B14F-4D97-AF65-F5344CB8AC3E}">
        <p14:creationId xmlns:p14="http://schemas.microsoft.com/office/powerpoint/2010/main" val="372914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598C9D6-1A52-430A-A83A-95C5FAFC090C}"/>
              </a:ext>
            </a:extLst>
          </p:cNvPr>
          <p:cNvSpPr/>
          <p:nvPr/>
        </p:nvSpPr>
        <p:spPr>
          <a:xfrm>
            <a:off x="3826319" y="1360383"/>
            <a:ext cx="1698176" cy="158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Volume</a:t>
            </a:r>
          </a:p>
        </p:txBody>
      </p:sp>
      <p:grpSp>
        <p:nvGrpSpPr>
          <p:cNvPr id="7" name="Group 6">
            <a:extLst>
              <a:ext uri="{FF2B5EF4-FFF2-40B4-BE49-F238E27FC236}">
                <a16:creationId xmlns:a16="http://schemas.microsoft.com/office/drawing/2014/main" id="{5E830F3B-B7DD-47AA-8FA8-C8EEC9C8151B}"/>
              </a:ext>
            </a:extLst>
          </p:cNvPr>
          <p:cNvGrpSpPr/>
          <p:nvPr/>
        </p:nvGrpSpPr>
        <p:grpSpPr>
          <a:xfrm>
            <a:off x="4724404" y="2772568"/>
            <a:ext cx="3189514" cy="2013858"/>
            <a:chOff x="8164286" y="1850571"/>
            <a:chExt cx="3189514" cy="2013858"/>
          </a:xfrm>
        </p:grpSpPr>
        <p:sp>
          <p:nvSpPr>
            <p:cNvPr id="6" name="Hexagon 5">
              <a:extLst>
                <a:ext uri="{FF2B5EF4-FFF2-40B4-BE49-F238E27FC236}">
                  <a16:creationId xmlns:a16="http://schemas.microsoft.com/office/drawing/2014/main" id="{E3205CE5-41FF-47FE-A2CE-5A0FAA4F63CC}"/>
                </a:ext>
              </a:extLst>
            </p:cNvPr>
            <p:cNvSpPr/>
            <p:nvPr/>
          </p:nvSpPr>
          <p:spPr>
            <a:xfrm>
              <a:off x="8164286" y="1850571"/>
              <a:ext cx="2645228" cy="201385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C51344D-18EE-4B68-9EBA-3B2773BD93E3}"/>
                </a:ext>
              </a:extLst>
            </p:cNvPr>
            <p:cNvSpPr txBox="1"/>
            <p:nvPr/>
          </p:nvSpPr>
          <p:spPr>
            <a:xfrm>
              <a:off x="8392886" y="2577681"/>
              <a:ext cx="2960914"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5Vs of Big Data</a:t>
              </a:r>
              <a:endParaRPr lang="en-IN" sz="2400" b="1" dirty="0">
                <a:solidFill>
                  <a:schemeClr val="bg1"/>
                </a:solidFill>
                <a:latin typeface="Times New Roman" panose="02020603050405020304" pitchFamily="18" charset="0"/>
                <a:cs typeface="Times New Roman" panose="02020603050405020304" pitchFamily="18" charset="0"/>
              </a:endParaRPr>
            </a:p>
          </p:txBody>
        </p:sp>
      </p:grpSp>
      <p:sp>
        <p:nvSpPr>
          <p:cNvPr id="8" name="Oval 7">
            <a:extLst>
              <a:ext uri="{FF2B5EF4-FFF2-40B4-BE49-F238E27FC236}">
                <a16:creationId xmlns:a16="http://schemas.microsoft.com/office/drawing/2014/main" id="{6AA9438D-AAD7-4CC3-BFC9-014D55CE9391}"/>
              </a:ext>
            </a:extLst>
          </p:cNvPr>
          <p:cNvSpPr/>
          <p:nvPr/>
        </p:nvSpPr>
        <p:spPr>
          <a:xfrm>
            <a:off x="6569542" y="1335573"/>
            <a:ext cx="1698176" cy="1624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Velocity</a:t>
            </a:r>
          </a:p>
        </p:txBody>
      </p:sp>
      <p:sp>
        <p:nvSpPr>
          <p:cNvPr id="9" name="Oval 8">
            <a:extLst>
              <a:ext uri="{FF2B5EF4-FFF2-40B4-BE49-F238E27FC236}">
                <a16:creationId xmlns:a16="http://schemas.microsoft.com/office/drawing/2014/main" id="{E3196FCC-A0A6-447A-9FDA-E39E373BE2B5}"/>
              </a:ext>
            </a:extLst>
          </p:cNvPr>
          <p:cNvSpPr/>
          <p:nvPr/>
        </p:nvSpPr>
        <p:spPr>
          <a:xfrm>
            <a:off x="7369632" y="3085538"/>
            <a:ext cx="1665524" cy="1624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Variety</a:t>
            </a:r>
          </a:p>
        </p:txBody>
      </p:sp>
      <p:sp>
        <p:nvSpPr>
          <p:cNvPr id="10" name="Oval 9">
            <a:extLst>
              <a:ext uri="{FF2B5EF4-FFF2-40B4-BE49-F238E27FC236}">
                <a16:creationId xmlns:a16="http://schemas.microsoft.com/office/drawing/2014/main" id="{DF3E9751-0FD4-47FC-B063-0F6FD9A177A9}"/>
              </a:ext>
            </a:extLst>
          </p:cNvPr>
          <p:cNvSpPr/>
          <p:nvPr/>
        </p:nvSpPr>
        <p:spPr>
          <a:xfrm>
            <a:off x="2906484" y="3078036"/>
            <a:ext cx="1817919" cy="1417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Veracity</a:t>
            </a:r>
          </a:p>
        </p:txBody>
      </p:sp>
      <p:sp>
        <p:nvSpPr>
          <p:cNvPr id="11" name="Oval 10">
            <a:extLst>
              <a:ext uri="{FF2B5EF4-FFF2-40B4-BE49-F238E27FC236}">
                <a16:creationId xmlns:a16="http://schemas.microsoft.com/office/drawing/2014/main" id="{C67A2AFA-D40B-48BD-AA57-815C2D5E7FD3}"/>
              </a:ext>
            </a:extLst>
          </p:cNvPr>
          <p:cNvSpPr/>
          <p:nvPr/>
        </p:nvSpPr>
        <p:spPr>
          <a:xfrm>
            <a:off x="5353058" y="4829457"/>
            <a:ext cx="1515828" cy="1369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Value</a:t>
            </a:r>
          </a:p>
        </p:txBody>
      </p:sp>
    </p:spTree>
    <p:extLst>
      <p:ext uri="{BB962C8B-B14F-4D97-AF65-F5344CB8AC3E}">
        <p14:creationId xmlns:p14="http://schemas.microsoft.com/office/powerpoint/2010/main" val="254308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A830D1-327F-4841-9473-999FB8657130}"/>
              </a:ext>
            </a:extLst>
          </p:cNvPr>
          <p:cNvSpPr txBox="1"/>
          <p:nvPr/>
        </p:nvSpPr>
        <p:spPr>
          <a:xfrm>
            <a:off x="500742" y="736270"/>
            <a:ext cx="11353801" cy="4847481"/>
          </a:xfrm>
          <a:prstGeom prst="rect">
            <a:avLst/>
          </a:prstGeom>
          <a:noFill/>
        </p:spPr>
        <p:txBody>
          <a:bodyPr wrap="square">
            <a:spAutoFit/>
          </a:bodyPr>
          <a:lstStyle/>
          <a:p>
            <a:pPr algn="l" fontAlgn="base"/>
            <a:r>
              <a:rPr lang="en-US" sz="2400" b="1" i="0" dirty="0">
                <a:solidFill>
                  <a:srgbClr val="273239"/>
                </a:solidFill>
                <a:effectLst/>
                <a:latin typeface="Times New Roman" panose="02020603050405020304" pitchFamily="18" charset="0"/>
                <a:cs typeface="Times New Roman" panose="02020603050405020304" pitchFamily="18" charset="0"/>
              </a:rPr>
              <a:t>Volume</a:t>
            </a:r>
            <a:endParaRPr lang="en-US" sz="2400" b="0" i="0" dirty="0">
              <a:solidFill>
                <a:srgbClr val="273239"/>
              </a:solidFill>
              <a:effectLst/>
              <a:latin typeface="Times New Roman" panose="02020603050405020304" pitchFamily="18" charset="0"/>
              <a:cs typeface="Times New Roman" panose="02020603050405020304" pitchFamily="18" charset="0"/>
            </a:endParaRPr>
          </a:p>
          <a:p>
            <a:pPr marL="342900" indent="-342900" algn="just" fontAlgn="base">
              <a:spcBef>
                <a:spcPts val="600"/>
              </a:spcBef>
              <a:spcAft>
                <a:spcPts val="600"/>
              </a:spcAft>
              <a:buFont typeface="Wingdings" panose="05000000000000000000" pitchFamily="2" charset="2"/>
              <a:buChar char="§"/>
            </a:pPr>
            <a:r>
              <a:rPr lang="en-US" sz="2400" b="0" i="0" dirty="0">
                <a:solidFill>
                  <a:srgbClr val="273239"/>
                </a:solidFill>
                <a:effectLst/>
                <a:latin typeface="Times New Roman" panose="02020603050405020304" pitchFamily="18" charset="0"/>
                <a:cs typeface="Times New Roman" panose="02020603050405020304" pitchFamily="18" charset="0"/>
              </a:rPr>
              <a:t>The name ‘Big Data’ itself is related to a size which is enormous.</a:t>
            </a:r>
          </a:p>
          <a:p>
            <a:pPr marL="342900" indent="-342900" algn="just" fontAlgn="base">
              <a:spcBef>
                <a:spcPts val="600"/>
              </a:spcBef>
              <a:spcAft>
                <a:spcPts val="600"/>
              </a:spcAft>
              <a:buFont typeface="Wingdings" panose="05000000000000000000" pitchFamily="2" charset="2"/>
              <a:buChar char="§"/>
            </a:pPr>
            <a:r>
              <a:rPr lang="en-US" sz="2400" b="0" i="0" dirty="0">
                <a:solidFill>
                  <a:srgbClr val="273239"/>
                </a:solidFill>
                <a:effectLst/>
                <a:latin typeface="Times New Roman" panose="02020603050405020304" pitchFamily="18" charset="0"/>
                <a:cs typeface="Times New Roman" panose="02020603050405020304" pitchFamily="18" charset="0"/>
              </a:rPr>
              <a:t>Volume is a huge amount of data.</a:t>
            </a:r>
          </a:p>
          <a:p>
            <a:pPr marL="342900" indent="-342900" algn="just" fontAlgn="base">
              <a:spcBef>
                <a:spcPts val="600"/>
              </a:spcBef>
              <a:spcAft>
                <a:spcPts val="600"/>
              </a:spcAft>
              <a:buFont typeface="Wingdings" panose="05000000000000000000" pitchFamily="2" charset="2"/>
              <a:buChar char="§"/>
            </a:pPr>
            <a:r>
              <a:rPr lang="en-US" sz="2400" b="0" i="0" dirty="0">
                <a:solidFill>
                  <a:srgbClr val="273239"/>
                </a:solidFill>
                <a:effectLst/>
                <a:latin typeface="Times New Roman" panose="02020603050405020304" pitchFamily="18" charset="0"/>
                <a:cs typeface="Times New Roman" panose="02020603050405020304" pitchFamily="18" charset="0"/>
              </a:rPr>
              <a:t>To determine the value of data, size of data plays a very crucial role. If the volume of data is very large, then it is considered as a ‘Big Data’. This means whether a particular data can actually be considered as a Big Data or not, is dependent upon the volume of data.</a:t>
            </a:r>
          </a:p>
          <a:p>
            <a:pPr marL="342900" indent="-342900" algn="just" fontAlgn="base">
              <a:spcBef>
                <a:spcPts val="600"/>
              </a:spcBef>
              <a:spcAft>
                <a:spcPts val="600"/>
              </a:spcAft>
              <a:buFont typeface="Wingdings" panose="05000000000000000000" pitchFamily="2" charset="2"/>
              <a:buChar char="§"/>
            </a:pPr>
            <a:r>
              <a:rPr lang="en-US" sz="2400" b="0" i="0" dirty="0">
                <a:solidFill>
                  <a:srgbClr val="273239"/>
                </a:solidFill>
                <a:effectLst/>
                <a:latin typeface="Times New Roman" panose="02020603050405020304" pitchFamily="18" charset="0"/>
                <a:cs typeface="Times New Roman" panose="02020603050405020304" pitchFamily="18" charset="0"/>
              </a:rPr>
              <a:t>Hence while dealing with Big Data it is necessary to consider a characteristic ‘Volume’.</a:t>
            </a:r>
          </a:p>
          <a:p>
            <a:pPr marL="342900" indent="-342900" algn="just" fontAlgn="base">
              <a:spcBef>
                <a:spcPts val="600"/>
              </a:spcBef>
              <a:spcAft>
                <a:spcPts val="600"/>
              </a:spcAft>
              <a:buFont typeface="Wingdings" panose="05000000000000000000" pitchFamily="2" charset="2"/>
              <a:buChar char="§"/>
            </a:pPr>
            <a:r>
              <a:rPr lang="en-US" sz="2400" b="0" i="1" dirty="0">
                <a:solidFill>
                  <a:srgbClr val="273239"/>
                </a:solidFill>
                <a:effectLst/>
                <a:latin typeface="Times New Roman" panose="02020603050405020304" pitchFamily="18" charset="0"/>
                <a:cs typeface="Times New Roman" panose="02020603050405020304" pitchFamily="18" charset="0"/>
              </a:rPr>
              <a:t>Example:</a:t>
            </a:r>
            <a:r>
              <a:rPr lang="en-US" sz="2400" b="0" i="0" dirty="0">
                <a:solidFill>
                  <a:srgbClr val="273239"/>
                </a:solidFill>
                <a:effectLst/>
                <a:latin typeface="Times New Roman" panose="02020603050405020304" pitchFamily="18" charset="0"/>
                <a:cs typeface="Times New Roman" panose="02020603050405020304" pitchFamily="18" charset="0"/>
              </a:rPr>
              <a:t> In the year 2016, the estimated global mobile traffic was 6.2 Exabytes(6.2 billion GB) per month. Also, by the year 2021 we will have almost 40000 </a:t>
            </a:r>
            <a:r>
              <a:rPr lang="en-US" sz="2400" b="0" i="0" dirty="0" err="1">
                <a:solidFill>
                  <a:srgbClr val="273239"/>
                </a:solidFill>
                <a:effectLst/>
                <a:latin typeface="Times New Roman" panose="02020603050405020304" pitchFamily="18" charset="0"/>
                <a:cs typeface="Times New Roman" panose="02020603050405020304" pitchFamily="18" charset="0"/>
              </a:rPr>
              <a:t>ExaBytes</a:t>
            </a:r>
            <a:r>
              <a:rPr lang="en-US" sz="2400" b="0" i="0" dirty="0">
                <a:solidFill>
                  <a:srgbClr val="273239"/>
                </a:solidFill>
                <a:effectLst/>
                <a:latin typeface="Times New Roman" panose="02020603050405020304" pitchFamily="18" charset="0"/>
                <a:cs typeface="Times New Roman" panose="02020603050405020304" pitchFamily="18" charset="0"/>
              </a:rPr>
              <a:t> of data.</a:t>
            </a:r>
          </a:p>
        </p:txBody>
      </p:sp>
    </p:spTree>
    <p:extLst>
      <p:ext uri="{BB962C8B-B14F-4D97-AF65-F5344CB8AC3E}">
        <p14:creationId xmlns:p14="http://schemas.microsoft.com/office/powerpoint/2010/main" val="401172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EAAB4-3B67-443E-94BD-873642272F5C}"/>
              </a:ext>
            </a:extLst>
          </p:cNvPr>
          <p:cNvSpPr txBox="1"/>
          <p:nvPr/>
        </p:nvSpPr>
        <p:spPr>
          <a:xfrm>
            <a:off x="391886" y="553054"/>
            <a:ext cx="11495314" cy="4185761"/>
          </a:xfrm>
          <a:prstGeom prst="rect">
            <a:avLst/>
          </a:prstGeom>
          <a:noFill/>
        </p:spPr>
        <p:txBody>
          <a:bodyPr wrap="square">
            <a:spAutoFit/>
          </a:bodyPr>
          <a:lstStyle/>
          <a:p>
            <a:pPr algn="l" fontAlgn="base">
              <a:spcBef>
                <a:spcPts val="600"/>
              </a:spcBef>
              <a:spcAft>
                <a:spcPts val="600"/>
              </a:spcAft>
            </a:pPr>
            <a:r>
              <a:rPr lang="en-US" sz="2400" b="1" i="0" dirty="0">
                <a:solidFill>
                  <a:srgbClr val="273239"/>
                </a:solidFill>
                <a:effectLst/>
                <a:latin typeface="Times New Roman" panose="02020603050405020304" pitchFamily="18" charset="0"/>
                <a:cs typeface="Times New Roman" panose="02020603050405020304" pitchFamily="18" charset="0"/>
              </a:rPr>
              <a:t> Velocity:</a:t>
            </a:r>
            <a:endParaRPr lang="en-US" sz="2400" b="0" i="0" dirty="0">
              <a:solidFill>
                <a:srgbClr val="273239"/>
              </a:solidFill>
              <a:effectLst/>
              <a:latin typeface="Times New Roman" panose="02020603050405020304" pitchFamily="18" charset="0"/>
              <a:cs typeface="Times New Roman" panose="02020603050405020304" pitchFamily="18" charset="0"/>
            </a:endParaRPr>
          </a:p>
          <a:p>
            <a:pPr marL="342900" indent="-342900" algn="just" fontAlgn="base">
              <a:spcBef>
                <a:spcPts val="600"/>
              </a:spcBef>
              <a:spcAft>
                <a:spcPts val="600"/>
              </a:spcAft>
              <a:buFont typeface="Wingdings" panose="05000000000000000000" pitchFamily="2" charset="2"/>
              <a:buChar char="§"/>
            </a:pPr>
            <a:r>
              <a:rPr lang="en-US" sz="2400" b="0" i="0" dirty="0">
                <a:solidFill>
                  <a:srgbClr val="273239"/>
                </a:solidFill>
                <a:effectLst/>
                <a:latin typeface="Times New Roman" panose="02020603050405020304" pitchFamily="18" charset="0"/>
                <a:cs typeface="Times New Roman" panose="02020603050405020304" pitchFamily="18" charset="0"/>
              </a:rPr>
              <a:t>Velocity refers to the high speed of accumulation of data.</a:t>
            </a:r>
          </a:p>
          <a:p>
            <a:pPr marL="342900" indent="-342900" algn="just" fontAlgn="base">
              <a:spcBef>
                <a:spcPts val="600"/>
              </a:spcBef>
              <a:spcAft>
                <a:spcPts val="600"/>
              </a:spcAft>
              <a:buFont typeface="Wingdings" panose="05000000000000000000" pitchFamily="2" charset="2"/>
              <a:buChar char="§"/>
            </a:pPr>
            <a:r>
              <a:rPr lang="en-US" sz="2400" b="0" i="0" dirty="0">
                <a:solidFill>
                  <a:srgbClr val="273239"/>
                </a:solidFill>
                <a:effectLst/>
                <a:latin typeface="Times New Roman" panose="02020603050405020304" pitchFamily="18" charset="0"/>
                <a:cs typeface="Times New Roman" panose="02020603050405020304" pitchFamily="18" charset="0"/>
              </a:rPr>
              <a:t>In Big Data velocity data flows in from sources like machines, networks, social media, mobile phones etc.</a:t>
            </a:r>
          </a:p>
          <a:p>
            <a:pPr marL="342900" indent="-342900" algn="just" fontAlgn="base">
              <a:spcBef>
                <a:spcPts val="600"/>
              </a:spcBef>
              <a:spcAft>
                <a:spcPts val="600"/>
              </a:spcAft>
              <a:buFont typeface="Wingdings" panose="05000000000000000000" pitchFamily="2" charset="2"/>
              <a:buChar char="§"/>
            </a:pPr>
            <a:r>
              <a:rPr lang="en-US" sz="2400" b="0" i="0" dirty="0">
                <a:solidFill>
                  <a:srgbClr val="273239"/>
                </a:solidFill>
                <a:effectLst/>
                <a:latin typeface="Times New Roman" panose="02020603050405020304" pitchFamily="18" charset="0"/>
                <a:cs typeface="Times New Roman" panose="02020603050405020304" pitchFamily="18" charset="0"/>
              </a:rPr>
              <a:t>There is a massive and continuous flow of data. This determines the potential of data that how fast the data is generated and processed to meet the demands.</a:t>
            </a:r>
          </a:p>
          <a:p>
            <a:pPr marL="342900" indent="-342900" algn="just" fontAlgn="base">
              <a:spcBef>
                <a:spcPts val="600"/>
              </a:spcBef>
              <a:spcAft>
                <a:spcPts val="600"/>
              </a:spcAft>
              <a:buFont typeface="Wingdings" panose="05000000000000000000" pitchFamily="2" charset="2"/>
              <a:buChar char="§"/>
            </a:pPr>
            <a:r>
              <a:rPr lang="en-US" sz="2400" b="0" i="0" dirty="0">
                <a:solidFill>
                  <a:srgbClr val="273239"/>
                </a:solidFill>
                <a:effectLst/>
                <a:latin typeface="Times New Roman" panose="02020603050405020304" pitchFamily="18" charset="0"/>
                <a:cs typeface="Times New Roman" panose="02020603050405020304" pitchFamily="18" charset="0"/>
              </a:rPr>
              <a:t>Sampling data can help in dealing with the issue like ‘velocity’.</a:t>
            </a:r>
          </a:p>
          <a:p>
            <a:pPr marL="342900" indent="-342900" algn="just" fontAlgn="base">
              <a:spcBef>
                <a:spcPts val="600"/>
              </a:spcBef>
              <a:spcAft>
                <a:spcPts val="600"/>
              </a:spcAft>
              <a:buFont typeface="Wingdings" panose="05000000000000000000" pitchFamily="2" charset="2"/>
              <a:buChar char="§"/>
            </a:pPr>
            <a:r>
              <a:rPr lang="en-US" sz="2400" b="0" i="1" dirty="0">
                <a:solidFill>
                  <a:srgbClr val="273239"/>
                </a:solidFill>
                <a:effectLst/>
                <a:latin typeface="Times New Roman" panose="02020603050405020304" pitchFamily="18" charset="0"/>
                <a:cs typeface="Times New Roman" panose="02020603050405020304" pitchFamily="18" charset="0"/>
              </a:rPr>
              <a:t>Example:</a:t>
            </a:r>
            <a:r>
              <a:rPr lang="en-US" sz="2400" b="0" i="0" dirty="0">
                <a:solidFill>
                  <a:srgbClr val="273239"/>
                </a:solidFill>
                <a:effectLst/>
                <a:latin typeface="Times New Roman" panose="02020603050405020304" pitchFamily="18" charset="0"/>
                <a:cs typeface="Times New Roman" panose="02020603050405020304" pitchFamily="18" charset="0"/>
              </a:rPr>
              <a:t> There are more than 3.5 billion searches per day are made on Google. Also, </a:t>
            </a:r>
            <a:r>
              <a:rPr lang="en-US" sz="2400" b="0" i="0" dirty="0" err="1">
                <a:solidFill>
                  <a:srgbClr val="273239"/>
                </a:solidFill>
                <a:effectLst/>
                <a:latin typeface="Times New Roman" panose="02020603050405020304" pitchFamily="18" charset="0"/>
                <a:cs typeface="Times New Roman" panose="02020603050405020304" pitchFamily="18" charset="0"/>
              </a:rPr>
              <a:t>FaceBook</a:t>
            </a:r>
            <a:r>
              <a:rPr lang="en-US" sz="2400" b="0" i="0" dirty="0">
                <a:solidFill>
                  <a:srgbClr val="273239"/>
                </a:solidFill>
                <a:effectLst/>
                <a:latin typeface="Times New Roman" panose="02020603050405020304" pitchFamily="18" charset="0"/>
                <a:cs typeface="Times New Roman" panose="02020603050405020304" pitchFamily="18" charset="0"/>
              </a:rPr>
              <a:t> users are increasing by 22%(Approx.) year by year.</a:t>
            </a:r>
          </a:p>
        </p:txBody>
      </p:sp>
    </p:spTree>
    <p:extLst>
      <p:ext uri="{BB962C8B-B14F-4D97-AF65-F5344CB8AC3E}">
        <p14:creationId xmlns:p14="http://schemas.microsoft.com/office/powerpoint/2010/main" val="149770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5DE3DB-0B2C-4C2F-8E9E-C64E22CD21CA}"/>
              </a:ext>
            </a:extLst>
          </p:cNvPr>
          <p:cNvSpPr txBox="1"/>
          <p:nvPr/>
        </p:nvSpPr>
        <p:spPr>
          <a:xfrm>
            <a:off x="908957" y="854839"/>
            <a:ext cx="10945586" cy="343170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Veracity: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refers to inconsistencies and uncertainty in data, that is data which is available can sometimes get messy and quality and accuracy are difficult to control.</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Big Data is also variable because of the multitude of data dimensions resulting from multiple disparate data types and sources.</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 Data in bulk could create confusion whereas less amount of data could convey half or Incomplete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5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14D1F2-0DFB-4184-9C06-8783291DAD49}"/>
              </a:ext>
            </a:extLst>
          </p:cNvPr>
          <p:cNvSpPr txBox="1"/>
          <p:nvPr/>
        </p:nvSpPr>
        <p:spPr>
          <a:xfrm>
            <a:off x="680720" y="952810"/>
            <a:ext cx="10993120" cy="327782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Value:</a:t>
            </a:r>
          </a:p>
          <a:p>
            <a:endParaRPr lang="en-US" sz="2400" dirty="0">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having the 4 V’s into account there comes one more V which stands for Value!. The bulk of Data having no Value is of no good to the company, unless you turn it into something useful.</a:t>
            </a:r>
          </a:p>
          <a:p>
            <a:pPr marL="285750" indent="-28575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is of no use or importance, but it needs to be converted into something valuable to extract Information. Hence, you can state that Value! is the most important V of all the 5V’s.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36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3860B5-92C5-4D01-B83D-CD8D35C2942C}"/>
              </a:ext>
            </a:extLst>
          </p:cNvPr>
          <p:cNvSpPr txBox="1"/>
          <p:nvPr/>
        </p:nvSpPr>
        <p:spPr>
          <a:xfrm>
            <a:off x="468086" y="474345"/>
            <a:ext cx="11560627" cy="5632311"/>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Variety:</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refers to nature of data that is structured, semi-structured and unstructured data.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also refers to heterogeneous sources.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Variety is basically the arrival of data from new sources that are both inside and outside of an enterprise. It can be structured, semi-structured and unstructured.</a:t>
            </a:r>
          </a:p>
          <a:p>
            <a:pPr marL="1077913" indent="-446088" algn="just">
              <a:buFont typeface="+mj-lt"/>
              <a:buAutoNum type="arabicPeriod"/>
            </a:pPr>
            <a:r>
              <a:rPr lang="en-US" sz="2400" dirty="0">
                <a:solidFill>
                  <a:srgbClr val="0070C0"/>
                </a:solidFill>
                <a:latin typeface="Times New Roman" panose="02020603050405020304" pitchFamily="18" charset="0"/>
                <a:cs typeface="Times New Roman" panose="02020603050405020304" pitchFamily="18" charset="0"/>
              </a:rPr>
              <a:t>Structured data: This data is basically an organized data. It generally refers to data that has defined the length and format of data.</a:t>
            </a:r>
          </a:p>
          <a:p>
            <a:pPr marL="1077913" indent="-446088" algn="just">
              <a:buFont typeface="+mj-lt"/>
              <a:buAutoNum type="arabicPeriod"/>
            </a:pPr>
            <a:r>
              <a:rPr lang="en-US" sz="2400" dirty="0">
                <a:solidFill>
                  <a:srgbClr val="0070C0"/>
                </a:solidFill>
                <a:latin typeface="Times New Roman" panose="02020603050405020304" pitchFamily="18" charset="0"/>
                <a:cs typeface="Times New Roman" panose="02020603050405020304" pitchFamily="18" charset="0"/>
              </a:rPr>
              <a:t>Semi- Structured data: This data is basically a semi-organized data. It is generally a form of data that do not conform to the formal structure of data. Log files are the examples of this type of data.</a:t>
            </a:r>
          </a:p>
          <a:p>
            <a:pPr marL="1077913" indent="-446088" algn="just">
              <a:buFont typeface="+mj-lt"/>
              <a:buAutoNum type="arabicPeriod"/>
            </a:pPr>
            <a:r>
              <a:rPr lang="en-US" sz="2400" dirty="0">
                <a:solidFill>
                  <a:srgbClr val="0070C0"/>
                </a:solidFill>
                <a:latin typeface="Times New Roman" panose="02020603050405020304" pitchFamily="18" charset="0"/>
                <a:cs typeface="Times New Roman" panose="02020603050405020304" pitchFamily="18" charset="0"/>
              </a:rPr>
              <a:t>Unstructured data: This data basically refers to unorganized data. It generally refers to data that doesn’t fit neatly into the traditional row and column structure of the relational database. Texts, pictures, videos etc. are the examples of unstructured data which can’t be stored in the form of rows and columns.</a:t>
            </a:r>
            <a:endParaRPr lang="en-I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27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83D4A-7C75-4685-B2DA-F677A0CC9AFF}"/>
              </a:ext>
            </a:extLst>
          </p:cNvPr>
          <p:cNvSpPr txBox="1"/>
          <p:nvPr/>
        </p:nvSpPr>
        <p:spPr>
          <a:xfrm>
            <a:off x="3952240" y="184666"/>
            <a:ext cx="503936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Types of Big Data</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32233B-3484-451C-88FE-255568B13F51}"/>
              </a:ext>
            </a:extLst>
          </p:cNvPr>
          <p:cNvSpPr txBox="1"/>
          <p:nvPr/>
        </p:nvSpPr>
        <p:spPr>
          <a:xfrm>
            <a:off x="375920" y="836414"/>
            <a:ext cx="6096000" cy="461665"/>
          </a:xfrm>
          <a:prstGeom prst="rect">
            <a:avLst/>
          </a:prstGeom>
          <a:noFill/>
        </p:spPr>
        <p:txBody>
          <a:bodyPr wrap="square">
            <a:spAutoFit/>
          </a:bodyPr>
          <a:lstStyle/>
          <a:p>
            <a:pPr marL="285750" indent="-285750">
              <a:buFont typeface="Arial" panose="020B0604020202020204" pitchFamily="34" charset="0"/>
              <a:buChar char="•"/>
            </a:pPr>
            <a:r>
              <a:rPr lang="en-IN" sz="2400" b="1" u="sng" dirty="0">
                <a:latin typeface="Times New Roman" panose="02020603050405020304" pitchFamily="18" charset="0"/>
                <a:cs typeface="Times New Roman" panose="02020603050405020304" pitchFamily="18" charset="0"/>
              </a:rPr>
              <a:t>Structured data(Quantitative data)</a:t>
            </a:r>
          </a:p>
        </p:txBody>
      </p:sp>
      <p:sp>
        <p:nvSpPr>
          <p:cNvPr id="6" name="TextBox 5">
            <a:extLst>
              <a:ext uri="{FF2B5EF4-FFF2-40B4-BE49-F238E27FC236}">
                <a16:creationId xmlns:a16="http://schemas.microsoft.com/office/drawing/2014/main" id="{FE13734E-AA44-49AC-BB15-8492735561AD}"/>
              </a:ext>
            </a:extLst>
          </p:cNvPr>
          <p:cNvSpPr txBox="1"/>
          <p:nvPr/>
        </p:nvSpPr>
        <p:spPr>
          <a:xfrm>
            <a:off x="589280" y="1638875"/>
            <a:ext cx="11165840" cy="4247317"/>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Structured Data is used to refer to the data which is </a:t>
            </a:r>
            <a:r>
              <a:rPr lang="en-US" sz="2000" dirty="0">
                <a:solidFill>
                  <a:srgbClr val="FF0000"/>
                </a:solidFill>
                <a:latin typeface="Times New Roman" panose="02020603050405020304" pitchFamily="18" charset="0"/>
                <a:cs typeface="Times New Roman" panose="02020603050405020304" pitchFamily="18" charset="0"/>
              </a:rPr>
              <a:t>already stored in databases</a:t>
            </a:r>
            <a:r>
              <a:rPr lang="en-US" sz="2000" dirty="0">
                <a:latin typeface="Times New Roman" panose="02020603050405020304" pitchFamily="18" charset="0"/>
                <a:cs typeface="Times New Roman" panose="02020603050405020304" pitchFamily="18" charset="0"/>
              </a:rPr>
              <a:t>, in an ordered manner. It accounts for </a:t>
            </a:r>
            <a:r>
              <a:rPr lang="en-US" sz="2000" dirty="0">
                <a:solidFill>
                  <a:srgbClr val="FF0000"/>
                </a:solidFill>
                <a:latin typeface="Times New Roman" panose="02020603050405020304" pitchFamily="18" charset="0"/>
                <a:cs typeface="Times New Roman" panose="02020603050405020304" pitchFamily="18" charset="0"/>
              </a:rPr>
              <a:t>about 20% of the total existing data </a:t>
            </a:r>
            <a:r>
              <a:rPr lang="en-US" sz="2000" dirty="0">
                <a:latin typeface="Times New Roman" panose="02020603050405020304" pitchFamily="18" charset="0"/>
                <a:cs typeface="Times New Roman" panose="02020603050405020304" pitchFamily="18" charset="0"/>
              </a:rPr>
              <a:t>and is used the most in programming and computer-related activities.</a:t>
            </a:r>
          </a:p>
          <a:p>
            <a:pPr marL="342900" indent="-342900" algn="just">
              <a:spcBef>
                <a:spcPts val="600"/>
              </a:spcBef>
              <a:spcAft>
                <a:spcPts val="60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There are two sources of structured data- </a:t>
            </a:r>
            <a:r>
              <a:rPr lang="en-US" sz="2000" dirty="0">
                <a:solidFill>
                  <a:srgbClr val="FF0000"/>
                </a:solidFill>
                <a:latin typeface="Times New Roman" panose="02020603050405020304" pitchFamily="18" charset="0"/>
                <a:cs typeface="Times New Roman" panose="02020603050405020304" pitchFamily="18" charset="0"/>
              </a:rPr>
              <a:t>machines and humans</a:t>
            </a:r>
            <a:r>
              <a:rPr lang="en-US" sz="2000" dirty="0">
                <a:latin typeface="Times New Roman" panose="02020603050405020304" pitchFamily="18" charset="0"/>
                <a:cs typeface="Times New Roman" panose="02020603050405020304" pitchFamily="18" charset="0"/>
              </a:rPr>
              <a:t>.</a:t>
            </a:r>
          </a:p>
          <a:p>
            <a:pPr marL="720725" indent="-365125" algn="just">
              <a:spcBef>
                <a:spcPts val="600"/>
              </a:spcBef>
              <a:spcAft>
                <a:spcPts val="600"/>
              </a:spcAft>
              <a:buFont typeface="+mj-lt"/>
              <a:buAutoNum type="arabicPeriod"/>
            </a:pPr>
            <a:r>
              <a:rPr lang="en-US" sz="2000" dirty="0">
                <a:latin typeface="Times New Roman" panose="02020603050405020304" pitchFamily="18" charset="0"/>
                <a:cs typeface="Times New Roman" panose="02020603050405020304" pitchFamily="18" charset="0"/>
              </a:rPr>
              <a:t> All the data received from sensors, weblogs, and financial systems are classified under machine-generated data. These include medical devices, GPS data, data of usage statistics captured by servers and applications and the huge amount of data that usually move through trading platforms, to name a few.</a:t>
            </a:r>
          </a:p>
          <a:p>
            <a:pPr marL="720725" indent="-365125" algn="just">
              <a:spcBef>
                <a:spcPts val="600"/>
              </a:spcBef>
              <a:spcAft>
                <a:spcPts val="600"/>
              </a:spcAft>
              <a:buFont typeface="+mj-lt"/>
              <a:buAutoNum type="arabicPeriod"/>
            </a:pPr>
            <a:r>
              <a:rPr lang="en-US" sz="2000" dirty="0">
                <a:latin typeface="Times New Roman" panose="02020603050405020304" pitchFamily="18" charset="0"/>
                <a:cs typeface="Times New Roman" panose="02020603050405020304" pitchFamily="18" charset="0"/>
              </a:rPr>
              <a:t>Human-generated structured data mainly includes all the data a human input into a computer, such as his name and other personal details. When a person clicks a link on the internet, or even makes a move in a game, data is created- this can be used by companies to figure out their customer behavior and make the appropriate decisions and modifications.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39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1F136AE-460A-4CC9-8C4D-F7B6674A7B34}"/>
              </a:ext>
            </a:extLst>
          </p:cNvPr>
          <p:cNvGraphicFramePr>
            <a:graphicFrameLocks noGrp="1"/>
          </p:cNvGraphicFramePr>
          <p:nvPr>
            <p:extLst>
              <p:ext uri="{D42A27DB-BD31-4B8C-83A1-F6EECF244321}">
                <p14:modId xmlns:p14="http://schemas.microsoft.com/office/powerpoint/2010/main" val="1403697959"/>
              </p:ext>
            </p:extLst>
          </p:nvPr>
        </p:nvGraphicFramePr>
        <p:xfrm>
          <a:off x="1173480" y="1618774"/>
          <a:ext cx="10515600" cy="1696720"/>
        </p:xfrm>
        <a:graphic>
          <a:graphicData uri="http://schemas.openxmlformats.org/drawingml/2006/table">
            <a:tbl>
              <a:tblPr/>
              <a:tblGrid>
                <a:gridCol w="2628900">
                  <a:extLst>
                    <a:ext uri="{9D8B030D-6E8A-4147-A177-3AD203B41FA5}">
                      <a16:colId xmlns:a16="http://schemas.microsoft.com/office/drawing/2014/main" val="454341654"/>
                    </a:ext>
                  </a:extLst>
                </a:gridCol>
                <a:gridCol w="2628900">
                  <a:extLst>
                    <a:ext uri="{9D8B030D-6E8A-4147-A177-3AD203B41FA5}">
                      <a16:colId xmlns:a16="http://schemas.microsoft.com/office/drawing/2014/main" val="2033334152"/>
                    </a:ext>
                  </a:extLst>
                </a:gridCol>
                <a:gridCol w="2628900">
                  <a:extLst>
                    <a:ext uri="{9D8B030D-6E8A-4147-A177-3AD203B41FA5}">
                      <a16:colId xmlns:a16="http://schemas.microsoft.com/office/drawing/2014/main" val="3683710396"/>
                    </a:ext>
                  </a:extLst>
                </a:gridCol>
                <a:gridCol w="2628900">
                  <a:extLst>
                    <a:ext uri="{9D8B030D-6E8A-4147-A177-3AD203B41FA5}">
                      <a16:colId xmlns:a16="http://schemas.microsoft.com/office/drawing/2014/main" val="4164729112"/>
                    </a:ext>
                  </a:extLst>
                </a:gridCol>
              </a:tblGrid>
              <a:tr h="0">
                <a:tc>
                  <a:txBody>
                    <a:bodyPr/>
                    <a:lstStyle/>
                    <a:p>
                      <a:r>
                        <a:rPr lang="en-IN" b="1">
                          <a:effectLst/>
                          <a:latin typeface="inherit"/>
                        </a:rPr>
                        <a:t>Player</a:t>
                      </a:r>
                      <a:endParaRPr lang="en-IN">
                        <a:effectLst/>
                      </a:endParaRP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b="1">
                          <a:effectLst/>
                          <a:latin typeface="inherit"/>
                        </a:rPr>
                        <a:t>Country</a:t>
                      </a:r>
                      <a:endParaRPr lang="en-IN">
                        <a:effectLst/>
                      </a:endParaRP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b="1">
                          <a:effectLst/>
                          <a:latin typeface="inherit"/>
                        </a:rPr>
                        <a:t>Scores</a:t>
                      </a:r>
                      <a:endParaRPr lang="en-IN">
                        <a:effectLst/>
                      </a:endParaRP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b="1">
                          <a:effectLst/>
                          <a:latin typeface="inherit"/>
                        </a:rPr>
                        <a:t>No of Matches played          </a:t>
                      </a:r>
                      <a:r>
                        <a:rPr lang="en-IN">
                          <a:effectLst/>
                        </a:rPr>
                        <a:t>     </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4144040733"/>
                  </a:ext>
                </a:extLst>
              </a:tr>
              <a:tr h="0">
                <a:tc>
                  <a:txBody>
                    <a:bodyPr/>
                    <a:lstStyle/>
                    <a:p>
                      <a:r>
                        <a:rPr lang="en-IN">
                          <a:effectLst/>
                        </a:rPr>
                        <a:t>Brendon McCullum</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a:effectLst/>
                        </a:rPr>
                        <a:t>New Zealand                            </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a:effectLst/>
                        </a:rPr>
                        <a:t>    2140                                 </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a:effectLst/>
                        </a:rPr>
                        <a:t>         71                   </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2305886155"/>
                  </a:ext>
                </a:extLst>
              </a:tr>
              <a:tr h="0">
                <a:tc>
                  <a:txBody>
                    <a:bodyPr/>
                    <a:lstStyle/>
                    <a:p>
                      <a:r>
                        <a:rPr lang="en-IN">
                          <a:effectLst/>
                        </a:rPr>
                        <a:t>Rohit Sharma</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a:effectLst/>
                        </a:rPr>
                        <a:t>India</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a:effectLst/>
                        </a:rPr>
                        <a:t>    2237</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a:effectLst/>
                        </a:rPr>
                        <a:t>         90</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1907166960"/>
                  </a:ext>
                </a:extLst>
              </a:tr>
              <a:tr h="0">
                <a:tc>
                  <a:txBody>
                    <a:bodyPr/>
                    <a:lstStyle/>
                    <a:p>
                      <a:r>
                        <a:rPr lang="en-IN">
                          <a:effectLst/>
                        </a:rPr>
                        <a:t>Virat Kohli</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a:effectLst/>
                        </a:rPr>
                        <a:t> India </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dirty="0">
                          <a:effectLst/>
                        </a:rPr>
                        <a:t>    2167</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r>
                        <a:rPr lang="en-IN" dirty="0">
                          <a:effectLst/>
                        </a:rPr>
                        <a:t>         65</a:t>
                      </a:r>
                    </a:p>
                  </a:txBody>
                  <a:tcPr marL="63500" marR="63500" marT="6350" marB="6350" anchor="ctr">
                    <a:lnL w="635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1877959694"/>
                  </a:ext>
                </a:extLst>
              </a:tr>
            </a:tbl>
          </a:graphicData>
        </a:graphic>
      </p:graphicFrame>
      <p:sp>
        <p:nvSpPr>
          <p:cNvPr id="5" name="AutoShape 2" descr="Structured data in Big Data Types">
            <a:extLst>
              <a:ext uri="{FF2B5EF4-FFF2-40B4-BE49-F238E27FC236}">
                <a16:creationId xmlns:a16="http://schemas.microsoft.com/office/drawing/2014/main" id="{2E38CD00-7696-48C9-BD11-94E9BEE54F6B}"/>
              </a:ext>
            </a:extLst>
          </p:cNvPr>
          <p:cNvSpPr>
            <a:spLocks noChangeAspect="1" noChangeArrowheads="1"/>
          </p:cNvSpPr>
          <p:nvPr/>
        </p:nvSpPr>
        <p:spPr bwMode="auto">
          <a:xfrm>
            <a:off x="6781800" y="512889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942B9F4E-16AB-41C4-87B9-D78CC719A7ED}"/>
              </a:ext>
            </a:extLst>
          </p:cNvPr>
          <p:cNvSpPr txBox="1"/>
          <p:nvPr/>
        </p:nvSpPr>
        <p:spPr>
          <a:xfrm>
            <a:off x="1173480" y="836414"/>
            <a:ext cx="6096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Structured data in Big Data Types</a:t>
            </a:r>
            <a:endParaRPr lang="en-IN"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1D3FC93-683A-4E5F-A50B-270F1056ADCB}"/>
              </a:ext>
            </a:extLst>
          </p:cNvPr>
          <p:cNvPicPr>
            <a:picLocks noChangeAspect="1"/>
          </p:cNvPicPr>
          <p:nvPr/>
        </p:nvPicPr>
        <p:blipFill>
          <a:blip r:embed="rId2"/>
          <a:stretch>
            <a:fillRect/>
          </a:stretch>
        </p:blipFill>
        <p:spPr>
          <a:xfrm>
            <a:off x="4443954" y="3636189"/>
            <a:ext cx="2490246" cy="2742824"/>
          </a:xfrm>
          <a:prstGeom prst="rect">
            <a:avLst/>
          </a:prstGeom>
        </p:spPr>
      </p:pic>
    </p:spTree>
    <p:extLst>
      <p:ext uri="{BB962C8B-B14F-4D97-AF65-F5344CB8AC3E}">
        <p14:creationId xmlns:p14="http://schemas.microsoft.com/office/powerpoint/2010/main" val="301290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TotalTime>
  <Words>1546</Words>
  <Application>Microsoft Office PowerPoint</Application>
  <PresentationFormat>Widescreen</PresentationFormat>
  <Paragraphs>101</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vt:lpstr>
      <vt:lpstr>Calibri</vt:lpstr>
      <vt:lpstr>Calibri Light</vt:lpstr>
      <vt:lpstr>inherit</vt:lpstr>
      <vt:lpstr>Times New Roman</vt:lpstr>
      <vt:lpstr>Wingdings</vt:lpstr>
      <vt:lpstr>Office Theme</vt:lpstr>
      <vt:lpstr>Characteristics of 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Characteristics of Big Data</dc:title>
  <dc:creator>Jyoti Parsola</dc:creator>
  <cp:lastModifiedBy>Jyoti Parsola</cp:lastModifiedBy>
  <cp:revision>11</cp:revision>
  <dcterms:created xsi:type="dcterms:W3CDTF">2021-09-21T09:32:47Z</dcterms:created>
  <dcterms:modified xsi:type="dcterms:W3CDTF">2022-01-18T06:24:23Z</dcterms:modified>
</cp:coreProperties>
</file>