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59" r:id="rId5"/>
    <p:sldId id="260" r:id="rId6"/>
    <p:sldId id="265" r:id="rId7"/>
    <p:sldId id="261" r:id="rId8"/>
    <p:sldId id="266" r:id="rId9"/>
    <p:sldId id="267" r:id="rId10"/>
    <p:sldId id="268" r:id="rId11"/>
    <p:sldId id="262" r:id="rId12"/>
    <p:sldId id="269" r:id="rId13"/>
    <p:sldId id="270" r:id="rId14"/>
    <p:sldId id="271" r:id="rId15"/>
    <p:sldId id="272" r:id="rId16"/>
    <p:sldId id="263" r:id="rId17"/>
    <p:sldId id="264" r:id="rId18"/>
    <p:sldId id="273" r:id="rId19"/>
    <p:sldId id="275" r:id="rId20"/>
    <p:sldId id="276" r:id="rId21"/>
    <p:sldId id="277" r:id="rId22"/>
    <p:sldId id="278" r:id="rId23"/>
    <p:sldId id="279" r:id="rId24"/>
    <p:sldId id="280" r:id="rId25"/>
    <p:sldId id="281" r:id="rId26"/>
    <p:sldId id="283" r:id="rId27"/>
    <p:sldId id="285" r:id="rId28"/>
    <p:sldId id="28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9" d="100"/>
          <a:sy n="59" d="100"/>
        </p:scale>
        <p:origin x="89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ax="3600" units="cm"/>
          <inkml:channel name="Y" type="integer" max="2064" units="cm"/>
          <inkml:channel name="T" type="integer" max="2.14748E9" units="dev"/>
        </inkml:traceFormat>
        <inkml:channelProperties>
          <inkml:channelProperty channel="X" name="resolution" value="116.50485" units="1/cm"/>
          <inkml:channelProperty channel="Y" name="resolution" value="118.62069" units="1/cm"/>
          <inkml:channelProperty channel="T" name="resolution" value="1" units="1/dev"/>
        </inkml:channelProperties>
      </inkml:inkSource>
      <inkml:timestamp xml:id="ts0" timeString="2021-10-21T08:55:48.884"/>
    </inkml:context>
    <inkml:brush xml:id="br0">
      <inkml:brushProperty name="width" value="0.05292" units="cm"/>
      <inkml:brushProperty name="height" value="0.05292" units="cm"/>
      <inkml:brushProperty name="color" value="#FF0000"/>
    </inkml:brush>
  </inkml:definitions>
  <inkml:trace contextRef="#ctx0" brushRef="#br0">15806 7261 0,'0'0'0,"0"0"0,0 0 15,0 0-15,0 0 16,31-15-1,0-1-15,94-30 16,31-30-16,32-1 16,-1-30-1,47-15-15,32-1 16,-32 1-16,31-1 0,-31 1 16,-46 30-1,-1-15-15,16-1 16,-16 32-1,-78-1 1,16 16-16,-15 0 16,-32 15-16,31 15 15,-62 1-15,31-1 16,-47 16 0</inkml:trace>
  <inkml:trace contextRef="#ctx0" brushRef="#br0" timeOffset="3353.59">13386 14519 0,'0'0'0,"0"0"0,0-15 16,31-1-16,16-30 16,31 0-16,31-46 15,1-15-15,15-46 16,31 0-16,-47 0 16,16 0-16,-16 0 15,47-31 1,-15 16-16,-16 30 15,-47 15 1,31 16-16,-31 0 0,0-31 16,78-76-16,219-246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2E09BD-2BAA-4EA6-93B5-A978615B517B}" type="datetimeFigureOut">
              <a:rPr lang="en-IN" smtClean="0"/>
              <a:t>30-10-2021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4E8323-A8C6-473C-896B-AC9732612B9A}" type="slidenum">
              <a:rPr lang="en-IN" smtClean="0"/>
              <a:t>‹#›</a:t>
            </a:fld>
            <a:endParaRPr lang="en-IN"/>
          </a:p>
        </p:txBody>
      </p:sp>
    </p:spTree>
    <p:extLst>
      <p:ext uri="{BB962C8B-B14F-4D97-AF65-F5344CB8AC3E}">
        <p14:creationId xmlns:p14="http://schemas.microsoft.com/office/powerpoint/2010/main" val="3493430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1" i="0" cap="all" dirty="0">
                <a:solidFill>
                  <a:srgbClr val="0693E3"/>
                </a:solidFill>
                <a:effectLst/>
                <a:latin typeface="inherit"/>
              </a:rPr>
              <a:t>WHAT IS A RACK?</a:t>
            </a:r>
            <a:endParaRPr lang="en-US" b="1" i="0" cap="all" dirty="0">
              <a:solidFill>
                <a:srgbClr val="0693E3"/>
              </a:solidFill>
              <a:effectLst/>
              <a:latin typeface="Montserrat" panose="020B0604020202020204" pitchFamily="2" charset="0"/>
            </a:endParaRPr>
          </a:p>
          <a:p>
            <a:pPr algn="l" fontAlgn="base"/>
            <a:r>
              <a:rPr lang="en-US" b="1" i="0" dirty="0">
                <a:solidFill>
                  <a:srgbClr val="323C3E"/>
                </a:solidFill>
                <a:effectLst/>
                <a:latin typeface="inherit"/>
              </a:rPr>
              <a:t> </a:t>
            </a:r>
            <a:r>
              <a:rPr lang="en-US" b="0" i="0" dirty="0">
                <a:solidFill>
                  <a:srgbClr val="323C3E"/>
                </a:solidFill>
                <a:effectLst/>
                <a:latin typeface="Lato" panose="020F0502020204030203" pitchFamily="34" charset="0"/>
              </a:rPr>
              <a:t>A rack is nothing but a collection of 30-40 DataNodes or machines in a Hadoop cluster located in a single data center or location. These DataNodes in a rack are connected to the </a:t>
            </a:r>
            <a:r>
              <a:rPr lang="en-US" b="0" i="0" dirty="0" err="1">
                <a:solidFill>
                  <a:srgbClr val="323C3E"/>
                </a:solidFill>
                <a:effectLst/>
                <a:latin typeface="Lato" panose="020F0502020204030203" pitchFamily="34" charset="0"/>
              </a:rPr>
              <a:t>NameNode</a:t>
            </a:r>
            <a:r>
              <a:rPr lang="en-US" b="0" i="0" dirty="0">
                <a:solidFill>
                  <a:srgbClr val="323C3E"/>
                </a:solidFill>
                <a:effectLst/>
                <a:latin typeface="Lato" panose="020F0502020204030203" pitchFamily="34" charset="0"/>
              </a:rPr>
              <a:t> through traditional network design via a network switch. A large Hadoop cluster will have multiple racks. </a:t>
            </a:r>
          </a:p>
          <a:p>
            <a:endParaRPr lang="en-IN" dirty="0"/>
          </a:p>
        </p:txBody>
      </p:sp>
      <p:sp>
        <p:nvSpPr>
          <p:cNvPr id="4" name="Slide Number Placeholder 3"/>
          <p:cNvSpPr>
            <a:spLocks noGrp="1"/>
          </p:cNvSpPr>
          <p:nvPr>
            <p:ph type="sldNum" sz="quarter" idx="5"/>
          </p:nvPr>
        </p:nvSpPr>
        <p:spPr/>
        <p:txBody>
          <a:bodyPr/>
          <a:lstStyle/>
          <a:p>
            <a:fld id="{3B4E8323-A8C6-473C-896B-AC9732612B9A}" type="slidenum">
              <a:rPr lang="en-IN" smtClean="0"/>
              <a:t>4</a:t>
            </a:fld>
            <a:endParaRPr lang="en-IN"/>
          </a:p>
        </p:txBody>
      </p:sp>
    </p:spTree>
    <p:extLst>
      <p:ext uri="{BB962C8B-B14F-4D97-AF65-F5344CB8AC3E}">
        <p14:creationId xmlns:p14="http://schemas.microsoft.com/office/powerpoint/2010/main" val="924543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A4A4A"/>
                </a:solidFill>
                <a:effectLst/>
                <a:latin typeface="Open Sans" panose="020B0606030504020204" pitchFamily="34" charset="0"/>
              </a:rPr>
              <a:t>Therefore, if you are storing a file of 128 MB in HDFS using the default configuration, you will end up occupying a space of 384 MB (3*128 MB) as the blocks will be replicated three times and each replica will be residing on a different </a:t>
            </a:r>
            <a:r>
              <a:rPr lang="en-US" b="0" i="0" dirty="0" err="1">
                <a:solidFill>
                  <a:srgbClr val="4A4A4A"/>
                </a:solidFill>
                <a:effectLst/>
                <a:latin typeface="Open Sans" panose="020B0606030504020204" pitchFamily="34" charset="0"/>
              </a:rPr>
              <a:t>DataNode</a:t>
            </a:r>
            <a:endParaRPr lang="en-US" b="0" i="0" dirty="0">
              <a:solidFill>
                <a:srgbClr val="4A4A4A"/>
              </a:solidFill>
              <a:effectLst/>
              <a:latin typeface="Open Sans" panose="020B0606030504020204" pitchFamily="34" charset="0"/>
            </a:endParaRPr>
          </a:p>
          <a:p>
            <a:r>
              <a:rPr lang="en-US" b="0" i="0" dirty="0">
                <a:solidFill>
                  <a:srgbClr val="4A4A4A"/>
                </a:solidFill>
                <a:effectLst/>
                <a:latin typeface="Open Sans" panose="020B0606030504020204" pitchFamily="34" charset="0"/>
              </a:rPr>
              <a:t>The </a:t>
            </a:r>
            <a:r>
              <a:rPr lang="en-US" b="0" i="0" dirty="0" err="1">
                <a:solidFill>
                  <a:srgbClr val="4A4A4A"/>
                </a:solidFill>
                <a:effectLst/>
                <a:latin typeface="Open Sans" panose="020B0606030504020204" pitchFamily="34" charset="0"/>
              </a:rPr>
              <a:t>NameNode</a:t>
            </a:r>
            <a:r>
              <a:rPr lang="en-US" b="0" i="0" dirty="0">
                <a:solidFill>
                  <a:srgbClr val="4A4A4A"/>
                </a:solidFill>
                <a:effectLst/>
                <a:latin typeface="Open Sans" panose="020B0606030504020204" pitchFamily="34" charset="0"/>
              </a:rPr>
              <a:t> collects block report from </a:t>
            </a:r>
            <a:r>
              <a:rPr lang="en-US" b="0" i="0" dirty="0" err="1">
                <a:solidFill>
                  <a:srgbClr val="4A4A4A"/>
                </a:solidFill>
                <a:effectLst/>
                <a:latin typeface="Open Sans" panose="020B0606030504020204" pitchFamily="34" charset="0"/>
              </a:rPr>
              <a:t>DataNode</a:t>
            </a:r>
            <a:r>
              <a:rPr lang="en-US" b="0" i="0" dirty="0">
                <a:solidFill>
                  <a:srgbClr val="4A4A4A"/>
                </a:solidFill>
                <a:effectLst/>
                <a:latin typeface="Open Sans" panose="020B0606030504020204" pitchFamily="34" charset="0"/>
              </a:rPr>
              <a:t> periodically to maintain the replication factor. Therefore, whenever a block is over-replicated or under-replicated the </a:t>
            </a:r>
            <a:r>
              <a:rPr lang="en-US" b="0" i="0" dirty="0" err="1">
                <a:solidFill>
                  <a:srgbClr val="4A4A4A"/>
                </a:solidFill>
                <a:effectLst/>
                <a:latin typeface="Open Sans" panose="020B0606030504020204" pitchFamily="34" charset="0"/>
              </a:rPr>
              <a:t>NameNode</a:t>
            </a:r>
            <a:r>
              <a:rPr lang="en-US" b="0" i="0" dirty="0">
                <a:solidFill>
                  <a:srgbClr val="4A4A4A"/>
                </a:solidFill>
                <a:effectLst/>
                <a:latin typeface="Open Sans" panose="020B0606030504020204" pitchFamily="34" charset="0"/>
              </a:rPr>
              <a:t> deletes or add replicas as needed.</a:t>
            </a:r>
            <a:endParaRPr lang="en-IN" dirty="0"/>
          </a:p>
        </p:txBody>
      </p:sp>
      <p:sp>
        <p:nvSpPr>
          <p:cNvPr id="4" name="Slide Number Placeholder 3"/>
          <p:cNvSpPr>
            <a:spLocks noGrp="1"/>
          </p:cNvSpPr>
          <p:nvPr>
            <p:ph type="sldNum" sz="quarter" idx="5"/>
          </p:nvPr>
        </p:nvSpPr>
        <p:spPr/>
        <p:txBody>
          <a:bodyPr/>
          <a:lstStyle/>
          <a:p>
            <a:fld id="{3B4E8323-A8C6-473C-896B-AC9732612B9A}" type="slidenum">
              <a:rPr lang="en-IN" smtClean="0"/>
              <a:t>12</a:t>
            </a:fld>
            <a:endParaRPr lang="en-IN"/>
          </a:p>
        </p:txBody>
      </p:sp>
    </p:spTree>
    <p:extLst>
      <p:ext uri="{BB962C8B-B14F-4D97-AF65-F5344CB8AC3E}">
        <p14:creationId xmlns:p14="http://schemas.microsoft.com/office/powerpoint/2010/main" val="3250792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jus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Before writing the blocks, the client confirms whether the DataNodes, present in each of the list of IPs, are ready to receive the data or not.</a:t>
            </a:r>
          </a:p>
          <a:p>
            <a:pPr marL="342900" indent="-342900" algn="jus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 In doing so, the client creates a pipeline for each of the blocks by connecting the individual DataNodes in the respective list for that block. Let us consider Block A. The list of DataNodes provided by the </a:t>
            </a:r>
            <a:r>
              <a:rPr lang="en-US" sz="1200" dirty="0" err="1">
                <a:latin typeface="Times New Roman" panose="02020603050405020304" pitchFamily="18" charset="0"/>
                <a:cs typeface="Times New Roman" panose="02020603050405020304" pitchFamily="18" charset="0"/>
              </a:rPr>
              <a:t>NameNode</a:t>
            </a:r>
            <a:r>
              <a:rPr lang="en-US" sz="1200" dirty="0">
                <a:latin typeface="Times New Roman" panose="02020603050405020304" pitchFamily="18" charset="0"/>
                <a:cs typeface="Times New Roman" panose="02020603050405020304" pitchFamily="18" charset="0"/>
              </a:rPr>
              <a:t> is:</a:t>
            </a:r>
            <a:endParaRPr lang="en-IN" sz="1200"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3B4E8323-A8C6-473C-896B-AC9732612B9A}" type="slidenum">
              <a:rPr lang="en-IN" smtClean="0"/>
              <a:t>20</a:t>
            </a:fld>
            <a:endParaRPr lang="en-IN"/>
          </a:p>
        </p:txBody>
      </p:sp>
    </p:spTree>
    <p:extLst>
      <p:ext uri="{BB962C8B-B14F-4D97-AF65-F5344CB8AC3E}">
        <p14:creationId xmlns:p14="http://schemas.microsoft.com/office/powerpoint/2010/main" val="503371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As the pipeline has been created, the client will push the data into the pipeline. Now, don’t forget that in HDFS, data is replicated based on replication factor. So, here Block A will be stored to three DataNodes as the assumed replication factor is 3. Moving ahead, the client will copy the block (A) to </a:t>
            </a:r>
            <a:r>
              <a:rPr lang="en-US" sz="1200" dirty="0" err="1">
                <a:latin typeface="Times New Roman" panose="02020603050405020304" pitchFamily="18" charset="0"/>
                <a:cs typeface="Times New Roman" panose="02020603050405020304" pitchFamily="18" charset="0"/>
              </a:rPr>
              <a:t>DataNode</a:t>
            </a:r>
            <a:r>
              <a:rPr lang="en-US" sz="1200" dirty="0">
                <a:latin typeface="Times New Roman" panose="02020603050405020304" pitchFamily="18" charset="0"/>
                <a:cs typeface="Times New Roman" panose="02020603050405020304" pitchFamily="18" charset="0"/>
              </a:rPr>
              <a:t> 1 only. The replication is always done by DataNodes sequentially.</a:t>
            </a:r>
          </a:p>
          <a:p>
            <a:endParaRPr lang="en-IN" dirty="0"/>
          </a:p>
        </p:txBody>
      </p:sp>
      <p:sp>
        <p:nvSpPr>
          <p:cNvPr id="4" name="Slide Number Placeholder 3"/>
          <p:cNvSpPr>
            <a:spLocks noGrp="1"/>
          </p:cNvSpPr>
          <p:nvPr>
            <p:ph type="sldNum" sz="quarter" idx="5"/>
          </p:nvPr>
        </p:nvSpPr>
        <p:spPr/>
        <p:txBody>
          <a:bodyPr/>
          <a:lstStyle/>
          <a:p>
            <a:fld id="{3B4E8323-A8C6-473C-896B-AC9732612B9A}" type="slidenum">
              <a:rPr lang="en-IN" smtClean="0"/>
              <a:t>22</a:t>
            </a:fld>
            <a:endParaRPr lang="en-IN"/>
          </a:p>
        </p:txBody>
      </p:sp>
    </p:spTree>
    <p:extLst>
      <p:ext uri="{BB962C8B-B14F-4D97-AF65-F5344CB8AC3E}">
        <p14:creationId xmlns:p14="http://schemas.microsoft.com/office/powerpoint/2010/main" val="1012866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0" i="0" dirty="0">
                <a:solidFill>
                  <a:srgbClr val="4A4A4A"/>
                </a:solidFill>
                <a:effectLst/>
                <a:latin typeface="Open Sans" panose="020B0606030504020204" pitchFamily="34" charset="0"/>
              </a:rPr>
              <a:t>As you can see in the above image, there are two pipelines formed for each block (A and B). Following is the flow of operations that is taking place for each block in their respective pipelines:</a:t>
            </a:r>
          </a:p>
          <a:p>
            <a:pPr algn="just">
              <a:buFont typeface="Arial" panose="020B0604020202020204" pitchFamily="34" charset="0"/>
              <a:buChar char="•"/>
            </a:pPr>
            <a:r>
              <a:rPr lang="en-US" b="0" i="0" dirty="0">
                <a:solidFill>
                  <a:srgbClr val="4A4A4A"/>
                </a:solidFill>
                <a:effectLst/>
                <a:latin typeface="Open Sans" panose="020B0606030504020204" pitchFamily="34" charset="0"/>
              </a:rPr>
              <a:t>For Block A: 1A -&gt; 2A -&gt; 3A -&gt; 4A</a:t>
            </a:r>
          </a:p>
          <a:p>
            <a:pPr algn="just">
              <a:buFont typeface="Arial" panose="020B0604020202020204" pitchFamily="34" charset="0"/>
              <a:buChar char="•"/>
            </a:pPr>
            <a:r>
              <a:rPr lang="en-US" b="0" i="0" dirty="0">
                <a:solidFill>
                  <a:srgbClr val="4A4A4A"/>
                </a:solidFill>
                <a:effectLst/>
                <a:latin typeface="Open Sans" panose="020B0606030504020204" pitchFamily="34" charset="0"/>
              </a:rPr>
              <a:t>For Block B: 1B -&gt; 2B -&gt; 3B -&gt; 4B -&gt; 5B -&gt; 6B </a:t>
            </a:r>
          </a:p>
          <a:p>
            <a:endParaRPr lang="en-IN" dirty="0"/>
          </a:p>
        </p:txBody>
      </p:sp>
      <p:sp>
        <p:nvSpPr>
          <p:cNvPr id="4" name="Slide Number Placeholder 3"/>
          <p:cNvSpPr>
            <a:spLocks noGrp="1"/>
          </p:cNvSpPr>
          <p:nvPr>
            <p:ph type="sldNum" sz="quarter" idx="5"/>
          </p:nvPr>
        </p:nvSpPr>
        <p:spPr/>
        <p:txBody>
          <a:bodyPr/>
          <a:lstStyle/>
          <a:p>
            <a:fld id="{3B4E8323-A8C6-473C-896B-AC9732612B9A}" type="slidenum">
              <a:rPr lang="en-IN" smtClean="0"/>
              <a:t>25</a:t>
            </a:fld>
            <a:endParaRPr lang="en-IN"/>
          </a:p>
        </p:txBody>
      </p:sp>
    </p:spTree>
    <p:extLst>
      <p:ext uri="{BB962C8B-B14F-4D97-AF65-F5344CB8AC3E}">
        <p14:creationId xmlns:p14="http://schemas.microsoft.com/office/powerpoint/2010/main" val="210091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HDFS Read architecture is comparatively easy to understand. Let’s take the above example again where the HDFS client wants to read the file “example.txt” now.</a:t>
            </a:r>
            <a:endParaRPr lang="en-IN" sz="1200"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3B4E8323-A8C6-473C-896B-AC9732612B9A}" type="slidenum">
              <a:rPr lang="en-IN" smtClean="0"/>
              <a:t>26</a:t>
            </a:fld>
            <a:endParaRPr lang="en-IN"/>
          </a:p>
        </p:txBody>
      </p:sp>
    </p:spTree>
    <p:extLst>
      <p:ext uri="{BB962C8B-B14F-4D97-AF65-F5344CB8AC3E}">
        <p14:creationId xmlns:p14="http://schemas.microsoft.com/office/powerpoint/2010/main" val="12719488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A4A4A"/>
                </a:solidFill>
                <a:effectLst/>
                <a:latin typeface="Open Sans" panose="020B0606030504020204" pitchFamily="34" charset="0"/>
              </a:rPr>
              <a:t>While serving read request of the client, HDFS selects the replica which is closest to the client. This reduces the read latency and the bandwidth consumption. Therefore, that replica is selected which resides on the same rack as the reader node, if possible.</a:t>
            </a:r>
            <a:endParaRPr lang="en-IN" dirty="0"/>
          </a:p>
        </p:txBody>
      </p:sp>
      <p:sp>
        <p:nvSpPr>
          <p:cNvPr id="4" name="Slide Number Placeholder 3"/>
          <p:cNvSpPr>
            <a:spLocks noGrp="1"/>
          </p:cNvSpPr>
          <p:nvPr>
            <p:ph type="sldNum" sz="quarter" idx="5"/>
          </p:nvPr>
        </p:nvSpPr>
        <p:spPr/>
        <p:txBody>
          <a:bodyPr/>
          <a:lstStyle/>
          <a:p>
            <a:fld id="{3B4E8323-A8C6-473C-896B-AC9732612B9A}" type="slidenum">
              <a:rPr lang="en-IN" smtClean="0"/>
              <a:t>27</a:t>
            </a:fld>
            <a:endParaRPr lang="en-IN"/>
          </a:p>
        </p:txBody>
      </p:sp>
    </p:spTree>
    <p:extLst>
      <p:ext uri="{BB962C8B-B14F-4D97-AF65-F5344CB8AC3E}">
        <p14:creationId xmlns:p14="http://schemas.microsoft.com/office/powerpoint/2010/main" val="3912581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838E1-C526-4204-BDDF-AB04490F77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F81543F-C842-43BC-9D54-B71BA83EDD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AE20E69-F692-46E7-AD79-4A0E30C9FE12}"/>
              </a:ext>
            </a:extLst>
          </p:cNvPr>
          <p:cNvSpPr>
            <a:spLocks noGrp="1"/>
          </p:cNvSpPr>
          <p:nvPr>
            <p:ph type="dt" sz="half" idx="10"/>
          </p:nvPr>
        </p:nvSpPr>
        <p:spPr/>
        <p:txBody>
          <a:bodyPr/>
          <a:lstStyle/>
          <a:p>
            <a:fld id="{3A7DC9D7-23B3-47A7-9B2D-DADEE259948D}" type="datetimeFigureOut">
              <a:rPr lang="en-IN" smtClean="0"/>
              <a:t>30-10-2021</a:t>
            </a:fld>
            <a:endParaRPr lang="en-IN"/>
          </a:p>
        </p:txBody>
      </p:sp>
      <p:sp>
        <p:nvSpPr>
          <p:cNvPr id="5" name="Footer Placeholder 4">
            <a:extLst>
              <a:ext uri="{FF2B5EF4-FFF2-40B4-BE49-F238E27FC236}">
                <a16:creationId xmlns:a16="http://schemas.microsoft.com/office/drawing/2014/main" id="{475F938A-EE02-480B-B3BB-23904FC797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45F774-61D4-4EA9-86DF-9AFDE2F99596}"/>
              </a:ext>
            </a:extLst>
          </p:cNvPr>
          <p:cNvSpPr>
            <a:spLocks noGrp="1"/>
          </p:cNvSpPr>
          <p:nvPr>
            <p:ph type="sldNum" sz="quarter" idx="12"/>
          </p:nvPr>
        </p:nvSpPr>
        <p:spPr/>
        <p:txBody>
          <a:bodyPr/>
          <a:lstStyle/>
          <a:p>
            <a:fld id="{4DB508E7-9981-403F-BC51-ACADD613F928}" type="slidenum">
              <a:rPr lang="en-IN" smtClean="0"/>
              <a:t>‹#›</a:t>
            </a:fld>
            <a:endParaRPr lang="en-IN"/>
          </a:p>
        </p:txBody>
      </p:sp>
    </p:spTree>
    <p:extLst>
      <p:ext uri="{BB962C8B-B14F-4D97-AF65-F5344CB8AC3E}">
        <p14:creationId xmlns:p14="http://schemas.microsoft.com/office/powerpoint/2010/main" val="530005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C3410-E809-4C4B-AEAF-8208CA96D0D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023209-F968-490C-8AF9-89FDC7DC9A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6F649E-12F0-4774-8163-824D023C445A}"/>
              </a:ext>
            </a:extLst>
          </p:cNvPr>
          <p:cNvSpPr>
            <a:spLocks noGrp="1"/>
          </p:cNvSpPr>
          <p:nvPr>
            <p:ph type="dt" sz="half" idx="10"/>
          </p:nvPr>
        </p:nvSpPr>
        <p:spPr/>
        <p:txBody>
          <a:bodyPr/>
          <a:lstStyle/>
          <a:p>
            <a:fld id="{3A7DC9D7-23B3-47A7-9B2D-DADEE259948D}" type="datetimeFigureOut">
              <a:rPr lang="en-IN" smtClean="0"/>
              <a:t>30-10-2021</a:t>
            </a:fld>
            <a:endParaRPr lang="en-IN"/>
          </a:p>
        </p:txBody>
      </p:sp>
      <p:sp>
        <p:nvSpPr>
          <p:cNvPr id="5" name="Footer Placeholder 4">
            <a:extLst>
              <a:ext uri="{FF2B5EF4-FFF2-40B4-BE49-F238E27FC236}">
                <a16:creationId xmlns:a16="http://schemas.microsoft.com/office/drawing/2014/main" id="{33AA1BDC-73D3-441C-BA1E-D0D2306EB0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66F26A-B32F-432F-A01E-396FDDBBEB1E}"/>
              </a:ext>
            </a:extLst>
          </p:cNvPr>
          <p:cNvSpPr>
            <a:spLocks noGrp="1"/>
          </p:cNvSpPr>
          <p:nvPr>
            <p:ph type="sldNum" sz="quarter" idx="12"/>
          </p:nvPr>
        </p:nvSpPr>
        <p:spPr/>
        <p:txBody>
          <a:bodyPr/>
          <a:lstStyle/>
          <a:p>
            <a:fld id="{4DB508E7-9981-403F-BC51-ACADD613F928}" type="slidenum">
              <a:rPr lang="en-IN" smtClean="0"/>
              <a:t>‹#›</a:t>
            </a:fld>
            <a:endParaRPr lang="en-IN"/>
          </a:p>
        </p:txBody>
      </p:sp>
    </p:spTree>
    <p:extLst>
      <p:ext uri="{BB962C8B-B14F-4D97-AF65-F5344CB8AC3E}">
        <p14:creationId xmlns:p14="http://schemas.microsoft.com/office/powerpoint/2010/main" val="580849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0C4499-4E38-4CB9-B3CA-5E2B850531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7ACF31F-597B-4ADE-BF68-11C74C2C3D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0AFE52-7696-40FF-B8E3-2ED49B9F535D}"/>
              </a:ext>
            </a:extLst>
          </p:cNvPr>
          <p:cNvSpPr>
            <a:spLocks noGrp="1"/>
          </p:cNvSpPr>
          <p:nvPr>
            <p:ph type="dt" sz="half" idx="10"/>
          </p:nvPr>
        </p:nvSpPr>
        <p:spPr/>
        <p:txBody>
          <a:bodyPr/>
          <a:lstStyle/>
          <a:p>
            <a:fld id="{3A7DC9D7-23B3-47A7-9B2D-DADEE259948D}" type="datetimeFigureOut">
              <a:rPr lang="en-IN" smtClean="0"/>
              <a:t>30-10-2021</a:t>
            </a:fld>
            <a:endParaRPr lang="en-IN"/>
          </a:p>
        </p:txBody>
      </p:sp>
      <p:sp>
        <p:nvSpPr>
          <p:cNvPr id="5" name="Footer Placeholder 4">
            <a:extLst>
              <a:ext uri="{FF2B5EF4-FFF2-40B4-BE49-F238E27FC236}">
                <a16:creationId xmlns:a16="http://schemas.microsoft.com/office/drawing/2014/main" id="{44769195-DD6A-41C9-9AFE-A15BA907C9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24F4E5-725D-4E80-80E5-C7BB22E71AEA}"/>
              </a:ext>
            </a:extLst>
          </p:cNvPr>
          <p:cNvSpPr>
            <a:spLocks noGrp="1"/>
          </p:cNvSpPr>
          <p:nvPr>
            <p:ph type="sldNum" sz="quarter" idx="12"/>
          </p:nvPr>
        </p:nvSpPr>
        <p:spPr/>
        <p:txBody>
          <a:bodyPr/>
          <a:lstStyle/>
          <a:p>
            <a:fld id="{4DB508E7-9981-403F-BC51-ACADD613F928}" type="slidenum">
              <a:rPr lang="en-IN" smtClean="0"/>
              <a:t>‹#›</a:t>
            </a:fld>
            <a:endParaRPr lang="en-IN"/>
          </a:p>
        </p:txBody>
      </p:sp>
    </p:spTree>
    <p:extLst>
      <p:ext uri="{BB962C8B-B14F-4D97-AF65-F5344CB8AC3E}">
        <p14:creationId xmlns:p14="http://schemas.microsoft.com/office/powerpoint/2010/main" val="4165785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D834C-6C88-44B6-A1F9-679614D32CF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06EC577-06F3-472A-82E2-12398FBCF3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210A15-D302-4998-B7D1-B72F77E36477}"/>
              </a:ext>
            </a:extLst>
          </p:cNvPr>
          <p:cNvSpPr>
            <a:spLocks noGrp="1"/>
          </p:cNvSpPr>
          <p:nvPr>
            <p:ph type="dt" sz="half" idx="10"/>
          </p:nvPr>
        </p:nvSpPr>
        <p:spPr/>
        <p:txBody>
          <a:bodyPr/>
          <a:lstStyle/>
          <a:p>
            <a:fld id="{3A7DC9D7-23B3-47A7-9B2D-DADEE259948D}" type="datetimeFigureOut">
              <a:rPr lang="en-IN" smtClean="0"/>
              <a:t>30-10-2021</a:t>
            </a:fld>
            <a:endParaRPr lang="en-IN"/>
          </a:p>
        </p:txBody>
      </p:sp>
      <p:sp>
        <p:nvSpPr>
          <p:cNvPr id="5" name="Footer Placeholder 4">
            <a:extLst>
              <a:ext uri="{FF2B5EF4-FFF2-40B4-BE49-F238E27FC236}">
                <a16:creationId xmlns:a16="http://schemas.microsoft.com/office/drawing/2014/main" id="{1BE119CE-909A-41AA-9077-A1A145B310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EC4827-F2C5-4E0D-9E8B-BA18A6F687BE}"/>
              </a:ext>
            </a:extLst>
          </p:cNvPr>
          <p:cNvSpPr>
            <a:spLocks noGrp="1"/>
          </p:cNvSpPr>
          <p:nvPr>
            <p:ph type="sldNum" sz="quarter" idx="12"/>
          </p:nvPr>
        </p:nvSpPr>
        <p:spPr/>
        <p:txBody>
          <a:bodyPr/>
          <a:lstStyle/>
          <a:p>
            <a:fld id="{4DB508E7-9981-403F-BC51-ACADD613F928}" type="slidenum">
              <a:rPr lang="en-IN" smtClean="0"/>
              <a:t>‹#›</a:t>
            </a:fld>
            <a:endParaRPr lang="en-IN"/>
          </a:p>
        </p:txBody>
      </p:sp>
    </p:spTree>
    <p:extLst>
      <p:ext uri="{BB962C8B-B14F-4D97-AF65-F5344CB8AC3E}">
        <p14:creationId xmlns:p14="http://schemas.microsoft.com/office/powerpoint/2010/main" val="3494833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E600C-A02C-4F00-9BF3-4720205B42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1149C64-34BD-42A9-A957-2D58C4B0A4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01F890-0BCE-4BDB-961C-F39EA10FE2BB}"/>
              </a:ext>
            </a:extLst>
          </p:cNvPr>
          <p:cNvSpPr>
            <a:spLocks noGrp="1"/>
          </p:cNvSpPr>
          <p:nvPr>
            <p:ph type="dt" sz="half" idx="10"/>
          </p:nvPr>
        </p:nvSpPr>
        <p:spPr/>
        <p:txBody>
          <a:bodyPr/>
          <a:lstStyle/>
          <a:p>
            <a:fld id="{3A7DC9D7-23B3-47A7-9B2D-DADEE259948D}" type="datetimeFigureOut">
              <a:rPr lang="en-IN" smtClean="0"/>
              <a:t>30-10-2021</a:t>
            </a:fld>
            <a:endParaRPr lang="en-IN"/>
          </a:p>
        </p:txBody>
      </p:sp>
      <p:sp>
        <p:nvSpPr>
          <p:cNvPr id="5" name="Footer Placeholder 4">
            <a:extLst>
              <a:ext uri="{FF2B5EF4-FFF2-40B4-BE49-F238E27FC236}">
                <a16:creationId xmlns:a16="http://schemas.microsoft.com/office/drawing/2014/main" id="{79E081E3-8269-4585-8974-4CE8220787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E7DF06-82BE-4135-B264-B5B8E06EC8D3}"/>
              </a:ext>
            </a:extLst>
          </p:cNvPr>
          <p:cNvSpPr>
            <a:spLocks noGrp="1"/>
          </p:cNvSpPr>
          <p:nvPr>
            <p:ph type="sldNum" sz="quarter" idx="12"/>
          </p:nvPr>
        </p:nvSpPr>
        <p:spPr/>
        <p:txBody>
          <a:bodyPr/>
          <a:lstStyle/>
          <a:p>
            <a:fld id="{4DB508E7-9981-403F-BC51-ACADD613F928}" type="slidenum">
              <a:rPr lang="en-IN" smtClean="0"/>
              <a:t>‹#›</a:t>
            </a:fld>
            <a:endParaRPr lang="en-IN"/>
          </a:p>
        </p:txBody>
      </p:sp>
    </p:spTree>
    <p:extLst>
      <p:ext uri="{BB962C8B-B14F-4D97-AF65-F5344CB8AC3E}">
        <p14:creationId xmlns:p14="http://schemas.microsoft.com/office/powerpoint/2010/main" val="1632986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8C91E-3B0B-44BE-BCD2-849E1940F46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59A782-212A-4D77-8AEA-FDFA554D35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406B2C8-9DBA-4FFF-8607-BDD0860A1C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1D6B657-FCBE-48F1-95F7-D5FC765E5D08}"/>
              </a:ext>
            </a:extLst>
          </p:cNvPr>
          <p:cNvSpPr>
            <a:spLocks noGrp="1"/>
          </p:cNvSpPr>
          <p:nvPr>
            <p:ph type="dt" sz="half" idx="10"/>
          </p:nvPr>
        </p:nvSpPr>
        <p:spPr/>
        <p:txBody>
          <a:bodyPr/>
          <a:lstStyle/>
          <a:p>
            <a:fld id="{3A7DC9D7-23B3-47A7-9B2D-DADEE259948D}" type="datetimeFigureOut">
              <a:rPr lang="en-IN" smtClean="0"/>
              <a:t>30-10-2021</a:t>
            </a:fld>
            <a:endParaRPr lang="en-IN"/>
          </a:p>
        </p:txBody>
      </p:sp>
      <p:sp>
        <p:nvSpPr>
          <p:cNvPr id="6" name="Footer Placeholder 5">
            <a:extLst>
              <a:ext uri="{FF2B5EF4-FFF2-40B4-BE49-F238E27FC236}">
                <a16:creationId xmlns:a16="http://schemas.microsoft.com/office/drawing/2014/main" id="{E57829D1-6811-42CA-8B75-2AA6428641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1DC2B97-CAF2-45A9-A0D3-976C63FF48F2}"/>
              </a:ext>
            </a:extLst>
          </p:cNvPr>
          <p:cNvSpPr>
            <a:spLocks noGrp="1"/>
          </p:cNvSpPr>
          <p:nvPr>
            <p:ph type="sldNum" sz="quarter" idx="12"/>
          </p:nvPr>
        </p:nvSpPr>
        <p:spPr/>
        <p:txBody>
          <a:bodyPr/>
          <a:lstStyle/>
          <a:p>
            <a:fld id="{4DB508E7-9981-403F-BC51-ACADD613F928}" type="slidenum">
              <a:rPr lang="en-IN" smtClean="0"/>
              <a:t>‹#›</a:t>
            </a:fld>
            <a:endParaRPr lang="en-IN"/>
          </a:p>
        </p:txBody>
      </p:sp>
    </p:spTree>
    <p:extLst>
      <p:ext uri="{BB962C8B-B14F-4D97-AF65-F5344CB8AC3E}">
        <p14:creationId xmlns:p14="http://schemas.microsoft.com/office/powerpoint/2010/main" val="3694260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DCDFA-61B4-4327-9690-20CCBA4DFE2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3F888F1-BDC5-491D-8D8E-22EFEE10B5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7CD69E-D6B1-483D-8B48-8B6EC9C7D1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AF4F777-091D-44D3-9CD8-04BA90C5C6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C6C912-E99F-46D7-81E8-6768B5EB13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A000208-5192-4200-AF95-10E2760D5C48}"/>
              </a:ext>
            </a:extLst>
          </p:cNvPr>
          <p:cNvSpPr>
            <a:spLocks noGrp="1"/>
          </p:cNvSpPr>
          <p:nvPr>
            <p:ph type="dt" sz="half" idx="10"/>
          </p:nvPr>
        </p:nvSpPr>
        <p:spPr/>
        <p:txBody>
          <a:bodyPr/>
          <a:lstStyle/>
          <a:p>
            <a:fld id="{3A7DC9D7-23B3-47A7-9B2D-DADEE259948D}" type="datetimeFigureOut">
              <a:rPr lang="en-IN" smtClean="0"/>
              <a:t>30-10-2021</a:t>
            </a:fld>
            <a:endParaRPr lang="en-IN"/>
          </a:p>
        </p:txBody>
      </p:sp>
      <p:sp>
        <p:nvSpPr>
          <p:cNvPr id="8" name="Footer Placeholder 7">
            <a:extLst>
              <a:ext uri="{FF2B5EF4-FFF2-40B4-BE49-F238E27FC236}">
                <a16:creationId xmlns:a16="http://schemas.microsoft.com/office/drawing/2014/main" id="{246E4D85-D2B5-4E99-9330-D0BD79002AC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20AD2FD-69EF-4708-98C2-2C964CE22DE7}"/>
              </a:ext>
            </a:extLst>
          </p:cNvPr>
          <p:cNvSpPr>
            <a:spLocks noGrp="1"/>
          </p:cNvSpPr>
          <p:nvPr>
            <p:ph type="sldNum" sz="quarter" idx="12"/>
          </p:nvPr>
        </p:nvSpPr>
        <p:spPr/>
        <p:txBody>
          <a:bodyPr/>
          <a:lstStyle/>
          <a:p>
            <a:fld id="{4DB508E7-9981-403F-BC51-ACADD613F928}" type="slidenum">
              <a:rPr lang="en-IN" smtClean="0"/>
              <a:t>‹#›</a:t>
            </a:fld>
            <a:endParaRPr lang="en-IN"/>
          </a:p>
        </p:txBody>
      </p:sp>
    </p:spTree>
    <p:extLst>
      <p:ext uri="{BB962C8B-B14F-4D97-AF65-F5344CB8AC3E}">
        <p14:creationId xmlns:p14="http://schemas.microsoft.com/office/powerpoint/2010/main" val="1229950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E2468-C0E8-40D7-8839-87730AB9435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4527E91-7FBD-4CA6-A24D-1AD62F08F30B}"/>
              </a:ext>
            </a:extLst>
          </p:cNvPr>
          <p:cNvSpPr>
            <a:spLocks noGrp="1"/>
          </p:cNvSpPr>
          <p:nvPr>
            <p:ph type="dt" sz="half" idx="10"/>
          </p:nvPr>
        </p:nvSpPr>
        <p:spPr/>
        <p:txBody>
          <a:bodyPr/>
          <a:lstStyle/>
          <a:p>
            <a:fld id="{3A7DC9D7-23B3-47A7-9B2D-DADEE259948D}" type="datetimeFigureOut">
              <a:rPr lang="en-IN" smtClean="0"/>
              <a:t>30-10-2021</a:t>
            </a:fld>
            <a:endParaRPr lang="en-IN"/>
          </a:p>
        </p:txBody>
      </p:sp>
      <p:sp>
        <p:nvSpPr>
          <p:cNvPr id="4" name="Footer Placeholder 3">
            <a:extLst>
              <a:ext uri="{FF2B5EF4-FFF2-40B4-BE49-F238E27FC236}">
                <a16:creationId xmlns:a16="http://schemas.microsoft.com/office/drawing/2014/main" id="{E5518717-55B3-486A-8D17-C5C0AE5375F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7C9E581-8FA2-4241-A408-53E01B674AFB}"/>
              </a:ext>
            </a:extLst>
          </p:cNvPr>
          <p:cNvSpPr>
            <a:spLocks noGrp="1"/>
          </p:cNvSpPr>
          <p:nvPr>
            <p:ph type="sldNum" sz="quarter" idx="12"/>
          </p:nvPr>
        </p:nvSpPr>
        <p:spPr/>
        <p:txBody>
          <a:bodyPr/>
          <a:lstStyle/>
          <a:p>
            <a:fld id="{4DB508E7-9981-403F-BC51-ACADD613F928}" type="slidenum">
              <a:rPr lang="en-IN" smtClean="0"/>
              <a:t>‹#›</a:t>
            </a:fld>
            <a:endParaRPr lang="en-IN"/>
          </a:p>
        </p:txBody>
      </p:sp>
    </p:spTree>
    <p:extLst>
      <p:ext uri="{BB962C8B-B14F-4D97-AF65-F5344CB8AC3E}">
        <p14:creationId xmlns:p14="http://schemas.microsoft.com/office/powerpoint/2010/main" val="2053914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F4793F-04FA-478F-8904-E4795B9ACCFA}"/>
              </a:ext>
            </a:extLst>
          </p:cNvPr>
          <p:cNvSpPr>
            <a:spLocks noGrp="1"/>
          </p:cNvSpPr>
          <p:nvPr>
            <p:ph type="dt" sz="half" idx="10"/>
          </p:nvPr>
        </p:nvSpPr>
        <p:spPr/>
        <p:txBody>
          <a:bodyPr/>
          <a:lstStyle/>
          <a:p>
            <a:fld id="{3A7DC9D7-23B3-47A7-9B2D-DADEE259948D}" type="datetimeFigureOut">
              <a:rPr lang="en-IN" smtClean="0"/>
              <a:t>30-10-2021</a:t>
            </a:fld>
            <a:endParaRPr lang="en-IN"/>
          </a:p>
        </p:txBody>
      </p:sp>
      <p:sp>
        <p:nvSpPr>
          <p:cNvPr id="3" name="Footer Placeholder 2">
            <a:extLst>
              <a:ext uri="{FF2B5EF4-FFF2-40B4-BE49-F238E27FC236}">
                <a16:creationId xmlns:a16="http://schemas.microsoft.com/office/drawing/2014/main" id="{96C1DD6F-2EEC-4404-BBE5-0C290DE86E7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B874A36-5CFB-4CE9-9AAB-012D0EA13134}"/>
              </a:ext>
            </a:extLst>
          </p:cNvPr>
          <p:cNvSpPr>
            <a:spLocks noGrp="1"/>
          </p:cNvSpPr>
          <p:nvPr>
            <p:ph type="sldNum" sz="quarter" idx="12"/>
          </p:nvPr>
        </p:nvSpPr>
        <p:spPr/>
        <p:txBody>
          <a:bodyPr/>
          <a:lstStyle/>
          <a:p>
            <a:fld id="{4DB508E7-9981-403F-BC51-ACADD613F928}" type="slidenum">
              <a:rPr lang="en-IN" smtClean="0"/>
              <a:t>‹#›</a:t>
            </a:fld>
            <a:endParaRPr lang="en-IN"/>
          </a:p>
        </p:txBody>
      </p:sp>
    </p:spTree>
    <p:extLst>
      <p:ext uri="{BB962C8B-B14F-4D97-AF65-F5344CB8AC3E}">
        <p14:creationId xmlns:p14="http://schemas.microsoft.com/office/powerpoint/2010/main" val="1433204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1773A-5CB5-4A22-B897-9BFBDF082D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931258F-18DB-4AEE-9DD8-FA5B6434FB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90A6BB9-1A60-44EA-8540-04DA82F345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A90EDB-A376-4769-8399-832CF5091940}"/>
              </a:ext>
            </a:extLst>
          </p:cNvPr>
          <p:cNvSpPr>
            <a:spLocks noGrp="1"/>
          </p:cNvSpPr>
          <p:nvPr>
            <p:ph type="dt" sz="half" idx="10"/>
          </p:nvPr>
        </p:nvSpPr>
        <p:spPr/>
        <p:txBody>
          <a:bodyPr/>
          <a:lstStyle/>
          <a:p>
            <a:fld id="{3A7DC9D7-23B3-47A7-9B2D-DADEE259948D}" type="datetimeFigureOut">
              <a:rPr lang="en-IN" smtClean="0"/>
              <a:t>30-10-2021</a:t>
            </a:fld>
            <a:endParaRPr lang="en-IN"/>
          </a:p>
        </p:txBody>
      </p:sp>
      <p:sp>
        <p:nvSpPr>
          <p:cNvPr id="6" name="Footer Placeholder 5">
            <a:extLst>
              <a:ext uri="{FF2B5EF4-FFF2-40B4-BE49-F238E27FC236}">
                <a16:creationId xmlns:a16="http://schemas.microsoft.com/office/drawing/2014/main" id="{E10B36B1-EFBF-4E28-826D-BD3DAC3C51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24994B-FBB7-4ACB-A962-A58B2B0BF80C}"/>
              </a:ext>
            </a:extLst>
          </p:cNvPr>
          <p:cNvSpPr>
            <a:spLocks noGrp="1"/>
          </p:cNvSpPr>
          <p:nvPr>
            <p:ph type="sldNum" sz="quarter" idx="12"/>
          </p:nvPr>
        </p:nvSpPr>
        <p:spPr/>
        <p:txBody>
          <a:bodyPr/>
          <a:lstStyle/>
          <a:p>
            <a:fld id="{4DB508E7-9981-403F-BC51-ACADD613F928}" type="slidenum">
              <a:rPr lang="en-IN" smtClean="0"/>
              <a:t>‹#›</a:t>
            </a:fld>
            <a:endParaRPr lang="en-IN"/>
          </a:p>
        </p:txBody>
      </p:sp>
    </p:spTree>
    <p:extLst>
      <p:ext uri="{BB962C8B-B14F-4D97-AF65-F5344CB8AC3E}">
        <p14:creationId xmlns:p14="http://schemas.microsoft.com/office/powerpoint/2010/main" val="972639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DF342-288A-4B9A-A918-B6A0FBAA20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35FA85-D4D1-493F-8A02-92CEBACB64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B9C8468-A1F1-4EC1-A752-4018858255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4239BE-38CA-4418-AFEE-A0231D9CEC50}"/>
              </a:ext>
            </a:extLst>
          </p:cNvPr>
          <p:cNvSpPr>
            <a:spLocks noGrp="1"/>
          </p:cNvSpPr>
          <p:nvPr>
            <p:ph type="dt" sz="half" idx="10"/>
          </p:nvPr>
        </p:nvSpPr>
        <p:spPr/>
        <p:txBody>
          <a:bodyPr/>
          <a:lstStyle/>
          <a:p>
            <a:fld id="{3A7DC9D7-23B3-47A7-9B2D-DADEE259948D}" type="datetimeFigureOut">
              <a:rPr lang="en-IN" smtClean="0"/>
              <a:t>30-10-2021</a:t>
            </a:fld>
            <a:endParaRPr lang="en-IN"/>
          </a:p>
        </p:txBody>
      </p:sp>
      <p:sp>
        <p:nvSpPr>
          <p:cNvPr id="6" name="Footer Placeholder 5">
            <a:extLst>
              <a:ext uri="{FF2B5EF4-FFF2-40B4-BE49-F238E27FC236}">
                <a16:creationId xmlns:a16="http://schemas.microsoft.com/office/drawing/2014/main" id="{B2A187D2-8C8D-42D7-A554-884F85C6D6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C6AC39-BFDF-4F0B-B902-1E4160E53523}"/>
              </a:ext>
            </a:extLst>
          </p:cNvPr>
          <p:cNvSpPr>
            <a:spLocks noGrp="1"/>
          </p:cNvSpPr>
          <p:nvPr>
            <p:ph type="sldNum" sz="quarter" idx="12"/>
          </p:nvPr>
        </p:nvSpPr>
        <p:spPr/>
        <p:txBody>
          <a:bodyPr/>
          <a:lstStyle/>
          <a:p>
            <a:fld id="{4DB508E7-9981-403F-BC51-ACADD613F928}" type="slidenum">
              <a:rPr lang="en-IN" smtClean="0"/>
              <a:t>‹#›</a:t>
            </a:fld>
            <a:endParaRPr lang="en-IN"/>
          </a:p>
        </p:txBody>
      </p:sp>
    </p:spTree>
    <p:extLst>
      <p:ext uri="{BB962C8B-B14F-4D97-AF65-F5344CB8AC3E}">
        <p14:creationId xmlns:p14="http://schemas.microsoft.com/office/powerpoint/2010/main" val="2663163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C8FDF5-8484-4785-A43A-F6517D6191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A47BD1D-FB6D-4A5E-BBBB-F3B9B1DF5C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DEADA9-E26E-45CE-A99D-EEAD18CFC0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7DC9D7-23B3-47A7-9B2D-DADEE259948D}" type="datetimeFigureOut">
              <a:rPr lang="en-IN" smtClean="0"/>
              <a:t>30-10-2021</a:t>
            </a:fld>
            <a:endParaRPr lang="en-IN"/>
          </a:p>
        </p:txBody>
      </p:sp>
      <p:sp>
        <p:nvSpPr>
          <p:cNvPr id="5" name="Footer Placeholder 4">
            <a:extLst>
              <a:ext uri="{FF2B5EF4-FFF2-40B4-BE49-F238E27FC236}">
                <a16:creationId xmlns:a16="http://schemas.microsoft.com/office/drawing/2014/main" id="{31D8FC36-85B2-4175-8E16-86042864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BFE0D34-2311-43A1-B0F6-BE1595F9ED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B508E7-9981-403F-BC51-ACADD613F928}" type="slidenum">
              <a:rPr lang="en-IN" smtClean="0"/>
              <a:t>‹#›</a:t>
            </a:fld>
            <a:endParaRPr lang="en-IN"/>
          </a:p>
        </p:txBody>
      </p:sp>
    </p:spTree>
    <p:extLst>
      <p:ext uri="{BB962C8B-B14F-4D97-AF65-F5344CB8AC3E}">
        <p14:creationId xmlns:p14="http://schemas.microsoft.com/office/powerpoint/2010/main" val="19434686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customXml" Target="../ink/ink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1C592-9DD5-43DA-9D74-DD67494B5800}"/>
              </a:ext>
            </a:extLst>
          </p:cNvPr>
          <p:cNvSpPr>
            <a:spLocks noGrp="1"/>
          </p:cNvSpPr>
          <p:nvPr>
            <p:ph type="ctrTitle"/>
          </p:nvPr>
        </p:nvSpPr>
        <p:spPr>
          <a:xfrm>
            <a:off x="1280160" y="1731963"/>
            <a:ext cx="9144000" cy="2387600"/>
          </a:xfrm>
        </p:spPr>
        <p:txBody>
          <a:bodyPr>
            <a:normAutofit fontScale="90000"/>
          </a:bodyPr>
          <a:lstStyle/>
          <a:p>
            <a:r>
              <a:rPr lang="en-US" b="1" dirty="0">
                <a:solidFill>
                  <a:srgbClr val="FF0000"/>
                </a:solidFill>
                <a:latin typeface="Times New Roman" panose="02020603050405020304" pitchFamily="18" charset="0"/>
                <a:cs typeface="Times New Roman" panose="02020603050405020304" pitchFamily="18" charset="0"/>
              </a:rPr>
              <a:t>HDFS</a:t>
            </a:r>
            <a:br>
              <a:rPr lang="en-US" b="1" dirty="0">
                <a:solidFill>
                  <a:srgbClr val="FF0000"/>
                </a:solidFill>
                <a:latin typeface="Times New Roman" panose="02020603050405020304" pitchFamily="18" charset="0"/>
                <a:cs typeface="Times New Roman" panose="02020603050405020304" pitchFamily="18" charset="0"/>
              </a:rPr>
            </a:br>
            <a:r>
              <a:rPr lang="en-US" b="1" dirty="0">
                <a:solidFill>
                  <a:srgbClr val="FF0000"/>
                </a:solidFill>
                <a:latin typeface="Times New Roman" panose="02020603050405020304" pitchFamily="18" charset="0"/>
                <a:cs typeface="Times New Roman" panose="02020603050405020304" pitchFamily="18" charset="0"/>
              </a:rPr>
              <a:t>(Hadoop Distributed File System)</a:t>
            </a:r>
            <a:endParaRPr lang="en-IN"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6118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47FAEF-6120-400E-9C7D-7D192665F9F2}"/>
              </a:ext>
            </a:extLst>
          </p:cNvPr>
          <p:cNvSpPr txBox="1"/>
          <p:nvPr/>
        </p:nvSpPr>
        <p:spPr>
          <a:xfrm>
            <a:off x="235988" y="215263"/>
            <a:ext cx="10768744" cy="5011949"/>
          </a:xfrm>
          <a:prstGeom prst="rect">
            <a:avLst/>
          </a:prstGeom>
          <a:noFill/>
        </p:spPr>
        <p:txBody>
          <a:bodyPr wrap="square">
            <a:spAutoFit/>
          </a:bodyPr>
          <a:lstStyle/>
          <a:p>
            <a:pPr algn="just">
              <a:lnSpc>
                <a:spcPct val="150000"/>
              </a:lnSpc>
            </a:pPr>
            <a:r>
              <a:rPr lang="en-US" sz="2400" b="1" i="1" dirty="0">
                <a:solidFill>
                  <a:srgbClr val="4A4A4A"/>
                </a:solidFill>
                <a:effectLst/>
                <a:latin typeface="Times New Roman" panose="02020603050405020304" pitchFamily="18" charset="0"/>
                <a:cs typeface="Times New Roman" panose="02020603050405020304" pitchFamily="18" charset="0"/>
              </a:rPr>
              <a:t>Functions of Secondary </a:t>
            </a:r>
            <a:r>
              <a:rPr lang="en-US" sz="2400" b="1" i="1" dirty="0" err="1">
                <a:solidFill>
                  <a:srgbClr val="4A4A4A"/>
                </a:solidFill>
                <a:effectLst/>
                <a:latin typeface="Times New Roman" panose="02020603050405020304" pitchFamily="18" charset="0"/>
                <a:cs typeface="Times New Roman" panose="02020603050405020304" pitchFamily="18" charset="0"/>
              </a:rPr>
              <a:t>NameNode</a:t>
            </a:r>
            <a:r>
              <a:rPr lang="en-US" sz="2400" b="1" i="1" dirty="0">
                <a:solidFill>
                  <a:srgbClr val="4A4A4A"/>
                </a:solidFill>
                <a:effectLst/>
                <a:latin typeface="Times New Roman" panose="02020603050405020304" pitchFamily="18" charset="0"/>
                <a:cs typeface="Times New Roman" panose="02020603050405020304" pitchFamily="18" charset="0"/>
              </a:rPr>
              <a:t>:</a:t>
            </a:r>
            <a:endParaRPr lang="en-US" sz="2400" b="1" i="0" dirty="0">
              <a:solidFill>
                <a:srgbClr val="4A4A4A"/>
              </a:solidFill>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400" b="0" i="0" dirty="0">
                <a:solidFill>
                  <a:srgbClr val="4A4A4A"/>
                </a:solidFill>
                <a:effectLst/>
                <a:latin typeface="Times New Roman" panose="02020603050405020304" pitchFamily="18" charset="0"/>
                <a:cs typeface="Times New Roman" panose="02020603050405020304" pitchFamily="18" charset="0"/>
              </a:rPr>
              <a:t>The Secondary </a:t>
            </a:r>
            <a:r>
              <a:rPr lang="en-US" sz="2400" b="0" i="0" dirty="0" err="1">
                <a:solidFill>
                  <a:srgbClr val="4A4A4A"/>
                </a:solidFill>
                <a:effectLst/>
                <a:latin typeface="Times New Roman" panose="02020603050405020304" pitchFamily="18" charset="0"/>
                <a:cs typeface="Times New Roman" panose="02020603050405020304" pitchFamily="18" charset="0"/>
              </a:rPr>
              <a:t>NameNode</a:t>
            </a:r>
            <a:r>
              <a:rPr lang="en-US" sz="2400" b="0" i="0" dirty="0">
                <a:solidFill>
                  <a:srgbClr val="4A4A4A"/>
                </a:solidFill>
                <a:effectLst/>
                <a:latin typeface="Times New Roman" panose="02020603050405020304" pitchFamily="18" charset="0"/>
                <a:cs typeface="Times New Roman" panose="02020603050405020304" pitchFamily="18" charset="0"/>
              </a:rPr>
              <a:t> is one which constantly reads all the file systems and metadata from the RAM of the </a:t>
            </a:r>
            <a:r>
              <a:rPr lang="en-US" sz="2400" b="0" i="0" dirty="0" err="1">
                <a:solidFill>
                  <a:srgbClr val="4A4A4A"/>
                </a:solidFill>
                <a:effectLst/>
                <a:latin typeface="Times New Roman" panose="02020603050405020304" pitchFamily="18" charset="0"/>
                <a:cs typeface="Times New Roman" panose="02020603050405020304" pitchFamily="18" charset="0"/>
              </a:rPr>
              <a:t>NameNode</a:t>
            </a:r>
            <a:r>
              <a:rPr lang="en-US" sz="2400" b="0" i="0" dirty="0">
                <a:solidFill>
                  <a:srgbClr val="4A4A4A"/>
                </a:solidFill>
                <a:effectLst/>
                <a:latin typeface="Times New Roman" panose="02020603050405020304" pitchFamily="18" charset="0"/>
                <a:cs typeface="Times New Roman" panose="02020603050405020304" pitchFamily="18" charset="0"/>
              </a:rPr>
              <a:t> and writes it into the hard disk or the file system.</a:t>
            </a:r>
          </a:p>
          <a:p>
            <a:pPr algn="just">
              <a:lnSpc>
                <a:spcPct val="150000"/>
              </a:lnSpc>
              <a:buFont typeface="Arial" panose="020B0604020202020204" pitchFamily="34" charset="0"/>
              <a:buChar char="•"/>
            </a:pPr>
            <a:r>
              <a:rPr lang="en-US" sz="2400" b="0" i="0" dirty="0">
                <a:solidFill>
                  <a:srgbClr val="4A4A4A"/>
                </a:solidFill>
                <a:effectLst/>
                <a:latin typeface="Times New Roman" panose="02020603050405020304" pitchFamily="18" charset="0"/>
                <a:cs typeface="Times New Roman" panose="02020603050405020304" pitchFamily="18" charset="0"/>
              </a:rPr>
              <a:t>It is responsible for combining the </a:t>
            </a:r>
            <a:r>
              <a:rPr lang="en-US" sz="2400" b="0" i="0" dirty="0" err="1">
                <a:solidFill>
                  <a:srgbClr val="4A4A4A"/>
                </a:solidFill>
                <a:effectLst/>
                <a:latin typeface="Times New Roman" panose="02020603050405020304" pitchFamily="18" charset="0"/>
                <a:cs typeface="Times New Roman" panose="02020603050405020304" pitchFamily="18" charset="0"/>
              </a:rPr>
              <a:t>EditLogs</a:t>
            </a:r>
            <a:r>
              <a:rPr lang="en-US" sz="2400" b="0" i="1" dirty="0">
                <a:solidFill>
                  <a:srgbClr val="4A4A4A"/>
                </a:solidFill>
                <a:effectLst/>
                <a:latin typeface="Times New Roman" panose="02020603050405020304" pitchFamily="18" charset="0"/>
                <a:cs typeface="Times New Roman" panose="02020603050405020304" pitchFamily="18" charset="0"/>
              </a:rPr>
              <a:t> </a:t>
            </a:r>
            <a:r>
              <a:rPr lang="en-US" sz="2400" b="0" i="0" dirty="0">
                <a:solidFill>
                  <a:srgbClr val="4A4A4A"/>
                </a:solidFill>
                <a:effectLst/>
                <a:latin typeface="Times New Roman" panose="02020603050405020304" pitchFamily="18" charset="0"/>
                <a:cs typeface="Times New Roman" panose="02020603050405020304" pitchFamily="18" charset="0"/>
              </a:rPr>
              <a:t>with </a:t>
            </a:r>
            <a:r>
              <a:rPr lang="en-US" sz="2400" b="0" i="0" dirty="0" err="1">
                <a:solidFill>
                  <a:srgbClr val="4A4A4A"/>
                </a:solidFill>
                <a:effectLst/>
                <a:latin typeface="Times New Roman" panose="02020603050405020304" pitchFamily="18" charset="0"/>
                <a:cs typeface="Times New Roman" panose="02020603050405020304" pitchFamily="18" charset="0"/>
              </a:rPr>
              <a:t>FsImage</a:t>
            </a:r>
            <a:r>
              <a:rPr lang="en-US" sz="2400" b="0" i="0" dirty="0">
                <a:solidFill>
                  <a:srgbClr val="4A4A4A"/>
                </a:solidFill>
                <a:effectLst/>
                <a:latin typeface="Times New Roman" panose="02020603050405020304" pitchFamily="18" charset="0"/>
                <a:cs typeface="Times New Roman" panose="02020603050405020304" pitchFamily="18" charset="0"/>
              </a:rPr>
              <a:t> from the </a:t>
            </a:r>
            <a:r>
              <a:rPr lang="en-US" sz="2400" b="0" i="0" dirty="0" err="1">
                <a:solidFill>
                  <a:srgbClr val="4A4A4A"/>
                </a:solidFill>
                <a:effectLst/>
                <a:latin typeface="Times New Roman" panose="02020603050405020304" pitchFamily="18" charset="0"/>
                <a:cs typeface="Times New Roman" panose="02020603050405020304" pitchFamily="18" charset="0"/>
              </a:rPr>
              <a:t>NameNode</a:t>
            </a:r>
            <a:r>
              <a:rPr lang="en-US" sz="2400" b="0" i="0" dirty="0">
                <a:solidFill>
                  <a:srgbClr val="4A4A4A"/>
                </a:solidFill>
                <a:effectLst/>
                <a:latin typeface="Times New Roman" panose="02020603050405020304" pitchFamily="18" charset="0"/>
                <a:cs typeface="Times New Roman" panose="02020603050405020304" pitchFamily="18" charset="0"/>
              </a:rPr>
              <a:t>. </a:t>
            </a:r>
          </a:p>
          <a:p>
            <a:pPr algn="just">
              <a:lnSpc>
                <a:spcPct val="150000"/>
              </a:lnSpc>
              <a:buFont typeface="Arial" panose="020B0604020202020204" pitchFamily="34" charset="0"/>
              <a:buChar char="•"/>
            </a:pPr>
            <a:r>
              <a:rPr lang="en-US" sz="2400" b="0" i="0" dirty="0">
                <a:solidFill>
                  <a:srgbClr val="4A4A4A"/>
                </a:solidFill>
                <a:effectLst/>
                <a:latin typeface="Times New Roman" panose="02020603050405020304" pitchFamily="18" charset="0"/>
                <a:cs typeface="Times New Roman" panose="02020603050405020304" pitchFamily="18" charset="0"/>
              </a:rPr>
              <a:t>It downloads the </a:t>
            </a:r>
            <a:r>
              <a:rPr lang="en-US" sz="2400" b="0" i="0" dirty="0" err="1">
                <a:solidFill>
                  <a:srgbClr val="4A4A4A"/>
                </a:solidFill>
                <a:effectLst/>
                <a:latin typeface="Times New Roman" panose="02020603050405020304" pitchFamily="18" charset="0"/>
                <a:cs typeface="Times New Roman" panose="02020603050405020304" pitchFamily="18" charset="0"/>
              </a:rPr>
              <a:t>EditLogs</a:t>
            </a:r>
            <a:r>
              <a:rPr lang="en-US" sz="2400" b="0" i="0" dirty="0">
                <a:solidFill>
                  <a:srgbClr val="4A4A4A"/>
                </a:solidFill>
                <a:effectLst/>
                <a:latin typeface="Times New Roman" panose="02020603050405020304" pitchFamily="18" charset="0"/>
                <a:cs typeface="Times New Roman" panose="02020603050405020304" pitchFamily="18" charset="0"/>
              </a:rPr>
              <a:t> from the </a:t>
            </a:r>
            <a:r>
              <a:rPr lang="en-US" sz="2400" b="0" i="0" dirty="0" err="1">
                <a:solidFill>
                  <a:srgbClr val="4A4A4A"/>
                </a:solidFill>
                <a:effectLst/>
                <a:latin typeface="Times New Roman" panose="02020603050405020304" pitchFamily="18" charset="0"/>
                <a:cs typeface="Times New Roman" panose="02020603050405020304" pitchFamily="18" charset="0"/>
              </a:rPr>
              <a:t>NameNode</a:t>
            </a:r>
            <a:r>
              <a:rPr lang="en-US" sz="2400" b="0" i="0" dirty="0">
                <a:solidFill>
                  <a:srgbClr val="4A4A4A"/>
                </a:solidFill>
                <a:effectLst/>
                <a:latin typeface="Times New Roman" panose="02020603050405020304" pitchFamily="18" charset="0"/>
                <a:cs typeface="Times New Roman" panose="02020603050405020304" pitchFamily="18" charset="0"/>
              </a:rPr>
              <a:t> at regular intervals and applies to </a:t>
            </a:r>
            <a:r>
              <a:rPr lang="en-US" sz="2400" b="0" i="0" dirty="0" err="1">
                <a:solidFill>
                  <a:srgbClr val="4A4A4A"/>
                </a:solidFill>
                <a:effectLst/>
                <a:latin typeface="Times New Roman" panose="02020603050405020304" pitchFamily="18" charset="0"/>
                <a:cs typeface="Times New Roman" panose="02020603050405020304" pitchFamily="18" charset="0"/>
              </a:rPr>
              <a:t>FsImage</a:t>
            </a:r>
            <a:r>
              <a:rPr lang="en-US" sz="2400" b="0" i="0" dirty="0">
                <a:solidFill>
                  <a:srgbClr val="4A4A4A"/>
                </a:solidFill>
                <a:effectLst/>
                <a:latin typeface="Times New Roman" panose="02020603050405020304" pitchFamily="18" charset="0"/>
                <a:cs typeface="Times New Roman" panose="02020603050405020304" pitchFamily="18" charset="0"/>
              </a:rPr>
              <a:t>. </a:t>
            </a:r>
          </a:p>
          <a:p>
            <a:pPr algn="just">
              <a:lnSpc>
                <a:spcPct val="150000"/>
              </a:lnSpc>
              <a:buFont typeface="Arial" panose="020B0604020202020204" pitchFamily="34" charset="0"/>
              <a:buChar char="•"/>
            </a:pPr>
            <a:r>
              <a:rPr lang="en-US" sz="2400" b="0" i="0" dirty="0">
                <a:solidFill>
                  <a:srgbClr val="4A4A4A"/>
                </a:solidFill>
                <a:effectLst/>
                <a:latin typeface="Times New Roman" panose="02020603050405020304" pitchFamily="18" charset="0"/>
                <a:cs typeface="Times New Roman" panose="02020603050405020304" pitchFamily="18" charset="0"/>
              </a:rPr>
              <a:t>The new </a:t>
            </a:r>
            <a:r>
              <a:rPr lang="en-US" sz="2400" b="0" i="0" dirty="0" err="1">
                <a:solidFill>
                  <a:srgbClr val="4A4A4A"/>
                </a:solidFill>
                <a:effectLst/>
                <a:latin typeface="Times New Roman" panose="02020603050405020304" pitchFamily="18" charset="0"/>
                <a:cs typeface="Times New Roman" panose="02020603050405020304" pitchFamily="18" charset="0"/>
              </a:rPr>
              <a:t>FsImage</a:t>
            </a:r>
            <a:r>
              <a:rPr lang="en-US" sz="2400" b="0" i="0" dirty="0">
                <a:solidFill>
                  <a:srgbClr val="4A4A4A"/>
                </a:solidFill>
                <a:effectLst/>
                <a:latin typeface="Times New Roman" panose="02020603050405020304" pitchFamily="18" charset="0"/>
                <a:cs typeface="Times New Roman" panose="02020603050405020304" pitchFamily="18" charset="0"/>
              </a:rPr>
              <a:t> is copied back to the </a:t>
            </a:r>
            <a:r>
              <a:rPr lang="en-US" sz="2400" b="0" i="0" dirty="0" err="1">
                <a:solidFill>
                  <a:srgbClr val="4A4A4A"/>
                </a:solidFill>
                <a:effectLst/>
                <a:latin typeface="Times New Roman" panose="02020603050405020304" pitchFamily="18" charset="0"/>
                <a:cs typeface="Times New Roman" panose="02020603050405020304" pitchFamily="18" charset="0"/>
              </a:rPr>
              <a:t>NameNode</a:t>
            </a:r>
            <a:r>
              <a:rPr lang="en-US" sz="2400" b="0" i="0" dirty="0">
                <a:solidFill>
                  <a:srgbClr val="4A4A4A"/>
                </a:solidFill>
                <a:effectLst/>
                <a:latin typeface="Times New Roman" panose="02020603050405020304" pitchFamily="18" charset="0"/>
                <a:cs typeface="Times New Roman" panose="02020603050405020304" pitchFamily="18" charset="0"/>
              </a:rPr>
              <a:t>, which is used whenever the </a:t>
            </a:r>
            <a:r>
              <a:rPr lang="en-US" sz="2400" b="0" i="0" dirty="0" err="1">
                <a:solidFill>
                  <a:srgbClr val="4A4A4A"/>
                </a:solidFill>
                <a:effectLst/>
                <a:latin typeface="Times New Roman" panose="02020603050405020304" pitchFamily="18" charset="0"/>
                <a:cs typeface="Times New Roman" panose="02020603050405020304" pitchFamily="18" charset="0"/>
              </a:rPr>
              <a:t>NameNode</a:t>
            </a:r>
            <a:r>
              <a:rPr lang="en-US" sz="2400" b="0" i="0" dirty="0">
                <a:solidFill>
                  <a:srgbClr val="4A4A4A"/>
                </a:solidFill>
                <a:effectLst/>
                <a:latin typeface="Times New Roman" panose="02020603050405020304" pitchFamily="18" charset="0"/>
                <a:cs typeface="Times New Roman" panose="02020603050405020304" pitchFamily="18" charset="0"/>
              </a:rPr>
              <a:t> is started the next time.</a:t>
            </a:r>
          </a:p>
        </p:txBody>
      </p:sp>
      <p:sp>
        <p:nvSpPr>
          <p:cNvPr id="5" name="TextBox 4">
            <a:extLst>
              <a:ext uri="{FF2B5EF4-FFF2-40B4-BE49-F238E27FC236}">
                <a16:creationId xmlns:a16="http://schemas.microsoft.com/office/drawing/2014/main" id="{AD50E1F6-D941-4B4C-ABBA-E1DB12DED33F}"/>
              </a:ext>
            </a:extLst>
          </p:cNvPr>
          <p:cNvSpPr txBox="1"/>
          <p:nvPr/>
        </p:nvSpPr>
        <p:spPr>
          <a:xfrm>
            <a:off x="519016" y="5503595"/>
            <a:ext cx="11276744" cy="830997"/>
          </a:xfrm>
          <a:prstGeom prst="rect">
            <a:avLst/>
          </a:prstGeom>
          <a:noFill/>
        </p:spPr>
        <p:txBody>
          <a:bodyPr wrap="square">
            <a:spAutoFit/>
          </a:bodyPr>
          <a:lstStyle/>
          <a:p>
            <a:r>
              <a:rPr lang="en-US" sz="2400" dirty="0">
                <a:solidFill>
                  <a:srgbClr val="FF0000"/>
                </a:solidFill>
                <a:latin typeface="Times New Roman" panose="02020603050405020304" pitchFamily="18" charset="0"/>
                <a:cs typeface="Times New Roman" panose="02020603050405020304" pitchFamily="18" charset="0"/>
              </a:rPr>
              <a:t>Hence, Secondary </a:t>
            </a:r>
            <a:r>
              <a:rPr lang="en-US" sz="2400" dirty="0" err="1">
                <a:solidFill>
                  <a:srgbClr val="FF0000"/>
                </a:solidFill>
                <a:latin typeface="Times New Roman" panose="02020603050405020304" pitchFamily="18" charset="0"/>
                <a:cs typeface="Times New Roman" panose="02020603050405020304" pitchFamily="18" charset="0"/>
              </a:rPr>
              <a:t>NameNode</a:t>
            </a:r>
            <a:r>
              <a:rPr lang="en-US" sz="2400" dirty="0">
                <a:solidFill>
                  <a:srgbClr val="FF0000"/>
                </a:solidFill>
                <a:latin typeface="Times New Roman" panose="02020603050405020304" pitchFamily="18" charset="0"/>
                <a:cs typeface="Times New Roman" panose="02020603050405020304" pitchFamily="18" charset="0"/>
              </a:rPr>
              <a:t> performs regular checkpoints in HDFS. Therefore, it is also called </a:t>
            </a:r>
            <a:r>
              <a:rPr lang="en-US" sz="2400" dirty="0" err="1">
                <a:solidFill>
                  <a:srgbClr val="FF0000"/>
                </a:solidFill>
                <a:latin typeface="Times New Roman" panose="02020603050405020304" pitchFamily="18" charset="0"/>
                <a:cs typeface="Times New Roman" panose="02020603050405020304" pitchFamily="18" charset="0"/>
              </a:rPr>
              <a:t>CheckpointNode</a:t>
            </a:r>
            <a:r>
              <a:rPr lang="en-US" sz="2400" dirty="0">
                <a:solidFill>
                  <a:srgbClr val="FF0000"/>
                </a:solidFill>
                <a:latin typeface="Times New Roman" panose="02020603050405020304" pitchFamily="18" charset="0"/>
                <a:cs typeface="Times New Roman" panose="02020603050405020304" pitchFamily="18" charset="0"/>
              </a:rPr>
              <a:t>.</a:t>
            </a:r>
            <a:endParaRPr lang="en-IN" sz="24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7566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DC033A-9D32-48E9-A94F-42BA6DAFF1F9}"/>
              </a:ext>
            </a:extLst>
          </p:cNvPr>
          <p:cNvSpPr txBox="1"/>
          <p:nvPr/>
        </p:nvSpPr>
        <p:spPr>
          <a:xfrm>
            <a:off x="566057" y="774899"/>
            <a:ext cx="11244943" cy="4457952"/>
          </a:xfrm>
          <a:prstGeom prst="rect">
            <a:avLst/>
          </a:prstGeom>
          <a:noFill/>
        </p:spPr>
        <p:txBody>
          <a:bodyPr wrap="square">
            <a:spAutoFit/>
          </a:bodyPr>
          <a:lstStyle/>
          <a:p>
            <a:pPr algn="l">
              <a:lnSpc>
                <a:spcPct val="150000"/>
              </a:lnSpc>
            </a:pPr>
            <a:r>
              <a:rPr lang="en-US" sz="2400" b="1" i="0" dirty="0">
                <a:effectLst/>
                <a:latin typeface="Times New Roman" panose="02020603050405020304" pitchFamily="18" charset="0"/>
                <a:cs typeface="Times New Roman" panose="02020603050405020304" pitchFamily="18" charset="0"/>
              </a:rPr>
              <a:t>Block</a:t>
            </a:r>
          </a:p>
          <a:p>
            <a:pPr marL="342900" indent="-342900"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Generally the user data is stored in the files of HDFS. </a:t>
            </a:r>
            <a:endParaRPr lang="en-US" sz="2400" dirty="0">
              <a:solidFill>
                <a:srgbClr val="000000"/>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The file in a file system will be divided into one or more segments and/or stored in individual data nodes. </a:t>
            </a:r>
          </a:p>
          <a:p>
            <a:pPr marL="342900" indent="-342900"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These file segments are called as blocks. In other words, the minimum amount of data that HDFS can read or write is called a Block. </a:t>
            </a:r>
          </a:p>
          <a:p>
            <a:pPr marL="342900" indent="-342900"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The default block size is 64MB, but it can be increased as per the need to change in HDFS configuration.</a:t>
            </a:r>
          </a:p>
        </p:txBody>
      </p:sp>
    </p:spTree>
    <p:extLst>
      <p:ext uri="{BB962C8B-B14F-4D97-AF65-F5344CB8AC3E}">
        <p14:creationId xmlns:p14="http://schemas.microsoft.com/office/powerpoint/2010/main" val="4032120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220BD1-73C3-4CE7-B818-FF7BE301C121}"/>
              </a:ext>
            </a:extLst>
          </p:cNvPr>
          <p:cNvSpPr txBox="1"/>
          <p:nvPr/>
        </p:nvSpPr>
        <p:spPr>
          <a:xfrm>
            <a:off x="223520" y="252998"/>
            <a:ext cx="11267440" cy="2677656"/>
          </a:xfrm>
          <a:prstGeom prst="rect">
            <a:avLst/>
          </a:prstGeom>
          <a:noFill/>
        </p:spPr>
        <p:txBody>
          <a:bodyPr wrap="square">
            <a:spAutoFit/>
          </a:bodyPr>
          <a:lstStyle/>
          <a:p>
            <a:pPr algn="just"/>
            <a:r>
              <a:rPr lang="en-US" sz="2400" b="1" i="0" dirty="0">
                <a:solidFill>
                  <a:srgbClr val="4A4A4A"/>
                </a:solidFill>
                <a:effectLst/>
                <a:latin typeface="Times New Roman" panose="02020603050405020304" pitchFamily="18" charset="0"/>
                <a:cs typeface="Times New Roman" panose="02020603050405020304" pitchFamily="18" charset="0"/>
              </a:rPr>
              <a:t>Replication Management:</a:t>
            </a:r>
            <a:endParaRPr lang="en-US" sz="2400" b="0" i="0" dirty="0">
              <a:solidFill>
                <a:srgbClr val="4A4A4A"/>
              </a:solidFill>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0" i="0" dirty="0">
                <a:solidFill>
                  <a:srgbClr val="4A4A4A"/>
                </a:solidFill>
                <a:effectLst/>
                <a:latin typeface="Times New Roman" panose="02020603050405020304" pitchFamily="18" charset="0"/>
                <a:cs typeface="Times New Roman" panose="02020603050405020304" pitchFamily="18" charset="0"/>
              </a:rPr>
              <a:t>HDFS provides a reliable way to store huge data in a distributed environment as data blocks.</a:t>
            </a:r>
          </a:p>
          <a:p>
            <a:pPr marL="342900" indent="-342900" algn="just">
              <a:buFont typeface="Arial" panose="020B0604020202020204" pitchFamily="34" charset="0"/>
              <a:buChar char="•"/>
            </a:pPr>
            <a:r>
              <a:rPr lang="en-US" sz="2400" b="0" i="0" dirty="0">
                <a:solidFill>
                  <a:srgbClr val="4A4A4A"/>
                </a:solidFill>
                <a:effectLst/>
                <a:latin typeface="Times New Roman" panose="02020603050405020304" pitchFamily="18" charset="0"/>
                <a:cs typeface="Times New Roman" panose="02020603050405020304" pitchFamily="18" charset="0"/>
              </a:rPr>
              <a:t>The blocks are also replicated to provide fault tolerance. The default replication factor is 3 which is again configurable.</a:t>
            </a:r>
          </a:p>
          <a:p>
            <a:pPr marL="342900" indent="-342900" algn="just">
              <a:buFont typeface="Arial" panose="020B0604020202020204" pitchFamily="34" charset="0"/>
              <a:buChar char="•"/>
            </a:pPr>
            <a:r>
              <a:rPr lang="en-US" sz="2400" b="0" i="0" dirty="0">
                <a:solidFill>
                  <a:srgbClr val="4A4A4A"/>
                </a:solidFill>
                <a:effectLst/>
                <a:latin typeface="Times New Roman" panose="02020603050405020304" pitchFamily="18" charset="0"/>
                <a:cs typeface="Times New Roman" panose="02020603050405020304" pitchFamily="18" charset="0"/>
              </a:rPr>
              <a:t>So, as you can see in the figure below where each block is replicated three times and stored on different DataNodes (considering the default replication factor): </a:t>
            </a:r>
          </a:p>
        </p:txBody>
      </p:sp>
      <p:pic>
        <p:nvPicPr>
          <p:cNvPr id="5" name="Picture 4">
            <a:extLst>
              <a:ext uri="{FF2B5EF4-FFF2-40B4-BE49-F238E27FC236}">
                <a16:creationId xmlns:a16="http://schemas.microsoft.com/office/drawing/2014/main" id="{D9267DD2-A4EA-437B-AB08-A6B79DD76F5E}"/>
              </a:ext>
            </a:extLst>
          </p:cNvPr>
          <p:cNvPicPr>
            <a:picLocks noChangeAspect="1"/>
          </p:cNvPicPr>
          <p:nvPr/>
        </p:nvPicPr>
        <p:blipFill>
          <a:blip r:embed="rId3"/>
          <a:stretch>
            <a:fillRect/>
          </a:stretch>
        </p:blipFill>
        <p:spPr>
          <a:xfrm>
            <a:off x="1741714" y="2841171"/>
            <a:ext cx="9231085" cy="4016829"/>
          </a:xfrm>
          <a:prstGeom prst="rect">
            <a:avLst/>
          </a:prstGeom>
        </p:spPr>
      </p:pic>
    </p:spTree>
    <p:extLst>
      <p:ext uri="{BB962C8B-B14F-4D97-AF65-F5344CB8AC3E}">
        <p14:creationId xmlns:p14="http://schemas.microsoft.com/office/powerpoint/2010/main" val="4011500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EB61FB-2BC7-488B-8E94-D5217DA85580}"/>
              </a:ext>
            </a:extLst>
          </p:cNvPr>
          <p:cNvSpPr txBox="1"/>
          <p:nvPr/>
        </p:nvSpPr>
        <p:spPr>
          <a:xfrm>
            <a:off x="185057" y="141905"/>
            <a:ext cx="6096000" cy="461665"/>
          </a:xfrm>
          <a:prstGeom prst="rect">
            <a:avLst/>
          </a:prstGeom>
          <a:noFill/>
        </p:spPr>
        <p:txBody>
          <a:bodyPr wrap="square">
            <a:spAutoFit/>
          </a:bodyPr>
          <a:lstStyle/>
          <a:p>
            <a:pPr algn="just"/>
            <a:r>
              <a:rPr lang="en-IN" sz="2400" b="1" i="0" dirty="0">
                <a:solidFill>
                  <a:srgbClr val="4A4A4A"/>
                </a:solidFill>
                <a:effectLst/>
                <a:latin typeface="Times New Roman" panose="02020603050405020304" pitchFamily="18" charset="0"/>
                <a:cs typeface="Times New Roman" panose="02020603050405020304" pitchFamily="18" charset="0"/>
              </a:rPr>
              <a:t>Rack Awareness:</a:t>
            </a:r>
            <a:endParaRPr lang="en-IN" sz="2400" b="0" i="0" dirty="0">
              <a:solidFill>
                <a:srgbClr val="4A4A4A"/>
              </a:solidFill>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2E3A7A9-F7DF-4772-B8D9-5B0040FB61FE}"/>
              </a:ext>
            </a:extLst>
          </p:cNvPr>
          <p:cNvSpPr txBox="1"/>
          <p:nvPr/>
        </p:nvSpPr>
        <p:spPr>
          <a:xfrm>
            <a:off x="413658" y="515541"/>
            <a:ext cx="11593286" cy="5565947"/>
          </a:xfrm>
          <a:prstGeom prst="rect">
            <a:avLst/>
          </a:prstGeom>
          <a:noFill/>
        </p:spPr>
        <p:txBody>
          <a:bodyPr wrap="square">
            <a:spAutoFit/>
          </a:bodyPr>
          <a:lstStyle/>
          <a:p>
            <a:pPr algn="l" fontAlgn="base">
              <a:lnSpc>
                <a:spcPct val="150000"/>
              </a:lnSpc>
            </a:pPr>
            <a:r>
              <a:rPr lang="en-US" sz="2400" b="1" i="0" cap="all" dirty="0">
                <a:solidFill>
                  <a:srgbClr val="0693E3"/>
                </a:solidFill>
                <a:effectLst/>
                <a:latin typeface="Times New Roman" panose="02020603050405020304" pitchFamily="18" charset="0"/>
                <a:cs typeface="Times New Roman" panose="02020603050405020304" pitchFamily="18" charset="0"/>
              </a:rPr>
              <a:t>WHAT IS RACK AWARENESS IN HADOOP HDFS?</a:t>
            </a:r>
          </a:p>
          <a:p>
            <a:pPr marL="342900" indent="-342900" algn="l" fontAlgn="base">
              <a:lnSpc>
                <a:spcPct val="150000"/>
              </a:lnSpc>
              <a:buFont typeface="Arial" panose="020B0604020202020204" pitchFamily="34" charset="0"/>
              <a:buChar char="•"/>
            </a:pPr>
            <a:r>
              <a:rPr lang="en-US" sz="2400" b="0" i="0" dirty="0">
                <a:solidFill>
                  <a:srgbClr val="323C3E"/>
                </a:solidFill>
                <a:effectLst/>
                <a:latin typeface="Times New Roman" panose="02020603050405020304" pitchFamily="18" charset="0"/>
                <a:cs typeface="Times New Roman" panose="02020603050405020304" pitchFamily="18" charset="0"/>
              </a:rPr>
              <a:t>The process of making Hadoop aware of what machine is part of which rack and how these racks are connected to each other within the Hadoop cluster is what defines rack awareness. </a:t>
            </a:r>
          </a:p>
          <a:p>
            <a:pPr marL="342900" indent="-342900" algn="l" fontAlgn="base">
              <a:lnSpc>
                <a:spcPct val="150000"/>
              </a:lnSpc>
              <a:buFont typeface="Arial" panose="020B0604020202020204" pitchFamily="34" charset="0"/>
              <a:buChar char="•"/>
            </a:pPr>
            <a:r>
              <a:rPr lang="en-US" sz="2400" b="0" i="0" dirty="0">
                <a:solidFill>
                  <a:srgbClr val="323C3E"/>
                </a:solidFill>
                <a:effectLst/>
                <a:latin typeface="Times New Roman" panose="02020603050405020304" pitchFamily="18" charset="0"/>
                <a:cs typeface="Times New Roman" panose="02020603050405020304" pitchFamily="18" charset="0"/>
              </a:rPr>
              <a:t>In a Hadoop cluster, </a:t>
            </a:r>
            <a:r>
              <a:rPr lang="en-US" sz="2400" b="0" i="0" dirty="0" err="1">
                <a:solidFill>
                  <a:srgbClr val="323C3E"/>
                </a:solidFill>
                <a:effectLst/>
                <a:latin typeface="Times New Roman" panose="02020603050405020304" pitchFamily="18" charset="0"/>
                <a:cs typeface="Times New Roman" panose="02020603050405020304" pitchFamily="18" charset="0"/>
              </a:rPr>
              <a:t>NameNode</a:t>
            </a:r>
            <a:r>
              <a:rPr lang="en-US" sz="2400" b="0" i="0" dirty="0">
                <a:solidFill>
                  <a:srgbClr val="323C3E"/>
                </a:solidFill>
                <a:effectLst/>
                <a:latin typeface="Times New Roman" panose="02020603050405020304" pitchFamily="18" charset="0"/>
                <a:cs typeface="Times New Roman" panose="02020603050405020304" pitchFamily="18" charset="0"/>
              </a:rPr>
              <a:t> keeps the rack ids of all the DataNodes. </a:t>
            </a:r>
            <a:r>
              <a:rPr lang="en-US" sz="2400" b="0" i="0" dirty="0" err="1">
                <a:solidFill>
                  <a:srgbClr val="323C3E"/>
                </a:solidFill>
                <a:effectLst/>
                <a:latin typeface="Times New Roman" panose="02020603050405020304" pitchFamily="18" charset="0"/>
                <a:cs typeface="Times New Roman" panose="02020603050405020304" pitchFamily="18" charset="0"/>
              </a:rPr>
              <a:t>Namenode</a:t>
            </a:r>
            <a:r>
              <a:rPr lang="en-US" sz="2400" b="0" i="0" dirty="0">
                <a:solidFill>
                  <a:srgbClr val="323C3E"/>
                </a:solidFill>
                <a:effectLst/>
                <a:latin typeface="Times New Roman" panose="02020603050405020304" pitchFamily="18" charset="0"/>
                <a:cs typeface="Times New Roman" panose="02020603050405020304" pitchFamily="18" charset="0"/>
              </a:rPr>
              <a:t> chooses the closest </a:t>
            </a:r>
            <a:r>
              <a:rPr lang="en-US" sz="2400" b="0" i="0" dirty="0" err="1">
                <a:solidFill>
                  <a:srgbClr val="323C3E"/>
                </a:solidFill>
                <a:effectLst/>
                <a:latin typeface="Times New Roman" panose="02020603050405020304" pitchFamily="18" charset="0"/>
                <a:cs typeface="Times New Roman" panose="02020603050405020304" pitchFamily="18" charset="0"/>
              </a:rPr>
              <a:t>DataNode</a:t>
            </a:r>
            <a:r>
              <a:rPr lang="en-US" sz="2400" b="0" i="0" dirty="0">
                <a:solidFill>
                  <a:srgbClr val="323C3E"/>
                </a:solidFill>
                <a:effectLst/>
                <a:latin typeface="Times New Roman" panose="02020603050405020304" pitchFamily="18" charset="0"/>
                <a:cs typeface="Times New Roman" panose="02020603050405020304" pitchFamily="18" charset="0"/>
              </a:rPr>
              <a:t> while storing the data blocks using the rack information. </a:t>
            </a:r>
          </a:p>
          <a:p>
            <a:pPr marL="342900" indent="-342900" algn="l" fontAlgn="base">
              <a:lnSpc>
                <a:spcPct val="150000"/>
              </a:lnSpc>
              <a:buFont typeface="Arial" panose="020B0604020202020204" pitchFamily="34" charset="0"/>
              <a:buChar char="•"/>
            </a:pPr>
            <a:r>
              <a:rPr lang="en-US" sz="2400" b="0" i="0" dirty="0">
                <a:solidFill>
                  <a:srgbClr val="323C3E"/>
                </a:solidFill>
                <a:effectLst/>
                <a:latin typeface="Times New Roman" panose="02020603050405020304" pitchFamily="18" charset="0"/>
                <a:cs typeface="Times New Roman" panose="02020603050405020304" pitchFamily="18" charset="0"/>
              </a:rPr>
              <a:t>In simple terms, h</a:t>
            </a:r>
            <a:r>
              <a:rPr lang="en-US" sz="2400" b="0" i="0" dirty="0">
                <a:solidFill>
                  <a:srgbClr val="FF0000"/>
                </a:solidFill>
                <a:effectLst/>
                <a:latin typeface="Times New Roman" panose="02020603050405020304" pitchFamily="18" charset="0"/>
                <a:cs typeface="Times New Roman" panose="02020603050405020304" pitchFamily="18" charset="0"/>
              </a:rPr>
              <a:t>aving the knowledge of how different data nodes are distributed across the racks or knowing the cluster topology in the Hadoop cluster is called rack awareness in Hadoop</a:t>
            </a:r>
            <a:r>
              <a:rPr lang="en-US" sz="2400" b="0" i="0" dirty="0">
                <a:solidFill>
                  <a:srgbClr val="323C3E"/>
                </a:solidFill>
                <a:effectLst/>
                <a:latin typeface="Times New Roman" panose="02020603050405020304" pitchFamily="18" charset="0"/>
                <a:cs typeface="Times New Roman" panose="02020603050405020304" pitchFamily="18" charset="0"/>
              </a:rPr>
              <a:t>. Rack awareness is important as it ensures data reliability and helps to recover data in case of a rack failure. </a:t>
            </a:r>
          </a:p>
        </p:txBody>
      </p:sp>
    </p:spTree>
    <p:extLst>
      <p:ext uri="{BB962C8B-B14F-4D97-AF65-F5344CB8AC3E}">
        <p14:creationId xmlns:p14="http://schemas.microsoft.com/office/powerpoint/2010/main" val="2074454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517CB81-A289-419A-8A50-9B82BB91B7B8}"/>
              </a:ext>
            </a:extLst>
          </p:cNvPr>
          <p:cNvPicPr>
            <a:picLocks noChangeAspect="1"/>
          </p:cNvPicPr>
          <p:nvPr/>
        </p:nvPicPr>
        <p:blipFill>
          <a:blip r:embed="rId2"/>
          <a:stretch>
            <a:fillRect/>
          </a:stretch>
        </p:blipFill>
        <p:spPr>
          <a:xfrm>
            <a:off x="1825382" y="1103174"/>
            <a:ext cx="8541236" cy="4651651"/>
          </a:xfrm>
          <a:prstGeom prst="rect">
            <a:avLst/>
          </a:prstGeom>
        </p:spPr>
      </p:pic>
    </p:spTree>
    <p:extLst>
      <p:ext uri="{BB962C8B-B14F-4D97-AF65-F5344CB8AC3E}">
        <p14:creationId xmlns:p14="http://schemas.microsoft.com/office/powerpoint/2010/main" val="3261906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2B1DF2-9837-46CE-ABBC-77F8D6B5005D}"/>
              </a:ext>
            </a:extLst>
          </p:cNvPr>
          <p:cNvSpPr txBox="1"/>
          <p:nvPr/>
        </p:nvSpPr>
        <p:spPr>
          <a:xfrm>
            <a:off x="489859" y="435429"/>
            <a:ext cx="11549742" cy="4976812"/>
          </a:xfrm>
          <a:prstGeom prst="rect">
            <a:avLst/>
          </a:prstGeom>
          <a:noFill/>
        </p:spPr>
        <p:txBody>
          <a:bodyPr wrap="square">
            <a:spAutoFit/>
          </a:bodyPr>
          <a:lstStyle/>
          <a:p>
            <a:pPr algn="just" fontAlgn="base">
              <a:lnSpc>
                <a:spcPct val="150000"/>
              </a:lnSpc>
            </a:pPr>
            <a:r>
              <a:rPr lang="en-US" sz="2400" b="1" i="0" cap="all" dirty="0">
                <a:solidFill>
                  <a:srgbClr val="0693E3"/>
                </a:solidFill>
                <a:effectLst/>
                <a:latin typeface="Times New Roman" panose="02020603050405020304" pitchFamily="18" charset="0"/>
                <a:cs typeface="Times New Roman" panose="02020603050405020304" pitchFamily="18" charset="0"/>
              </a:rPr>
              <a:t> </a:t>
            </a:r>
            <a:r>
              <a:rPr lang="en-US" sz="2000" b="1" i="0" cap="all" dirty="0">
                <a:solidFill>
                  <a:srgbClr val="0693E3"/>
                </a:solidFill>
                <a:effectLst/>
                <a:latin typeface="Times New Roman" panose="02020603050405020304" pitchFamily="18" charset="0"/>
                <a:cs typeface="Times New Roman" panose="02020603050405020304" pitchFamily="18" charset="0"/>
              </a:rPr>
              <a:t>ADVANTAGES OF IMPLEMENTING RACK AWARENESS IN HADOOP</a:t>
            </a:r>
          </a:p>
          <a:p>
            <a:pPr algn="just" fontAlgn="base">
              <a:lnSpc>
                <a:spcPct val="150000"/>
              </a:lnSpc>
              <a:spcBef>
                <a:spcPts val="600"/>
              </a:spcBef>
              <a:spcAft>
                <a:spcPts val="600"/>
              </a:spcAft>
              <a:buFont typeface="Arial" panose="020B0604020202020204" pitchFamily="34" charset="0"/>
              <a:buChar char="•"/>
            </a:pPr>
            <a:r>
              <a:rPr lang="en-US" sz="2000" b="0" i="0" dirty="0">
                <a:solidFill>
                  <a:srgbClr val="323C3E"/>
                </a:solidFill>
                <a:effectLst/>
                <a:latin typeface="Times New Roman" panose="02020603050405020304" pitchFamily="18" charset="0"/>
                <a:cs typeface="Times New Roman" panose="02020603050405020304" pitchFamily="18" charset="0"/>
              </a:rPr>
              <a:t>Rack awareness in Hadoop helps optimize replica placement thus ensuring high reliability and fault tolerance. </a:t>
            </a:r>
          </a:p>
          <a:p>
            <a:pPr algn="just" fontAlgn="base">
              <a:lnSpc>
                <a:spcPct val="150000"/>
              </a:lnSpc>
              <a:spcBef>
                <a:spcPts val="600"/>
              </a:spcBef>
              <a:spcAft>
                <a:spcPts val="600"/>
              </a:spcAft>
              <a:buFont typeface="Arial" panose="020B0604020202020204" pitchFamily="34" charset="0"/>
              <a:buChar char="•"/>
            </a:pPr>
            <a:r>
              <a:rPr lang="en-US" sz="2000" b="0" i="0" dirty="0">
                <a:solidFill>
                  <a:srgbClr val="323C3E"/>
                </a:solidFill>
                <a:effectLst/>
                <a:latin typeface="Times New Roman" panose="02020603050405020304" pitchFamily="18" charset="0"/>
                <a:cs typeface="Times New Roman" panose="02020603050405020304" pitchFamily="18" charset="0"/>
              </a:rPr>
              <a:t>Rack awareness ensures that the Read/Write requests to replicas are placed to the closest rack or the same rack. This maximizes the reading speed and minimizes the writing cost.</a:t>
            </a:r>
          </a:p>
          <a:p>
            <a:pPr algn="just" fontAlgn="base">
              <a:lnSpc>
                <a:spcPct val="150000"/>
              </a:lnSpc>
              <a:spcBef>
                <a:spcPts val="600"/>
              </a:spcBef>
              <a:spcAft>
                <a:spcPts val="600"/>
              </a:spcAft>
              <a:buFont typeface="Arial" panose="020B0604020202020204" pitchFamily="34" charset="0"/>
              <a:buChar char="•"/>
            </a:pPr>
            <a:r>
              <a:rPr lang="en-US" sz="2000" b="0" i="0" dirty="0">
                <a:solidFill>
                  <a:srgbClr val="323C3E"/>
                </a:solidFill>
                <a:effectLst/>
                <a:latin typeface="Times New Roman" panose="02020603050405020304" pitchFamily="18" charset="0"/>
                <a:cs typeface="Times New Roman" panose="02020603050405020304" pitchFamily="18" charset="0"/>
              </a:rPr>
              <a:t>Rack Awareness maximizes the network bandwidth by block transfers within the rack. Data access needs are catered to keeping in mind minimum network travel so as to reduce the network overheads. </a:t>
            </a:r>
          </a:p>
          <a:p>
            <a:pPr algn="just" fontAlgn="base">
              <a:lnSpc>
                <a:spcPct val="150000"/>
              </a:lnSpc>
              <a:spcBef>
                <a:spcPts val="600"/>
              </a:spcBef>
              <a:spcAft>
                <a:spcPts val="600"/>
              </a:spcAft>
              <a:buFont typeface="Arial" panose="020B0604020202020204" pitchFamily="34" charset="0"/>
              <a:buChar char="•"/>
            </a:pPr>
            <a:r>
              <a:rPr lang="en-US" sz="2000" b="0" i="0" dirty="0">
                <a:solidFill>
                  <a:srgbClr val="323C3E"/>
                </a:solidFill>
                <a:effectLst/>
                <a:latin typeface="Times New Roman" panose="02020603050405020304" pitchFamily="18" charset="0"/>
                <a:cs typeface="Times New Roman" panose="02020603050405020304" pitchFamily="18" charset="0"/>
              </a:rPr>
              <a:t>Rack Awareness helps the </a:t>
            </a:r>
            <a:r>
              <a:rPr lang="en-US" sz="2000" b="0" i="0" dirty="0" err="1">
                <a:solidFill>
                  <a:srgbClr val="323C3E"/>
                </a:solidFill>
                <a:effectLst/>
                <a:latin typeface="Times New Roman" panose="02020603050405020304" pitchFamily="18" charset="0"/>
                <a:cs typeface="Times New Roman" panose="02020603050405020304" pitchFamily="18" charset="0"/>
              </a:rPr>
              <a:t>NameNode</a:t>
            </a:r>
            <a:r>
              <a:rPr lang="en-US" sz="2000" b="0" i="0" dirty="0">
                <a:solidFill>
                  <a:srgbClr val="323C3E"/>
                </a:solidFill>
                <a:effectLst/>
                <a:latin typeface="Times New Roman" panose="02020603050405020304" pitchFamily="18" charset="0"/>
                <a:cs typeface="Times New Roman" panose="02020603050405020304" pitchFamily="18" charset="0"/>
              </a:rPr>
              <a:t> to assign the task to the nodes closer to data in the network topology. </a:t>
            </a:r>
          </a:p>
          <a:p>
            <a:pPr algn="just" fontAlgn="base">
              <a:lnSpc>
                <a:spcPct val="150000"/>
              </a:lnSpc>
              <a:spcBef>
                <a:spcPts val="600"/>
              </a:spcBef>
              <a:spcAft>
                <a:spcPts val="600"/>
              </a:spcAft>
              <a:buFont typeface="Arial" panose="020B0604020202020204" pitchFamily="34" charset="0"/>
              <a:buChar char="•"/>
            </a:pPr>
            <a:r>
              <a:rPr lang="en-US" sz="2000" b="0" i="0" dirty="0">
                <a:solidFill>
                  <a:srgbClr val="323C3E"/>
                </a:solidFill>
                <a:effectLst/>
                <a:latin typeface="Times New Roman" panose="02020603050405020304" pitchFamily="18" charset="0"/>
                <a:cs typeface="Times New Roman" panose="02020603050405020304" pitchFamily="18" charset="0"/>
              </a:rPr>
              <a:t>The MapReduce jobs can also benefit from rack awareness. By knowing where the data required by the map is located, it can run the map task on that particular machine itself, thereby saving a lot of bandwidth and time. </a:t>
            </a:r>
          </a:p>
        </p:txBody>
      </p:sp>
    </p:spTree>
    <p:extLst>
      <p:ext uri="{BB962C8B-B14F-4D97-AF65-F5344CB8AC3E}">
        <p14:creationId xmlns:p14="http://schemas.microsoft.com/office/powerpoint/2010/main" val="129234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647963-E843-4CFE-9519-1A33481B27B3}"/>
              </a:ext>
            </a:extLst>
          </p:cNvPr>
          <p:cNvSpPr txBox="1"/>
          <p:nvPr/>
        </p:nvSpPr>
        <p:spPr>
          <a:xfrm>
            <a:off x="538480" y="787797"/>
            <a:ext cx="11430000" cy="5011949"/>
          </a:xfrm>
          <a:prstGeom prst="rect">
            <a:avLst/>
          </a:prstGeom>
          <a:noFill/>
        </p:spPr>
        <p:txBody>
          <a:bodyPr wrap="square">
            <a:spAutoFit/>
          </a:bodyPr>
          <a:lstStyle/>
          <a:p>
            <a:pPr algn="l">
              <a:lnSpc>
                <a:spcPct val="150000"/>
              </a:lnSpc>
            </a:pPr>
            <a:r>
              <a:rPr lang="en-US" sz="2400" b="1" i="0" dirty="0">
                <a:effectLst/>
                <a:latin typeface="Times New Roman" panose="02020603050405020304" pitchFamily="18" charset="0"/>
                <a:cs typeface="Times New Roman" panose="02020603050405020304" pitchFamily="18" charset="0"/>
              </a:rPr>
              <a:t>Goals of HDFS</a:t>
            </a:r>
          </a:p>
          <a:p>
            <a:pPr algn="just">
              <a:lnSpc>
                <a:spcPct val="150000"/>
              </a:lnSpc>
            </a:pPr>
            <a:r>
              <a:rPr lang="en-US" sz="2400" b="1" i="0" dirty="0">
                <a:solidFill>
                  <a:srgbClr val="000000"/>
                </a:solidFill>
                <a:effectLst/>
                <a:latin typeface="Times New Roman" panose="02020603050405020304" pitchFamily="18" charset="0"/>
                <a:cs typeface="Times New Roman" panose="02020603050405020304" pitchFamily="18" charset="0"/>
              </a:rPr>
              <a:t>Fault detection and recovery</a:t>
            </a:r>
            <a:r>
              <a:rPr lang="en-US" sz="2400" b="0" i="0" dirty="0">
                <a:solidFill>
                  <a:srgbClr val="000000"/>
                </a:solidFill>
                <a:effectLst/>
                <a:latin typeface="Times New Roman" panose="02020603050405020304" pitchFamily="18" charset="0"/>
                <a:cs typeface="Times New Roman" panose="02020603050405020304" pitchFamily="18" charset="0"/>
              </a:rPr>
              <a:t> − Since HDFS includes a large number of commodity hardware, failure of components is frequent. Therefore, HDFS should have mechanisms for quick and automatic fault detection and recovery.</a:t>
            </a:r>
          </a:p>
          <a:p>
            <a:pPr algn="just">
              <a:lnSpc>
                <a:spcPct val="150000"/>
              </a:lnSpc>
            </a:pPr>
            <a:r>
              <a:rPr lang="en-US" sz="2400" b="1" i="0" dirty="0">
                <a:solidFill>
                  <a:srgbClr val="000000"/>
                </a:solidFill>
                <a:effectLst/>
                <a:latin typeface="Times New Roman" panose="02020603050405020304" pitchFamily="18" charset="0"/>
                <a:cs typeface="Times New Roman" panose="02020603050405020304" pitchFamily="18" charset="0"/>
              </a:rPr>
              <a:t>Huge datasets</a:t>
            </a:r>
            <a:r>
              <a:rPr lang="en-US" sz="2400" b="0" i="0" dirty="0">
                <a:solidFill>
                  <a:srgbClr val="000000"/>
                </a:solidFill>
                <a:effectLst/>
                <a:latin typeface="Times New Roman" panose="02020603050405020304" pitchFamily="18" charset="0"/>
                <a:cs typeface="Times New Roman" panose="02020603050405020304" pitchFamily="18" charset="0"/>
              </a:rPr>
              <a:t> − HDFS should have hundreds of nodes per cluster to manage the applications having huge datasets.</a:t>
            </a:r>
          </a:p>
          <a:p>
            <a:pPr algn="just">
              <a:lnSpc>
                <a:spcPct val="150000"/>
              </a:lnSpc>
            </a:pPr>
            <a:r>
              <a:rPr lang="en-US" sz="2400" b="1" i="0" dirty="0">
                <a:solidFill>
                  <a:srgbClr val="000000"/>
                </a:solidFill>
                <a:effectLst/>
                <a:latin typeface="Times New Roman" panose="02020603050405020304" pitchFamily="18" charset="0"/>
                <a:cs typeface="Times New Roman" panose="02020603050405020304" pitchFamily="18" charset="0"/>
              </a:rPr>
              <a:t>Hardware at data</a:t>
            </a:r>
            <a:r>
              <a:rPr lang="en-US" sz="2400" b="0" i="0" dirty="0">
                <a:solidFill>
                  <a:srgbClr val="000000"/>
                </a:solidFill>
                <a:effectLst/>
                <a:latin typeface="Times New Roman" panose="02020603050405020304" pitchFamily="18" charset="0"/>
                <a:cs typeface="Times New Roman" panose="02020603050405020304" pitchFamily="18" charset="0"/>
              </a:rPr>
              <a:t> − A requested task can be done efficiently, when the computation takes place near the data. Especially where huge datasets are involved, it reduces the network traffic and increases the throughput.</a:t>
            </a:r>
          </a:p>
        </p:txBody>
      </p:sp>
    </p:spTree>
    <p:extLst>
      <p:ext uri="{BB962C8B-B14F-4D97-AF65-F5344CB8AC3E}">
        <p14:creationId xmlns:p14="http://schemas.microsoft.com/office/powerpoint/2010/main" val="887101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C80FDC-7BD5-4C8C-8E9D-C3BFCD1587E3}"/>
              </a:ext>
            </a:extLst>
          </p:cNvPr>
          <p:cNvSpPr txBox="1"/>
          <p:nvPr/>
        </p:nvSpPr>
        <p:spPr>
          <a:xfrm>
            <a:off x="108856" y="77765"/>
            <a:ext cx="6096000" cy="461665"/>
          </a:xfrm>
          <a:prstGeom prst="rect">
            <a:avLst/>
          </a:prstGeom>
          <a:noFill/>
        </p:spPr>
        <p:txBody>
          <a:bodyPr wrap="square">
            <a:spAutoFit/>
          </a:bodyPr>
          <a:lstStyle/>
          <a:p>
            <a:pPr algn="just"/>
            <a:r>
              <a:rPr lang="en-IN" sz="2400" b="1" i="0" dirty="0">
                <a:solidFill>
                  <a:srgbClr val="4A4A4A"/>
                </a:solidFill>
                <a:effectLst/>
                <a:latin typeface="Times New Roman" panose="02020603050405020304" pitchFamily="18" charset="0"/>
                <a:cs typeface="Times New Roman" panose="02020603050405020304" pitchFamily="18" charset="0"/>
              </a:rPr>
              <a:t>HDFS Read/ Write Architecture:</a:t>
            </a:r>
            <a:endParaRPr lang="en-IN" sz="2400" b="0" i="0" dirty="0">
              <a:solidFill>
                <a:srgbClr val="4A4A4A"/>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B3498A0-292E-473C-9AB7-6098E4EC2E24}"/>
              </a:ext>
            </a:extLst>
          </p:cNvPr>
          <p:cNvSpPr txBox="1"/>
          <p:nvPr/>
        </p:nvSpPr>
        <p:spPr>
          <a:xfrm>
            <a:off x="108855" y="659011"/>
            <a:ext cx="11691257" cy="1938992"/>
          </a:xfrm>
          <a:prstGeom prst="rect">
            <a:avLst/>
          </a:prstGeom>
          <a:noFill/>
        </p:spPr>
        <p:txBody>
          <a:bodyPr wrap="square">
            <a:spAutoFit/>
          </a:bodyPr>
          <a:lstStyle/>
          <a:p>
            <a:pPr algn="just"/>
            <a:r>
              <a:rPr lang="en-US" sz="2400" b="1" i="0" dirty="0">
                <a:solidFill>
                  <a:srgbClr val="4A4A4A"/>
                </a:solidFill>
                <a:effectLst/>
                <a:latin typeface="Times New Roman" panose="02020603050405020304" pitchFamily="18" charset="0"/>
                <a:cs typeface="Times New Roman" panose="02020603050405020304" pitchFamily="18" charset="0"/>
              </a:rPr>
              <a:t>HDFS Write Architecture:</a:t>
            </a:r>
            <a:endParaRPr lang="en-US" sz="2400" b="0" i="0" dirty="0">
              <a:solidFill>
                <a:srgbClr val="4A4A4A"/>
              </a:solidFill>
              <a:effectLst/>
              <a:latin typeface="Times New Roman" panose="02020603050405020304" pitchFamily="18" charset="0"/>
              <a:cs typeface="Times New Roman" panose="02020603050405020304" pitchFamily="18" charset="0"/>
            </a:endParaRPr>
          </a:p>
          <a:p>
            <a:pPr algn="just"/>
            <a:r>
              <a:rPr lang="en-US" sz="2400" b="1" i="0" dirty="0">
                <a:solidFill>
                  <a:srgbClr val="FF0000"/>
                </a:solidFill>
                <a:effectLst/>
                <a:latin typeface="Times New Roman" panose="02020603050405020304" pitchFamily="18" charset="0"/>
                <a:cs typeface="Times New Roman" panose="02020603050405020304" pitchFamily="18" charset="0"/>
              </a:rPr>
              <a:t>Suppose a situation where an HDFS client, wants to write a file named “example.txt” of size 248 MB.</a:t>
            </a:r>
          </a:p>
          <a:p>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BE04E8C-42AB-4182-987C-5F4385272893}"/>
              </a:ext>
            </a:extLst>
          </p:cNvPr>
          <p:cNvSpPr txBox="1"/>
          <p:nvPr/>
        </p:nvSpPr>
        <p:spPr>
          <a:xfrm>
            <a:off x="168728" y="1997838"/>
            <a:ext cx="11854543" cy="1200329"/>
          </a:xfrm>
          <a:prstGeom prst="rect">
            <a:avLst/>
          </a:prstGeom>
          <a:noFill/>
        </p:spPr>
        <p:txBody>
          <a:bodyPr wrap="square">
            <a:spAutoFit/>
          </a:bodyPr>
          <a:lstStyle/>
          <a:p>
            <a:r>
              <a:rPr lang="en-US" sz="2400" b="0" i="0" dirty="0">
                <a:solidFill>
                  <a:srgbClr val="4A4A4A"/>
                </a:solidFill>
                <a:effectLst/>
                <a:latin typeface="Times New Roman" panose="02020603050405020304" pitchFamily="18" charset="0"/>
                <a:cs typeface="Times New Roman" panose="02020603050405020304" pitchFamily="18" charset="0"/>
              </a:rPr>
              <a:t>Assume that the system block size is configured for 128 MB (default). So, the client will be dividing the file “example.txt” into 2 blocks – one of 128 MB (Block A) and the other of 120 MB (block B).</a:t>
            </a:r>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74CA970-B01E-4D73-A6A9-7F81A7B23848}"/>
              </a:ext>
            </a:extLst>
          </p:cNvPr>
          <p:cNvSpPr txBox="1"/>
          <p:nvPr/>
        </p:nvSpPr>
        <p:spPr>
          <a:xfrm>
            <a:off x="108855" y="3243943"/>
            <a:ext cx="11854543" cy="3416320"/>
          </a:xfrm>
          <a:prstGeom prst="rect">
            <a:avLst/>
          </a:prstGeom>
          <a:noFill/>
        </p:spPr>
        <p:txBody>
          <a:bodyPr wrap="square">
            <a:spAutoFit/>
          </a:bodyPr>
          <a:lstStyle/>
          <a:p>
            <a:pPr algn="just">
              <a:buFont typeface="Arial" panose="020B0604020202020204" pitchFamily="34" charset="0"/>
              <a:buChar char="•"/>
            </a:pPr>
            <a:r>
              <a:rPr lang="en-US" sz="2400" b="0" i="0" dirty="0">
                <a:solidFill>
                  <a:srgbClr val="4A4A4A"/>
                </a:solidFill>
                <a:effectLst/>
                <a:latin typeface="Times New Roman" panose="02020603050405020304" pitchFamily="18" charset="0"/>
                <a:cs typeface="Times New Roman" panose="02020603050405020304" pitchFamily="18" charset="0"/>
              </a:rPr>
              <a:t>At first, the HDFS client will reach out to the </a:t>
            </a:r>
            <a:r>
              <a:rPr lang="en-US" sz="2400" b="0" i="0" dirty="0" err="1">
                <a:solidFill>
                  <a:srgbClr val="4A4A4A"/>
                </a:solidFill>
                <a:effectLst/>
                <a:latin typeface="Times New Roman" panose="02020603050405020304" pitchFamily="18" charset="0"/>
                <a:cs typeface="Times New Roman" panose="02020603050405020304" pitchFamily="18" charset="0"/>
              </a:rPr>
              <a:t>NameNode</a:t>
            </a:r>
            <a:r>
              <a:rPr lang="en-US" sz="2400" b="0" i="0" dirty="0">
                <a:solidFill>
                  <a:srgbClr val="4A4A4A"/>
                </a:solidFill>
                <a:effectLst/>
                <a:latin typeface="Times New Roman" panose="02020603050405020304" pitchFamily="18" charset="0"/>
                <a:cs typeface="Times New Roman" panose="02020603050405020304" pitchFamily="18" charset="0"/>
              </a:rPr>
              <a:t> for a Write Request against the two blocks, say, Block A &amp; Block B.</a:t>
            </a:r>
          </a:p>
          <a:p>
            <a:pPr algn="just">
              <a:buFont typeface="Arial" panose="020B0604020202020204" pitchFamily="34" charset="0"/>
              <a:buChar char="•"/>
            </a:pPr>
            <a:r>
              <a:rPr lang="en-US" sz="2400" b="0" i="0" dirty="0">
                <a:solidFill>
                  <a:srgbClr val="4A4A4A"/>
                </a:solidFill>
                <a:effectLst/>
                <a:latin typeface="Times New Roman" panose="02020603050405020304" pitchFamily="18" charset="0"/>
                <a:cs typeface="Times New Roman" panose="02020603050405020304" pitchFamily="18" charset="0"/>
              </a:rPr>
              <a:t>The </a:t>
            </a:r>
            <a:r>
              <a:rPr lang="en-US" sz="2400" b="0" i="0" dirty="0" err="1">
                <a:solidFill>
                  <a:srgbClr val="4A4A4A"/>
                </a:solidFill>
                <a:effectLst/>
                <a:latin typeface="Times New Roman" panose="02020603050405020304" pitchFamily="18" charset="0"/>
                <a:cs typeface="Times New Roman" panose="02020603050405020304" pitchFamily="18" charset="0"/>
              </a:rPr>
              <a:t>NameNode</a:t>
            </a:r>
            <a:r>
              <a:rPr lang="en-US" sz="2400" b="0" i="0" dirty="0">
                <a:solidFill>
                  <a:srgbClr val="4A4A4A"/>
                </a:solidFill>
                <a:effectLst/>
                <a:latin typeface="Times New Roman" panose="02020603050405020304" pitchFamily="18" charset="0"/>
                <a:cs typeface="Times New Roman" panose="02020603050405020304" pitchFamily="18" charset="0"/>
              </a:rPr>
              <a:t> will then grant the client the write permission and will provide the IP addresses of the DataNodes where the file blocks will be copied eventually.</a:t>
            </a:r>
          </a:p>
          <a:p>
            <a:pPr algn="just">
              <a:buFont typeface="Arial" panose="020B0604020202020204" pitchFamily="34" charset="0"/>
              <a:buChar char="•"/>
            </a:pPr>
            <a:r>
              <a:rPr lang="en-US" sz="2400" b="0" i="0" dirty="0">
                <a:solidFill>
                  <a:srgbClr val="4A4A4A"/>
                </a:solidFill>
                <a:effectLst/>
                <a:latin typeface="Times New Roman" panose="02020603050405020304" pitchFamily="18" charset="0"/>
                <a:cs typeface="Times New Roman" panose="02020603050405020304" pitchFamily="18" charset="0"/>
              </a:rPr>
              <a:t>The selection of IP addresses of DataNodes is purely randomized based on availability, replication factor and rack awareness.</a:t>
            </a:r>
          </a:p>
          <a:p>
            <a:pPr algn="just">
              <a:buFont typeface="Arial" panose="020B0604020202020204" pitchFamily="34" charset="0"/>
              <a:buChar char="•"/>
            </a:pPr>
            <a:r>
              <a:rPr lang="en-US" sz="2400" b="0" i="0" dirty="0">
                <a:solidFill>
                  <a:srgbClr val="4A4A4A"/>
                </a:solidFill>
                <a:effectLst/>
                <a:latin typeface="Times New Roman" panose="02020603050405020304" pitchFamily="18" charset="0"/>
                <a:cs typeface="Times New Roman" panose="02020603050405020304" pitchFamily="18" charset="0"/>
              </a:rPr>
              <a:t>Let’s say the replication factor is set to default i.e. 3. Therefore, for each block the </a:t>
            </a:r>
            <a:r>
              <a:rPr lang="en-US" sz="2400" b="0" i="0" dirty="0" err="1">
                <a:solidFill>
                  <a:srgbClr val="4A4A4A"/>
                </a:solidFill>
                <a:effectLst/>
                <a:latin typeface="Times New Roman" panose="02020603050405020304" pitchFamily="18" charset="0"/>
                <a:cs typeface="Times New Roman" panose="02020603050405020304" pitchFamily="18" charset="0"/>
              </a:rPr>
              <a:t>NameNode</a:t>
            </a:r>
            <a:r>
              <a:rPr lang="en-US" sz="2400" b="0" i="0" dirty="0">
                <a:solidFill>
                  <a:srgbClr val="4A4A4A"/>
                </a:solidFill>
                <a:effectLst/>
                <a:latin typeface="Times New Roman" panose="02020603050405020304" pitchFamily="18" charset="0"/>
                <a:cs typeface="Times New Roman" panose="02020603050405020304" pitchFamily="18" charset="0"/>
              </a:rPr>
              <a:t> will be providing the client a list of (3) IP addresses of DataNodes. The list will be unique for each block.</a:t>
            </a:r>
          </a:p>
        </p:txBody>
      </p:sp>
    </p:spTree>
    <p:extLst>
      <p:ext uri="{BB962C8B-B14F-4D97-AF65-F5344CB8AC3E}">
        <p14:creationId xmlns:p14="http://schemas.microsoft.com/office/powerpoint/2010/main" val="1057642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BEDE3C-8A9D-46BD-800A-69FAFBB3E684}"/>
              </a:ext>
            </a:extLst>
          </p:cNvPr>
          <p:cNvSpPr txBox="1"/>
          <p:nvPr/>
        </p:nvSpPr>
        <p:spPr>
          <a:xfrm>
            <a:off x="734785" y="908094"/>
            <a:ext cx="10722429" cy="3903954"/>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Suppose, the </a:t>
            </a:r>
            <a:r>
              <a:rPr lang="en-US" sz="2400" dirty="0" err="1">
                <a:latin typeface="Times New Roman" panose="02020603050405020304" pitchFamily="18" charset="0"/>
                <a:cs typeface="Times New Roman" panose="02020603050405020304" pitchFamily="18" charset="0"/>
              </a:rPr>
              <a:t>NameNode</a:t>
            </a:r>
            <a:r>
              <a:rPr lang="en-US" sz="2400" dirty="0">
                <a:latin typeface="Times New Roman" panose="02020603050405020304" pitchFamily="18" charset="0"/>
                <a:cs typeface="Times New Roman" panose="02020603050405020304" pitchFamily="18" charset="0"/>
              </a:rPr>
              <a:t> provided following lists of IP addresses to the client: </a:t>
            </a:r>
          </a:p>
          <a:p>
            <a:pPr>
              <a:lnSpc>
                <a:spcPct val="150000"/>
              </a:lnSpc>
            </a:pPr>
            <a:r>
              <a:rPr lang="en-US" sz="2400" dirty="0">
                <a:latin typeface="Times New Roman" panose="02020603050405020304" pitchFamily="18" charset="0"/>
                <a:cs typeface="Times New Roman" panose="02020603050405020304" pitchFamily="18" charset="0"/>
              </a:rPr>
              <a:t>       For Block A, list A = {IP of </a:t>
            </a:r>
            <a:r>
              <a:rPr lang="en-US" sz="2400" dirty="0" err="1">
                <a:latin typeface="Times New Roman" panose="02020603050405020304" pitchFamily="18" charset="0"/>
                <a:cs typeface="Times New Roman" panose="02020603050405020304" pitchFamily="18" charset="0"/>
              </a:rPr>
              <a:t>DataNode</a:t>
            </a:r>
            <a:r>
              <a:rPr lang="en-US" sz="2400" dirty="0">
                <a:latin typeface="Times New Roman" panose="02020603050405020304" pitchFamily="18" charset="0"/>
                <a:cs typeface="Times New Roman" panose="02020603050405020304" pitchFamily="18" charset="0"/>
              </a:rPr>
              <a:t> 1, IP of </a:t>
            </a:r>
            <a:r>
              <a:rPr lang="en-US" sz="2400" dirty="0" err="1">
                <a:latin typeface="Times New Roman" panose="02020603050405020304" pitchFamily="18" charset="0"/>
                <a:cs typeface="Times New Roman" panose="02020603050405020304" pitchFamily="18" charset="0"/>
              </a:rPr>
              <a:t>DataNode</a:t>
            </a:r>
            <a:r>
              <a:rPr lang="en-US" sz="2400" dirty="0">
                <a:latin typeface="Times New Roman" panose="02020603050405020304" pitchFamily="18" charset="0"/>
                <a:cs typeface="Times New Roman" panose="02020603050405020304" pitchFamily="18" charset="0"/>
              </a:rPr>
              <a:t> 4, IP of </a:t>
            </a:r>
            <a:r>
              <a:rPr lang="en-US" sz="2400" dirty="0" err="1">
                <a:latin typeface="Times New Roman" panose="02020603050405020304" pitchFamily="18" charset="0"/>
                <a:cs typeface="Times New Roman" panose="02020603050405020304" pitchFamily="18" charset="0"/>
              </a:rPr>
              <a:t>DataNode</a:t>
            </a:r>
            <a:r>
              <a:rPr lang="en-US" sz="2400" dirty="0">
                <a:latin typeface="Times New Roman" panose="02020603050405020304" pitchFamily="18" charset="0"/>
                <a:cs typeface="Times New Roman" panose="02020603050405020304" pitchFamily="18" charset="0"/>
              </a:rPr>
              <a:t> 6}</a:t>
            </a:r>
          </a:p>
          <a:p>
            <a:pPr>
              <a:lnSpc>
                <a:spcPct val="150000"/>
              </a:lnSpc>
            </a:pPr>
            <a:r>
              <a:rPr lang="en-US" sz="2400" dirty="0">
                <a:latin typeface="Times New Roman" panose="02020603050405020304" pitchFamily="18" charset="0"/>
                <a:cs typeface="Times New Roman" panose="02020603050405020304" pitchFamily="18" charset="0"/>
              </a:rPr>
              <a:t>       For Block B, set B = {IP of </a:t>
            </a:r>
            <a:r>
              <a:rPr lang="en-US" sz="2400" dirty="0" err="1">
                <a:latin typeface="Times New Roman" panose="02020603050405020304" pitchFamily="18" charset="0"/>
                <a:cs typeface="Times New Roman" panose="02020603050405020304" pitchFamily="18" charset="0"/>
              </a:rPr>
              <a:t>DataNode</a:t>
            </a:r>
            <a:r>
              <a:rPr lang="en-US" sz="2400" dirty="0">
                <a:latin typeface="Times New Roman" panose="02020603050405020304" pitchFamily="18" charset="0"/>
                <a:cs typeface="Times New Roman" panose="02020603050405020304" pitchFamily="18" charset="0"/>
              </a:rPr>
              <a:t> 3, IP of </a:t>
            </a:r>
            <a:r>
              <a:rPr lang="en-US" sz="2400" dirty="0" err="1">
                <a:latin typeface="Times New Roman" panose="02020603050405020304" pitchFamily="18" charset="0"/>
                <a:cs typeface="Times New Roman" panose="02020603050405020304" pitchFamily="18" charset="0"/>
              </a:rPr>
              <a:t>DataNode</a:t>
            </a:r>
            <a:r>
              <a:rPr lang="en-US" sz="2400" dirty="0">
                <a:latin typeface="Times New Roman" panose="02020603050405020304" pitchFamily="18" charset="0"/>
                <a:cs typeface="Times New Roman" panose="02020603050405020304" pitchFamily="18" charset="0"/>
              </a:rPr>
              <a:t> 7, IP of </a:t>
            </a:r>
            <a:r>
              <a:rPr lang="en-US" sz="2400" dirty="0" err="1">
                <a:latin typeface="Times New Roman" panose="02020603050405020304" pitchFamily="18" charset="0"/>
                <a:cs typeface="Times New Roman" panose="02020603050405020304" pitchFamily="18" charset="0"/>
              </a:rPr>
              <a:t>DataNode</a:t>
            </a:r>
            <a:r>
              <a:rPr lang="en-US" sz="2400" dirty="0">
                <a:latin typeface="Times New Roman" panose="02020603050405020304" pitchFamily="18" charset="0"/>
                <a:cs typeface="Times New Roman" panose="02020603050405020304" pitchFamily="18" charset="0"/>
              </a:rPr>
              <a:t> 9}</a:t>
            </a:r>
          </a:p>
          <a:p>
            <a:pPr marL="342900" indent="-342900">
              <a:lnSpc>
                <a:spcPct val="150000"/>
              </a:lnSpc>
              <a:buFont typeface="Arial" panose="020B0604020202020204" pitchFamily="34" charset="0"/>
              <a:buChar char="•"/>
            </a:pPr>
            <a:r>
              <a:rPr lang="en-US" sz="2400" b="0" i="0" dirty="0">
                <a:solidFill>
                  <a:srgbClr val="4A4A4A"/>
                </a:solidFill>
                <a:effectLst/>
                <a:latin typeface="Times New Roman" panose="02020603050405020304" pitchFamily="18" charset="0"/>
                <a:cs typeface="Times New Roman" panose="02020603050405020304" pitchFamily="18" charset="0"/>
              </a:rPr>
              <a:t>Each block will be copied in three different DataNodes to maintain the replication factor consistent throughout the cluster</a:t>
            </a:r>
            <a:r>
              <a:rPr lang="en-US" sz="2400" b="0" i="0" dirty="0">
                <a:solidFill>
                  <a:srgbClr val="4A4A4A"/>
                </a:solidFill>
                <a:effectLst/>
                <a:latin typeface="Open Sans" panose="020B0606030504020204" pitchFamily="34" charset="0"/>
              </a:rPr>
              <a:t>.</a:t>
            </a:r>
          </a:p>
          <a:p>
            <a:pPr marL="342900" indent="-342900">
              <a:lnSpc>
                <a:spcPct val="150000"/>
              </a:lnSpc>
              <a:buFont typeface="Arial" panose="020B0604020202020204" pitchFamily="34" charset="0"/>
              <a:buChar char="•"/>
            </a:pPr>
            <a:endParaRPr lang="en-US" sz="2400" b="0" i="0" dirty="0">
              <a:solidFill>
                <a:srgbClr val="4A4A4A"/>
              </a:solidFill>
              <a:effectLst/>
              <a:latin typeface="Open Sans" panose="020B0606030504020204" pitchFamily="34" charset="0"/>
            </a:endParaRPr>
          </a:p>
          <a:p>
            <a:pPr>
              <a:lnSpc>
                <a:spcPct val="15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57224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4944998-DD1D-41BF-85BE-A064AD255A6C}"/>
              </a:ext>
            </a:extLst>
          </p:cNvPr>
          <p:cNvSpPr txBox="1"/>
          <p:nvPr/>
        </p:nvSpPr>
        <p:spPr>
          <a:xfrm>
            <a:off x="1066799" y="1846106"/>
            <a:ext cx="8414657" cy="1687963"/>
          </a:xfrm>
          <a:prstGeom prst="rect">
            <a:avLst/>
          </a:prstGeom>
          <a:noFill/>
        </p:spPr>
        <p:txBody>
          <a:bodyPr wrap="square">
            <a:spAutoFit/>
          </a:bodyPr>
          <a:lstStyle/>
          <a:p>
            <a:pPr algn="l">
              <a:lnSpc>
                <a:spcPct val="150000"/>
              </a:lnSpc>
              <a:buFont typeface="+mj-lt"/>
              <a:buAutoNum type="arabicPeriod"/>
            </a:pPr>
            <a:r>
              <a:rPr lang="en-US" sz="2400" b="0" i="0" dirty="0">
                <a:solidFill>
                  <a:srgbClr val="4A4A4A"/>
                </a:solidFill>
                <a:effectLst/>
                <a:latin typeface="Times New Roman" panose="02020603050405020304" pitchFamily="18" charset="0"/>
                <a:cs typeface="Times New Roman" panose="02020603050405020304" pitchFamily="18" charset="0"/>
              </a:rPr>
              <a:t>Set up of Pipeline</a:t>
            </a:r>
          </a:p>
          <a:p>
            <a:pPr algn="l">
              <a:lnSpc>
                <a:spcPct val="150000"/>
              </a:lnSpc>
              <a:buFont typeface="+mj-lt"/>
              <a:buAutoNum type="arabicPeriod"/>
            </a:pPr>
            <a:r>
              <a:rPr lang="en-US" sz="2400" b="0" i="0" dirty="0">
                <a:solidFill>
                  <a:srgbClr val="4A4A4A"/>
                </a:solidFill>
                <a:effectLst/>
                <a:latin typeface="Times New Roman" panose="02020603050405020304" pitchFamily="18" charset="0"/>
                <a:cs typeface="Times New Roman" panose="02020603050405020304" pitchFamily="18" charset="0"/>
              </a:rPr>
              <a:t>Data streaming and replication</a:t>
            </a:r>
          </a:p>
          <a:p>
            <a:pPr algn="l">
              <a:lnSpc>
                <a:spcPct val="150000"/>
              </a:lnSpc>
              <a:buFont typeface="+mj-lt"/>
              <a:buAutoNum type="arabicPeriod"/>
            </a:pPr>
            <a:r>
              <a:rPr lang="en-US" sz="2400" b="0" i="0" dirty="0">
                <a:solidFill>
                  <a:srgbClr val="4A4A4A"/>
                </a:solidFill>
                <a:effectLst/>
                <a:latin typeface="Times New Roman" panose="02020603050405020304" pitchFamily="18" charset="0"/>
                <a:cs typeface="Times New Roman" panose="02020603050405020304" pitchFamily="18" charset="0"/>
              </a:rPr>
              <a:t>Shutdown of Pipeline (Acknowledgement stage) </a:t>
            </a:r>
          </a:p>
        </p:txBody>
      </p:sp>
      <p:sp>
        <p:nvSpPr>
          <p:cNvPr id="8" name="TextBox 7">
            <a:extLst>
              <a:ext uri="{FF2B5EF4-FFF2-40B4-BE49-F238E27FC236}">
                <a16:creationId xmlns:a16="http://schemas.microsoft.com/office/drawing/2014/main" id="{448B34CD-9434-47BC-BE1C-29327A4AF9FB}"/>
              </a:ext>
            </a:extLst>
          </p:cNvPr>
          <p:cNvSpPr txBox="1"/>
          <p:nvPr/>
        </p:nvSpPr>
        <p:spPr>
          <a:xfrm>
            <a:off x="1066799" y="1018793"/>
            <a:ext cx="6096000"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Data Write (Copying of data)  </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0002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FAB6895-DC11-4FC6-8B3D-81C20EA1A402}"/>
              </a:ext>
            </a:extLst>
          </p:cNvPr>
          <p:cNvSpPr txBox="1"/>
          <p:nvPr/>
        </p:nvSpPr>
        <p:spPr>
          <a:xfrm>
            <a:off x="396240" y="483999"/>
            <a:ext cx="11399520" cy="5011949"/>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Hadoop File System was developed using distributed file system design. It is run on commodity hardware. </a:t>
            </a:r>
          </a:p>
          <a:p>
            <a:pPr marL="342900" indent="-342900"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Unlike other distributed systems, HDFS is highly fault tolerant and designed using low-cost hardware.</a:t>
            </a:r>
          </a:p>
          <a:p>
            <a:pPr marL="342900" indent="-342900"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HDFS holds very large amount of data and provides easier access. </a:t>
            </a:r>
          </a:p>
          <a:p>
            <a:pPr marL="342900" indent="-342900"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To store such huge data, the files are stored across multiple machines. </a:t>
            </a:r>
          </a:p>
          <a:p>
            <a:pPr marL="342900" indent="-342900"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These files are stored in redundant fashion to rescue the system from possible data losses in case of failure. </a:t>
            </a:r>
          </a:p>
          <a:p>
            <a:pPr marL="342900" indent="-342900"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HDFS also makes applications available to parallel processing.</a:t>
            </a:r>
          </a:p>
        </p:txBody>
      </p:sp>
    </p:spTree>
    <p:extLst>
      <p:ext uri="{BB962C8B-B14F-4D97-AF65-F5344CB8AC3E}">
        <p14:creationId xmlns:p14="http://schemas.microsoft.com/office/powerpoint/2010/main" val="16211949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A36D47-75B3-49E0-A060-4B0C47F0E9AF}"/>
              </a:ext>
            </a:extLst>
          </p:cNvPr>
          <p:cNvSpPr txBox="1"/>
          <p:nvPr/>
        </p:nvSpPr>
        <p:spPr>
          <a:xfrm>
            <a:off x="206829" y="87635"/>
            <a:ext cx="6096000"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1. Set up of Pipeline:</a:t>
            </a:r>
            <a:endParaRPr lang="en-IN" sz="24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7EB3415-D9C7-42FF-86E2-364F7A46D292}"/>
              </a:ext>
            </a:extLst>
          </p:cNvPr>
          <p:cNvPicPr>
            <a:picLocks noChangeAspect="1"/>
          </p:cNvPicPr>
          <p:nvPr/>
        </p:nvPicPr>
        <p:blipFill>
          <a:blip r:embed="rId3"/>
          <a:stretch>
            <a:fillRect/>
          </a:stretch>
        </p:blipFill>
        <p:spPr>
          <a:xfrm>
            <a:off x="707572" y="1481796"/>
            <a:ext cx="10635342" cy="4842804"/>
          </a:xfrm>
          <a:prstGeom prst="rect">
            <a:avLst/>
          </a:prstGeom>
        </p:spPr>
      </p:pic>
      <p:sp>
        <p:nvSpPr>
          <p:cNvPr id="8" name="TextBox 7">
            <a:extLst>
              <a:ext uri="{FF2B5EF4-FFF2-40B4-BE49-F238E27FC236}">
                <a16:creationId xmlns:a16="http://schemas.microsoft.com/office/drawing/2014/main" id="{93356ABA-19C2-4C63-BB0F-B6941D507F9F}"/>
              </a:ext>
            </a:extLst>
          </p:cNvPr>
          <p:cNvSpPr txBox="1"/>
          <p:nvPr/>
        </p:nvSpPr>
        <p:spPr>
          <a:xfrm>
            <a:off x="707572" y="887628"/>
            <a:ext cx="10014857" cy="400110"/>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For Block A, list A = {IP of </a:t>
            </a:r>
            <a:r>
              <a:rPr lang="en-US" sz="2000" b="1" dirty="0" err="1">
                <a:latin typeface="Times New Roman" panose="02020603050405020304" pitchFamily="18" charset="0"/>
                <a:cs typeface="Times New Roman" panose="02020603050405020304" pitchFamily="18" charset="0"/>
              </a:rPr>
              <a:t>DataNode</a:t>
            </a:r>
            <a:r>
              <a:rPr lang="en-US" sz="2000" b="1" dirty="0">
                <a:latin typeface="Times New Roman" panose="02020603050405020304" pitchFamily="18" charset="0"/>
                <a:cs typeface="Times New Roman" panose="02020603050405020304" pitchFamily="18" charset="0"/>
              </a:rPr>
              <a:t> 1, IP of </a:t>
            </a:r>
            <a:r>
              <a:rPr lang="en-US" sz="2000" b="1" dirty="0" err="1">
                <a:latin typeface="Times New Roman" panose="02020603050405020304" pitchFamily="18" charset="0"/>
                <a:cs typeface="Times New Roman" panose="02020603050405020304" pitchFamily="18" charset="0"/>
              </a:rPr>
              <a:t>DataNode</a:t>
            </a:r>
            <a:r>
              <a:rPr lang="en-US" sz="2000" b="1" dirty="0">
                <a:latin typeface="Times New Roman" panose="02020603050405020304" pitchFamily="18" charset="0"/>
                <a:cs typeface="Times New Roman" panose="02020603050405020304" pitchFamily="18" charset="0"/>
              </a:rPr>
              <a:t> 4, IP of </a:t>
            </a:r>
            <a:r>
              <a:rPr lang="en-US" sz="2000" b="1" dirty="0" err="1">
                <a:latin typeface="Times New Roman" panose="02020603050405020304" pitchFamily="18" charset="0"/>
                <a:cs typeface="Times New Roman" panose="02020603050405020304" pitchFamily="18" charset="0"/>
              </a:rPr>
              <a:t>DataNode</a:t>
            </a:r>
            <a:r>
              <a:rPr lang="en-US" sz="2000" b="1" dirty="0">
                <a:latin typeface="Times New Roman" panose="02020603050405020304" pitchFamily="18" charset="0"/>
                <a:cs typeface="Times New Roman" panose="02020603050405020304" pitchFamily="18" charset="0"/>
              </a:rPr>
              <a:t> 6}. </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4544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46F764-C431-444C-9C97-BA109EFD2A8E}"/>
              </a:ext>
            </a:extLst>
          </p:cNvPr>
          <p:cNvSpPr txBox="1"/>
          <p:nvPr/>
        </p:nvSpPr>
        <p:spPr>
          <a:xfrm>
            <a:off x="152400" y="151179"/>
            <a:ext cx="11887199" cy="6555641"/>
          </a:xfrm>
          <a:prstGeom prst="rect">
            <a:avLst/>
          </a:prstGeom>
          <a:noFill/>
        </p:spPr>
        <p:txBody>
          <a:bodyPr wrap="square">
            <a:spAutoFit/>
          </a:bodyPr>
          <a:lstStyle/>
          <a:p>
            <a:pPr algn="just">
              <a:spcBef>
                <a:spcPts val="600"/>
              </a:spcBef>
              <a:spcAft>
                <a:spcPts val="600"/>
              </a:spcAft>
            </a:pPr>
            <a:r>
              <a:rPr lang="en-US" sz="2400" b="1" u="sng" dirty="0">
                <a:solidFill>
                  <a:srgbClr val="4A4A4A"/>
                </a:solidFill>
                <a:latin typeface="Times New Roman" panose="02020603050405020304" pitchFamily="18" charset="0"/>
                <a:cs typeface="Times New Roman" panose="02020603050405020304" pitchFamily="18" charset="0"/>
              </a:rPr>
              <a:t>S</a:t>
            </a:r>
            <a:r>
              <a:rPr lang="en-US" sz="2400" b="1" i="0" u="sng" dirty="0">
                <a:solidFill>
                  <a:srgbClr val="4A4A4A"/>
                </a:solidFill>
                <a:effectLst/>
                <a:latin typeface="Times New Roman" panose="02020603050405020304" pitchFamily="18" charset="0"/>
                <a:cs typeface="Times New Roman" panose="02020603050405020304" pitchFamily="18" charset="0"/>
              </a:rPr>
              <a:t>teps to create a pipeline:</a:t>
            </a:r>
          </a:p>
          <a:p>
            <a:pPr algn="just">
              <a:spcBef>
                <a:spcPts val="600"/>
              </a:spcBef>
              <a:spcAft>
                <a:spcPts val="600"/>
              </a:spcAft>
              <a:buFont typeface="Arial" panose="020B0604020202020204" pitchFamily="34" charset="0"/>
              <a:buChar char="•"/>
            </a:pPr>
            <a:r>
              <a:rPr lang="en-US" sz="2400" b="0" i="0" dirty="0">
                <a:solidFill>
                  <a:srgbClr val="4A4A4A"/>
                </a:solidFill>
                <a:effectLst/>
                <a:latin typeface="Times New Roman" panose="02020603050405020304" pitchFamily="18" charset="0"/>
                <a:cs typeface="Times New Roman" panose="02020603050405020304" pitchFamily="18" charset="0"/>
              </a:rPr>
              <a:t>The client will choose the first </a:t>
            </a:r>
            <a:r>
              <a:rPr lang="en-US" sz="2400" b="0" i="0" dirty="0" err="1">
                <a:solidFill>
                  <a:srgbClr val="4A4A4A"/>
                </a:solidFill>
                <a:effectLst/>
                <a:latin typeface="Times New Roman" panose="02020603050405020304" pitchFamily="18" charset="0"/>
                <a:cs typeface="Times New Roman" panose="02020603050405020304" pitchFamily="18" charset="0"/>
              </a:rPr>
              <a:t>DataNode</a:t>
            </a:r>
            <a:r>
              <a:rPr lang="en-US" sz="2400" b="0" i="0" dirty="0">
                <a:solidFill>
                  <a:srgbClr val="4A4A4A"/>
                </a:solidFill>
                <a:effectLst/>
                <a:latin typeface="Times New Roman" panose="02020603050405020304" pitchFamily="18" charset="0"/>
                <a:cs typeface="Times New Roman" panose="02020603050405020304" pitchFamily="18" charset="0"/>
              </a:rPr>
              <a:t> in the list (</a:t>
            </a:r>
            <a:r>
              <a:rPr lang="en-US" sz="2400" b="0" i="0" dirty="0" err="1">
                <a:solidFill>
                  <a:srgbClr val="4A4A4A"/>
                </a:solidFill>
                <a:effectLst/>
                <a:latin typeface="Times New Roman" panose="02020603050405020304" pitchFamily="18" charset="0"/>
                <a:cs typeface="Times New Roman" panose="02020603050405020304" pitchFamily="18" charset="0"/>
              </a:rPr>
              <a:t>DataNode</a:t>
            </a:r>
            <a:r>
              <a:rPr lang="en-US" sz="2400" b="0" i="0" dirty="0">
                <a:solidFill>
                  <a:srgbClr val="4A4A4A"/>
                </a:solidFill>
                <a:effectLst/>
                <a:latin typeface="Times New Roman" panose="02020603050405020304" pitchFamily="18" charset="0"/>
                <a:cs typeface="Times New Roman" panose="02020603050405020304" pitchFamily="18" charset="0"/>
              </a:rPr>
              <a:t> IPs for Block A) which is </a:t>
            </a:r>
            <a:r>
              <a:rPr lang="en-US" sz="2400" b="0" i="0" dirty="0" err="1">
                <a:solidFill>
                  <a:srgbClr val="4A4A4A"/>
                </a:solidFill>
                <a:effectLst/>
                <a:latin typeface="Times New Roman" panose="02020603050405020304" pitchFamily="18" charset="0"/>
                <a:cs typeface="Times New Roman" panose="02020603050405020304" pitchFamily="18" charset="0"/>
              </a:rPr>
              <a:t>DataNode</a:t>
            </a:r>
            <a:r>
              <a:rPr lang="en-US" sz="2400" b="0" i="0" dirty="0">
                <a:solidFill>
                  <a:srgbClr val="4A4A4A"/>
                </a:solidFill>
                <a:effectLst/>
                <a:latin typeface="Times New Roman" panose="02020603050405020304" pitchFamily="18" charset="0"/>
                <a:cs typeface="Times New Roman" panose="02020603050405020304" pitchFamily="18" charset="0"/>
              </a:rPr>
              <a:t> 1 and will establish a TCP/IP connection.</a:t>
            </a:r>
          </a:p>
          <a:p>
            <a:pPr algn="just">
              <a:spcBef>
                <a:spcPts val="600"/>
              </a:spcBef>
              <a:spcAft>
                <a:spcPts val="600"/>
              </a:spcAft>
              <a:buFont typeface="Arial" panose="020B0604020202020204" pitchFamily="34" charset="0"/>
              <a:buChar char="•"/>
            </a:pPr>
            <a:r>
              <a:rPr lang="en-US" sz="2400" b="0" i="0" dirty="0">
                <a:solidFill>
                  <a:srgbClr val="4A4A4A"/>
                </a:solidFill>
                <a:effectLst/>
                <a:latin typeface="Times New Roman" panose="02020603050405020304" pitchFamily="18" charset="0"/>
                <a:cs typeface="Times New Roman" panose="02020603050405020304" pitchFamily="18" charset="0"/>
              </a:rPr>
              <a:t>The client will inform </a:t>
            </a:r>
            <a:r>
              <a:rPr lang="en-US" sz="2400" b="0" i="0" dirty="0" err="1">
                <a:solidFill>
                  <a:srgbClr val="4A4A4A"/>
                </a:solidFill>
                <a:effectLst/>
                <a:latin typeface="Times New Roman" panose="02020603050405020304" pitchFamily="18" charset="0"/>
                <a:cs typeface="Times New Roman" panose="02020603050405020304" pitchFamily="18" charset="0"/>
              </a:rPr>
              <a:t>DataNode</a:t>
            </a:r>
            <a:r>
              <a:rPr lang="en-US" sz="2400" b="0" i="0" dirty="0">
                <a:solidFill>
                  <a:srgbClr val="4A4A4A"/>
                </a:solidFill>
                <a:effectLst/>
                <a:latin typeface="Times New Roman" panose="02020603050405020304" pitchFamily="18" charset="0"/>
                <a:cs typeface="Times New Roman" panose="02020603050405020304" pitchFamily="18" charset="0"/>
              </a:rPr>
              <a:t> 1 to be ready to receive the block. It will also provide the IPs of next two DataNodes (4 and 6) to the </a:t>
            </a:r>
            <a:r>
              <a:rPr lang="en-US" sz="2400" b="0" i="0" dirty="0" err="1">
                <a:solidFill>
                  <a:srgbClr val="4A4A4A"/>
                </a:solidFill>
                <a:effectLst/>
                <a:latin typeface="Times New Roman" panose="02020603050405020304" pitchFamily="18" charset="0"/>
                <a:cs typeface="Times New Roman" panose="02020603050405020304" pitchFamily="18" charset="0"/>
              </a:rPr>
              <a:t>DataNode</a:t>
            </a:r>
            <a:r>
              <a:rPr lang="en-US" sz="2400" b="0" i="0" dirty="0">
                <a:solidFill>
                  <a:srgbClr val="4A4A4A"/>
                </a:solidFill>
                <a:effectLst/>
                <a:latin typeface="Times New Roman" panose="02020603050405020304" pitchFamily="18" charset="0"/>
                <a:cs typeface="Times New Roman" panose="02020603050405020304" pitchFamily="18" charset="0"/>
              </a:rPr>
              <a:t> 1 where the block is supposed to be replicated.</a:t>
            </a:r>
          </a:p>
          <a:p>
            <a:pPr algn="just">
              <a:spcBef>
                <a:spcPts val="600"/>
              </a:spcBef>
              <a:spcAft>
                <a:spcPts val="600"/>
              </a:spcAft>
              <a:buFont typeface="Arial" panose="020B0604020202020204" pitchFamily="34" charset="0"/>
              <a:buChar char="•"/>
            </a:pPr>
            <a:r>
              <a:rPr lang="en-US" sz="2400" b="0" i="0" dirty="0">
                <a:solidFill>
                  <a:srgbClr val="4A4A4A"/>
                </a:solidFill>
                <a:effectLst/>
                <a:latin typeface="Times New Roman" panose="02020603050405020304" pitchFamily="18" charset="0"/>
                <a:cs typeface="Times New Roman" panose="02020603050405020304" pitchFamily="18" charset="0"/>
              </a:rPr>
              <a:t>The </a:t>
            </a:r>
            <a:r>
              <a:rPr lang="en-US" sz="2400" b="0" i="0" dirty="0" err="1">
                <a:solidFill>
                  <a:srgbClr val="4A4A4A"/>
                </a:solidFill>
                <a:effectLst/>
                <a:latin typeface="Times New Roman" panose="02020603050405020304" pitchFamily="18" charset="0"/>
                <a:cs typeface="Times New Roman" panose="02020603050405020304" pitchFamily="18" charset="0"/>
              </a:rPr>
              <a:t>DataNode</a:t>
            </a:r>
            <a:r>
              <a:rPr lang="en-US" sz="2400" b="0" i="0" dirty="0">
                <a:solidFill>
                  <a:srgbClr val="4A4A4A"/>
                </a:solidFill>
                <a:effectLst/>
                <a:latin typeface="Times New Roman" panose="02020603050405020304" pitchFamily="18" charset="0"/>
                <a:cs typeface="Times New Roman" panose="02020603050405020304" pitchFamily="18" charset="0"/>
              </a:rPr>
              <a:t> 1 will connect to </a:t>
            </a:r>
            <a:r>
              <a:rPr lang="en-US" sz="2400" b="0" i="0" dirty="0" err="1">
                <a:solidFill>
                  <a:srgbClr val="4A4A4A"/>
                </a:solidFill>
                <a:effectLst/>
                <a:latin typeface="Times New Roman" panose="02020603050405020304" pitchFamily="18" charset="0"/>
                <a:cs typeface="Times New Roman" panose="02020603050405020304" pitchFamily="18" charset="0"/>
              </a:rPr>
              <a:t>DataNode</a:t>
            </a:r>
            <a:r>
              <a:rPr lang="en-US" sz="2400" b="0" i="0" dirty="0">
                <a:solidFill>
                  <a:srgbClr val="4A4A4A"/>
                </a:solidFill>
                <a:effectLst/>
                <a:latin typeface="Times New Roman" panose="02020603050405020304" pitchFamily="18" charset="0"/>
                <a:cs typeface="Times New Roman" panose="02020603050405020304" pitchFamily="18" charset="0"/>
              </a:rPr>
              <a:t> 4. The </a:t>
            </a:r>
            <a:r>
              <a:rPr lang="en-US" sz="2400" b="0" i="0" dirty="0" err="1">
                <a:solidFill>
                  <a:srgbClr val="4A4A4A"/>
                </a:solidFill>
                <a:effectLst/>
                <a:latin typeface="Times New Roman" panose="02020603050405020304" pitchFamily="18" charset="0"/>
                <a:cs typeface="Times New Roman" panose="02020603050405020304" pitchFamily="18" charset="0"/>
              </a:rPr>
              <a:t>DataNode</a:t>
            </a:r>
            <a:r>
              <a:rPr lang="en-US" sz="2400" b="0" i="0" dirty="0">
                <a:solidFill>
                  <a:srgbClr val="4A4A4A"/>
                </a:solidFill>
                <a:effectLst/>
                <a:latin typeface="Times New Roman" panose="02020603050405020304" pitchFamily="18" charset="0"/>
                <a:cs typeface="Times New Roman" panose="02020603050405020304" pitchFamily="18" charset="0"/>
              </a:rPr>
              <a:t> 1 will inform </a:t>
            </a:r>
            <a:r>
              <a:rPr lang="en-US" sz="2400" b="0" i="0" dirty="0" err="1">
                <a:solidFill>
                  <a:srgbClr val="4A4A4A"/>
                </a:solidFill>
                <a:effectLst/>
                <a:latin typeface="Times New Roman" panose="02020603050405020304" pitchFamily="18" charset="0"/>
                <a:cs typeface="Times New Roman" panose="02020603050405020304" pitchFamily="18" charset="0"/>
              </a:rPr>
              <a:t>DataNode</a:t>
            </a:r>
            <a:r>
              <a:rPr lang="en-US" sz="2400" b="0" i="0" dirty="0">
                <a:solidFill>
                  <a:srgbClr val="4A4A4A"/>
                </a:solidFill>
                <a:effectLst/>
                <a:latin typeface="Times New Roman" panose="02020603050405020304" pitchFamily="18" charset="0"/>
                <a:cs typeface="Times New Roman" panose="02020603050405020304" pitchFamily="18" charset="0"/>
              </a:rPr>
              <a:t> 4 to be ready to receive the block and will give it the IP of </a:t>
            </a:r>
            <a:r>
              <a:rPr lang="en-US" sz="2400" b="0" i="0" dirty="0" err="1">
                <a:solidFill>
                  <a:srgbClr val="4A4A4A"/>
                </a:solidFill>
                <a:effectLst/>
                <a:latin typeface="Times New Roman" panose="02020603050405020304" pitchFamily="18" charset="0"/>
                <a:cs typeface="Times New Roman" panose="02020603050405020304" pitchFamily="18" charset="0"/>
              </a:rPr>
              <a:t>DataNode</a:t>
            </a:r>
            <a:r>
              <a:rPr lang="en-US" sz="2400" b="0" i="0" dirty="0">
                <a:solidFill>
                  <a:srgbClr val="4A4A4A"/>
                </a:solidFill>
                <a:effectLst/>
                <a:latin typeface="Times New Roman" panose="02020603050405020304" pitchFamily="18" charset="0"/>
                <a:cs typeface="Times New Roman" panose="02020603050405020304" pitchFamily="18" charset="0"/>
              </a:rPr>
              <a:t> 6. Then, </a:t>
            </a:r>
            <a:r>
              <a:rPr lang="en-US" sz="2400" b="0" i="0" dirty="0" err="1">
                <a:solidFill>
                  <a:srgbClr val="4A4A4A"/>
                </a:solidFill>
                <a:effectLst/>
                <a:latin typeface="Times New Roman" panose="02020603050405020304" pitchFamily="18" charset="0"/>
                <a:cs typeface="Times New Roman" panose="02020603050405020304" pitchFamily="18" charset="0"/>
              </a:rPr>
              <a:t>DataNode</a:t>
            </a:r>
            <a:r>
              <a:rPr lang="en-US" sz="2400" b="0" i="0" dirty="0">
                <a:solidFill>
                  <a:srgbClr val="4A4A4A"/>
                </a:solidFill>
                <a:effectLst/>
                <a:latin typeface="Times New Roman" panose="02020603050405020304" pitchFamily="18" charset="0"/>
                <a:cs typeface="Times New Roman" panose="02020603050405020304" pitchFamily="18" charset="0"/>
              </a:rPr>
              <a:t> 4 will tell </a:t>
            </a:r>
            <a:r>
              <a:rPr lang="en-US" sz="2400" b="0" i="0" dirty="0" err="1">
                <a:solidFill>
                  <a:srgbClr val="4A4A4A"/>
                </a:solidFill>
                <a:effectLst/>
                <a:latin typeface="Times New Roman" panose="02020603050405020304" pitchFamily="18" charset="0"/>
                <a:cs typeface="Times New Roman" panose="02020603050405020304" pitchFamily="18" charset="0"/>
              </a:rPr>
              <a:t>DataNode</a:t>
            </a:r>
            <a:r>
              <a:rPr lang="en-US" sz="2400" b="0" i="0" dirty="0">
                <a:solidFill>
                  <a:srgbClr val="4A4A4A"/>
                </a:solidFill>
                <a:effectLst/>
                <a:latin typeface="Times New Roman" panose="02020603050405020304" pitchFamily="18" charset="0"/>
                <a:cs typeface="Times New Roman" panose="02020603050405020304" pitchFamily="18" charset="0"/>
              </a:rPr>
              <a:t> 6 to be ready for receiving the data.</a:t>
            </a:r>
          </a:p>
          <a:p>
            <a:pPr algn="just">
              <a:spcBef>
                <a:spcPts val="600"/>
              </a:spcBef>
              <a:spcAft>
                <a:spcPts val="600"/>
              </a:spcAft>
              <a:buFont typeface="Arial" panose="020B0604020202020204" pitchFamily="34" charset="0"/>
              <a:buChar char="•"/>
            </a:pPr>
            <a:r>
              <a:rPr lang="en-US" sz="2400" b="0" i="0" dirty="0">
                <a:solidFill>
                  <a:srgbClr val="4A4A4A"/>
                </a:solidFill>
                <a:effectLst/>
                <a:latin typeface="Times New Roman" panose="02020603050405020304" pitchFamily="18" charset="0"/>
                <a:cs typeface="Times New Roman" panose="02020603050405020304" pitchFamily="18" charset="0"/>
              </a:rPr>
              <a:t>Next, the acknowledgement of readiness will follow the reverse sequence, i.e. From the </a:t>
            </a:r>
            <a:r>
              <a:rPr lang="en-US" sz="2400" b="0" i="0" dirty="0" err="1">
                <a:solidFill>
                  <a:srgbClr val="4A4A4A"/>
                </a:solidFill>
                <a:effectLst/>
                <a:latin typeface="Times New Roman" panose="02020603050405020304" pitchFamily="18" charset="0"/>
                <a:cs typeface="Times New Roman" panose="02020603050405020304" pitchFamily="18" charset="0"/>
              </a:rPr>
              <a:t>DataNode</a:t>
            </a:r>
            <a:r>
              <a:rPr lang="en-US" sz="2400" b="0" i="0" dirty="0">
                <a:solidFill>
                  <a:srgbClr val="4A4A4A"/>
                </a:solidFill>
                <a:effectLst/>
                <a:latin typeface="Times New Roman" panose="02020603050405020304" pitchFamily="18" charset="0"/>
                <a:cs typeface="Times New Roman" panose="02020603050405020304" pitchFamily="18" charset="0"/>
              </a:rPr>
              <a:t> 6 to 4 and then to 1.</a:t>
            </a:r>
          </a:p>
          <a:p>
            <a:pPr algn="just">
              <a:spcBef>
                <a:spcPts val="600"/>
              </a:spcBef>
              <a:spcAft>
                <a:spcPts val="600"/>
              </a:spcAft>
              <a:buFont typeface="Arial" panose="020B0604020202020204" pitchFamily="34" charset="0"/>
              <a:buChar char="•"/>
            </a:pPr>
            <a:r>
              <a:rPr lang="en-US" sz="2400" b="0" i="0" dirty="0">
                <a:solidFill>
                  <a:srgbClr val="4A4A4A"/>
                </a:solidFill>
                <a:effectLst/>
                <a:latin typeface="Times New Roman" panose="02020603050405020304" pitchFamily="18" charset="0"/>
                <a:cs typeface="Times New Roman" panose="02020603050405020304" pitchFamily="18" charset="0"/>
              </a:rPr>
              <a:t>At last </a:t>
            </a:r>
            <a:r>
              <a:rPr lang="en-US" sz="2400" b="0" i="0" dirty="0" err="1">
                <a:solidFill>
                  <a:srgbClr val="4A4A4A"/>
                </a:solidFill>
                <a:effectLst/>
                <a:latin typeface="Times New Roman" panose="02020603050405020304" pitchFamily="18" charset="0"/>
                <a:cs typeface="Times New Roman" panose="02020603050405020304" pitchFamily="18" charset="0"/>
              </a:rPr>
              <a:t>DataNode</a:t>
            </a:r>
            <a:r>
              <a:rPr lang="en-US" sz="2400" b="0" i="0" dirty="0">
                <a:solidFill>
                  <a:srgbClr val="4A4A4A"/>
                </a:solidFill>
                <a:effectLst/>
                <a:latin typeface="Times New Roman" panose="02020603050405020304" pitchFamily="18" charset="0"/>
                <a:cs typeface="Times New Roman" panose="02020603050405020304" pitchFamily="18" charset="0"/>
              </a:rPr>
              <a:t> 1 will inform the client that all the DataNodes are ready and a pipeline will be formed between the client, </a:t>
            </a:r>
            <a:r>
              <a:rPr lang="en-US" sz="2400" b="0" i="0" dirty="0" err="1">
                <a:solidFill>
                  <a:srgbClr val="4A4A4A"/>
                </a:solidFill>
                <a:effectLst/>
                <a:latin typeface="Times New Roman" panose="02020603050405020304" pitchFamily="18" charset="0"/>
                <a:cs typeface="Times New Roman" panose="02020603050405020304" pitchFamily="18" charset="0"/>
              </a:rPr>
              <a:t>DataNode</a:t>
            </a:r>
            <a:r>
              <a:rPr lang="en-US" sz="2400" b="0" i="0" dirty="0">
                <a:solidFill>
                  <a:srgbClr val="4A4A4A"/>
                </a:solidFill>
                <a:effectLst/>
                <a:latin typeface="Times New Roman" panose="02020603050405020304" pitchFamily="18" charset="0"/>
                <a:cs typeface="Times New Roman" panose="02020603050405020304" pitchFamily="18" charset="0"/>
              </a:rPr>
              <a:t> 1, 4 and 6.</a:t>
            </a:r>
          </a:p>
          <a:p>
            <a:pPr algn="just">
              <a:spcBef>
                <a:spcPts val="600"/>
              </a:spcBef>
              <a:spcAft>
                <a:spcPts val="600"/>
              </a:spcAft>
              <a:buFont typeface="Arial" panose="020B0604020202020204" pitchFamily="34" charset="0"/>
              <a:buChar char="•"/>
            </a:pPr>
            <a:r>
              <a:rPr lang="en-US" sz="2400" b="0" i="0" dirty="0">
                <a:solidFill>
                  <a:srgbClr val="4A4A4A"/>
                </a:solidFill>
                <a:effectLst/>
                <a:latin typeface="Times New Roman" panose="02020603050405020304" pitchFamily="18" charset="0"/>
                <a:cs typeface="Times New Roman" panose="02020603050405020304" pitchFamily="18" charset="0"/>
              </a:rPr>
              <a:t>Now pipeline set up is complete and the client will finally begin the data copy or streaming process.</a:t>
            </a:r>
          </a:p>
        </p:txBody>
      </p:sp>
    </p:spTree>
    <p:extLst>
      <p:ext uri="{BB962C8B-B14F-4D97-AF65-F5344CB8AC3E}">
        <p14:creationId xmlns:p14="http://schemas.microsoft.com/office/powerpoint/2010/main" val="488337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5FE5DC-EBF9-47D6-86E6-35A0890A8134}"/>
              </a:ext>
            </a:extLst>
          </p:cNvPr>
          <p:cNvSpPr txBox="1"/>
          <p:nvPr/>
        </p:nvSpPr>
        <p:spPr>
          <a:xfrm>
            <a:off x="163286" y="185449"/>
            <a:ext cx="6096000" cy="461665"/>
          </a:xfrm>
          <a:prstGeom prst="rect">
            <a:avLst/>
          </a:prstGeom>
          <a:noFill/>
        </p:spPr>
        <p:txBody>
          <a:bodyPr wrap="square">
            <a:spAutoFit/>
          </a:bodyPr>
          <a:lstStyle/>
          <a:p>
            <a:pPr algn="l"/>
            <a:r>
              <a:rPr lang="en-IN" sz="2400" b="1" i="0" dirty="0">
                <a:solidFill>
                  <a:srgbClr val="4A4A4A"/>
                </a:solidFill>
                <a:effectLst/>
                <a:latin typeface="Times New Roman" panose="02020603050405020304" pitchFamily="18" charset="0"/>
                <a:cs typeface="Times New Roman" panose="02020603050405020304" pitchFamily="18" charset="0"/>
              </a:rPr>
              <a:t>2. Data Streaming:</a:t>
            </a:r>
            <a:endParaRPr lang="en-IN" sz="2400" b="0" i="0" dirty="0">
              <a:solidFill>
                <a:srgbClr val="4A4A4A"/>
              </a:solidFill>
              <a:effectLst/>
              <a:latin typeface="Times New Roman" panose="02020603050405020304" pitchFamily="18" charset="0"/>
              <a:cs typeface="Times New Roman" panose="02020603050405020304" pitchFamily="18" charset="0"/>
            </a:endParaRPr>
          </a:p>
        </p:txBody>
      </p:sp>
      <p:pic>
        <p:nvPicPr>
          <p:cNvPr id="4098" name="Picture 2" descr="HDFS Write - Apache Hadoop HDFS Architecture - Edureka">
            <a:extLst>
              <a:ext uri="{FF2B5EF4-FFF2-40B4-BE49-F238E27FC236}">
                <a16:creationId xmlns:a16="http://schemas.microsoft.com/office/drawing/2014/main" id="{0062AC15-2EBC-4B7A-8622-82F0F683B6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195" y="903513"/>
            <a:ext cx="10636261" cy="5769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44212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A1E102-C9B0-45B0-AFDA-5C78288CCB67}"/>
              </a:ext>
            </a:extLst>
          </p:cNvPr>
          <p:cNvSpPr txBox="1"/>
          <p:nvPr/>
        </p:nvSpPr>
        <p:spPr>
          <a:xfrm>
            <a:off x="598713" y="767753"/>
            <a:ext cx="10831287" cy="5011949"/>
          </a:xfrm>
          <a:prstGeom prst="rect">
            <a:avLst/>
          </a:prstGeom>
          <a:noFill/>
        </p:spPr>
        <p:txBody>
          <a:bodyPr wrap="square">
            <a:spAutoFit/>
          </a:bodyPr>
          <a:lstStyle/>
          <a:p>
            <a:pPr algn="just">
              <a:lnSpc>
                <a:spcPct val="150000"/>
              </a:lnSpc>
            </a:pPr>
            <a:r>
              <a:rPr lang="en-US" sz="2400" b="0" i="0" dirty="0">
                <a:solidFill>
                  <a:srgbClr val="4A4A4A"/>
                </a:solidFill>
                <a:effectLst/>
                <a:latin typeface="Times New Roman" panose="02020603050405020304" pitchFamily="18" charset="0"/>
                <a:cs typeface="Times New Roman" panose="02020603050405020304" pitchFamily="18" charset="0"/>
              </a:rPr>
              <a:t>So, the following steps will take place during replication:</a:t>
            </a:r>
          </a:p>
          <a:p>
            <a:pPr algn="just">
              <a:lnSpc>
                <a:spcPct val="150000"/>
              </a:lnSpc>
              <a:buFont typeface="Arial" panose="020B0604020202020204" pitchFamily="34" charset="0"/>
              <a:buChar char="•"/>
            </a:pPr>
            <a:r>
              <a:rPr lang="en-US" sz="2400" b="0" i="0" dirty="0">
                <a:solidFill>
                  <a:srgbClr val="4A4A4A"/>
                </a:solidFill>
                <a:effectLst/>
                <a:latin typeface="Times New Roman" panose="02020603050405020304" pitchFamily="18" charset="0"/>
                <a:cs typeface="Times New Roman" panose="02020603050405020304" pitchFamily="18" charset="0"/>
              </a:rPr>
              <a:t>Once the block has been written to </a:t>
            </a:r>
            <a:r>
              <a:rPr lang="en-US" sz="2400" b="0" i="0" dirty="0" err="1">
                <a:solidFill>
                  <a:srgbClr val="4A4A4A"/>
                </a:solidFill>
                <a:effectLst/>
                <a:latin typeface="Times New Roman" panose="02020603050405020304" pitchFamily="18" charset="0"/>
                <a:cs typeface="Times New Roman" panose="02020603050405020304" pitchFamily="18" charset="0"/>
              </a:rPr>
              <a:t>DataNode</a:t>
            </a:r>
            <a:r>
              <a:rPr lang="en-US" sz="2400" b="0" i="0" dirty="0">
                <a:solidFill>
                  <a:srgbClr val="4A4A4A"/>
                </a:solidFill>
                <a:effectLst/>
                <a:latin typeface="Times New Roman" panose="02020603050405020304" pitchFamily="18" charset="0"/>
                <a:cs typeface="Times New Roman" panose="02020603050405020304" pitchFamily="18" charset="0"/>
              </a:rPr>
              <a:t> 1 by the client, </a:t>
            </a:r>
            <a:r>
              <a:rPr lang="en-US" sz="2400" b="0" i="0" dirty="0" err="1">
                <a:solidFill>
                  <a:srgbClr val="4A4A4A"/>
                </a:solidFill>
                <a:effectLst/>
                <a:latin typeface="Times New Roman" panose="02020603050405020304" pitchFamily="18" charset="0"/>
                <a:cs typeface="Times New Roman" panose="02020603050405020304" pitchFamily="18" charset="0"/>
              </a:rPr>
              <a:t>DataNode</a:t>
            </a:r>
            <a:r>
              <a:rPr lang="en-US" sz="2400" b="0" i="0" dirty="0">
                <a:solidFill>
                  <a:srgbClr val="4A4A4A"/>
                </a:solidFill>
                <a:effectLst/>
                <a:latin typeface="Times New Roman" panose="02020603050405020304" pitchFamily="18" charset="0"/>
                <a:cs typeface="Times New Roman" panose="02020603050405020304" pitchFamily="18" charset="0"/>
              </a:rPr>
              <a:t> 1 will connect to </a:t>
            </a:r>
            <a:r>
              <a:rPr lang="en-US" sz="2400" b="0" i="0" dirty="0" err="1">
                <a:solidFill>
                  <a:srgbClr val="4A4A4A"/>
                </a:solidFill>
                <a:effectLst/>
                <a:latin typeface="Times New Roman" panose="02020603050405020304" pitchFamily="18" charset="0"/>
                <a:cs typeface="Times New Roman" panose="02020603050405020304" pitchFamily="18" charset="0"/>
              </a:rPr>
              <a:t>DataNode</a:t>
            </a:r>
            <a:r>
              <a:rPr lang="en-US" sz="2400" b="0" i="0" dirty="0">
                <a:solidFill>
                  <a:srgbClr val="4A4A4A"/>
                </a:solidFill>
                <a:effectLst/>
                <a:latin typeface="Times New Roman" panose="02020603050405020304" pitchFamily="18" charset="0"/>
                <a:cs typeface="Times New Roman" panose="02020603050405020304" pitchFamily="18" charset="0"/>
              </a:rPr>
              <a:t> 4.</a:t>
            </a:r>
          </a:p>
          <a:p>
            <a:pPr algn="just">
              <a:lnSpc>
                <a:spcPct val="150000"/>
              </a:lnSpc>
              <a:buFont typeface="Arial" panose="020B0604020202020204" pitchFamily="34" charset="0"/>
              <a:buChar char="•"/>
            </a:pPr>
            <a:r>
              <a:rPr lang="en-US" sz="2400" b="0" i="0" dirty="0">
                <a:solidFill>
                  <a:srgbClr val="4A4A4A"/>
                </a:solidFill>
                <a:effectLst/>
                <a:latin typeface="Times New Roman" panose="02020603050405020304" pitchFamily="18" charset="0"/>
                <a:cs typeface="Times New Roman" panose="02020603050405020304" pitchFamily="18" charset="0"/>
              </a:rPr>
              <a:t>Then, </a:t>
            </a:r>
            <a:r>
              <a:rPr lang="en-US" sz="2400" b="0" i="0" dirty="0" err="1">
                <a:solidFill>
                  <a:srgbClr val="4A4A4A"/>
                </a:solidFill>
                <a:effectLst/>
                <a:latin typeface="Times New Roman" panose="02020603050405020304" pitchFamily="18" charset="0"/>
                <a:cs typeface="Times New Roman" panose="02020603050405020304" pitchFamily="18" charset="0"/>
              </a:rPr>
              <a:t>DataNode</a:t>
            </a:r>
            <a:r>
              <a:rPr lang="en-US" sz="2400" b="0" i="0" dirty="0">
                <a:solidFill>
                  <a:srgbClr val="4A4A4A"/>
                </a:solidFill>
                <a:effectLst/>
                <a:latin typeface="Times New Roman" panose="02020603050405020304" pitchFamily="18" charset="0"/>
                <a:cs typeface="Times New Roman" panose="02020603050405020304" pitchFamily="18" charset="0"/>
              </a:rPr>
              <a:t> 1 will push the block in the pipeline and data will be copied to </a:t>
            </a:r>
            <a:r>
              <a:rPr lang="en-US" sz="2400" b="0" i="0" dirty="0" err="1">
                <a:solidFill>
                  <a:srgbClr val="4A4A4A"/>
                </a:solidFill>
                <a:effectLst/>
                <a:latin typeface="Times New Roman" panose="02020603050405020304" pitchFamily="18" charset="0"/>
                <a:cs typeface="Times New Roman" panose="02020603050405020304" pitchFamily="18" charset="0"/>
              </a:rPr>
              <a:t>DataNode</a:t>
            </a:r>
            <a:r>
              <a:rPr lang="en-US" sz="2400" b="0" i="0" dirty="0">
                <a:solidFill>
                  <a:srgbClr val="4A4A4A"/>
                </a:solidFill>
                <a:effectLst/>
                <a:latin typeface="Times New Roman" panose="02020603050405020304" pitchFamily="18" charset="0"/>
                <a:cs typeface="Times New Roman" panose="02020603050405020304" pitchFamily="18" charset="0"/>
              </a:rPr>
              <a:t> 4.</a:t>
            </a:r>
          </a:p>
          <a:p>
            <a:pPr algn="just">
              <a:lnSpc>
                <a:spcPct val="150000"/>
              </a:lnSpc>
              <a:buFont typeface="Arial" panose="020B0604020202020204" pitchFamily="34" charset="0"/>
              <a:buChar char="•"/>
            </a:pPr>
            <a:r>
              <a:rPr lang="en-US" sz="2400" b="0" i="0" dirty="0">
                <a:solidFill>
                  <a:srgbClr val="4A4A4A"/>
                </a:solidFill>
                <a:effectLst/>
                <a:latin typeface="Times New Roman" panose="02020603050405020304" pitchFamily="18" charset="0"/>
                <a:cs typeface="Times New Roman" panose="02020603050405020304" pitchFamily="18" charset="0"/>
              </a:rPr>
              <a:t>Again, </a:t>
            </a:r>
            <a:r>
              <a:rPr lang="en-US" sz="2400" b="0" i="0" dirty="0" err="1">
                <a:solidFill>
                  <a:srgbClr val="4A4A4A"/>
                </a:solidFill>
                <a:effectLst/>
                <a:latin typeface="Times New Roman" panose="02020603050405020304" pitchFamily="18" charset="0"/>
                <a:cs typeface="Times New Roman" panose="02020603050405020304" pitchFamily="18" charset="0"/>
              </a:rPr>
              <a:t>DataNode</a:t>
            </a:r>
            <a:r>
              <a:rPr lang="en-US" sz="2400" b="0" i="0" dirty="0">
                <a:solidFill>
                  <a:srgbClr val="4A4A4A"/>
                </a:solidFill>
                <a:effectLst/>
                <a:latin typeface="Times New Roman" panose="02020603050405020304" pitchFamily="18" charset="0"/>
                <a:cs typeface="Times New Roman" panose="02020603050405020304" pitchFamily="18" charset="0"/>
              </a:rPr>
              <a:t> 4 will connect to </a:t>
            </a:r>
            <a:r>
              <a:rPr lang="en-US" sz="2400" b="0" i="0" dirty="0" err="1">
                <a:solidFill>
                  <a:srgbClr val="4A4A4A"/>
                </a:solidFill>
                <a:effectLst/>
                <a:latin typeface="Times New Roman" panose="02020603050405020304" pitchFamily="18" charset="0"/>
                <a:cs typeface="Times New Roman" panose="02020603050405020304" pitchFamily="18" charset="0"/>
              </a:rPr>
              <a:t>DataNode</a:t>
            </a:r>
            <a:r>
              <a:rPr lang="en-US" sz="2400" b="0" i="0" dirty="0">
                <a:solidFill>
                  <a:srgbClr val="4A4A4A"/>
                </a:solidFill>
                <a:effectLst/>
                <a:latin typeface="Times New Roman" panose="02020603050405020304" pitchFamily="18" charset="0"/>
                <a:cs typeface="Times New Roman" panose="02020603050405020304" pitchFamily="18" charset="0"/>
              </a:rPr>
              <a:t> 6 and will copy the last replica of the block.</a:t>
            </a:r>
          </a:p>
          <a:p>
            <a:pPr algn="just">
              <a:lnSpc>
                <a:spcPct val="150000"/>
              </a:lnSpc>
            </a:pPr>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6223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0B733B-21A3-4D5D-A66D-25D26813E2B7}"/>
              </a:ext>
            </a:extLst>
          </p:cNvPr>
          <p:cNvSpPr txBox="1"/>
          <p:nvPr/>
        </p:nvSpPr>
        <p:spPr>
          <a:xfrm>
            <a:off x="246158" y="-392000"/>
            <a:ext cx="4430486" cy="162232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400" b="1" i="0" kern="1200" dirty="0">
                <a:solidFill>
                  <a:schemeClr val="tx1"/>
                </a:solidFill>
                <a:effectLst/>
                <a:latin typeface="Times New Roman" panose="02020603050405020304" pitchFamily="18" charset="0"/>
                <a:ea typeface="+mj-ea"/>
                <a:cs typeface="Times New Roman" panose="02020603050405020304" pitchFamily="18" charset="0"/>
              </a:rPr>
              <a:t>3. Shutdown of Pipeline or Acknowledgement stage:</a:t>
            </a:r>
            <a:endParaRPr lang="en-US" sz="2400" b="0" i="0" kern="1200" dirty="0">
              <a:solidFill>
                <a:schemeClr val="tx1"/>
              </a:solidFill>
              <a:effectLst/>
              <a:latin typeface="Times New Roman" panose="02020603050405020304" pitchFamily="18" charset="0"/>
              <a:ea typeface="+mj-ea"/>
              <a:cs typeface="Times New Roman" panose="02020603050405020304" pitchFamily="18" charset="0"/>
            </a:endParaRPr>
          </a:p>
        </p:txBody>
      </p:sp>
      <p:sp>
        <p:nvSpPr>
          <p:cNvPr id="5" name="TextBox 4">
            <a:extLst>
              <a:ext uri="{FF2B5EF4-FFF2-40B4-BE49-F238E27FC236}">
                <a16:creationId xmlns:a16="http://schemas.microsoft.com/office/drawing/2014/main" id="{D8582AF4-7DCA-4930-A55B-527066A4F813}"/>
              </a:ext>
            </a:extLst>
          </p:cNvPr>
          <p:cNvSpPr txBox="1"/>
          <p:nvPr/>
        </p:nvSpPr>
        <p:spPr>
          <a:xfrm>
            <a:off x="-36435" y="631569"/>
            <a:ext cx="4639056" cy="5840601"/>
          </a:xfrm>
          <a:prstGeom prst="rect">
            <a:avLst/>
          </a:prstGeom>
        </p:spPr>
        <p:txBody>
          <a:bodyPr vert="horz" lIns="91440" tIns="45720" rIns="91440" bIns="45720" rtlCol="0">
            <a:noAutofit/>
          </a:bodyPr>
          <a:lstStyle/>
          <a:p>
            <a:pPr marL="174625" indent="-174625" algn="just">
              <a:lnSpc>
                <a:spcPct val="150000"/>
              </a:lnSpc>
              <a:spcBef>
                <a:spcPts val="600"/>
              </a:spcBef>
              <a:spcAft>
                <a:spcPts val="600"/>
              </a:spcAft>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Once the block has been copied into all the three DataNodes, a series of acknowledgements will take place to ensure the client and </a:t>
            </a:r>
            <a:r>
              <a:rPr lang="en-US" sz="1600" b="0" i="0" dirty="0" err="1">
                <a:effectLst/>
                <a:latin typeface="Times New Roman" panose="02020603050405020304" pitchFamily="18" charset="0"/>
                <a:cs typeface="Times New Roman" panose="02020603050405020304" pitchFamily="18" charset="0"/>
              </a:rPr>
              <a:t>NameNode</a:t>
            </a:r>
            <a:r>
              <a:rPr lang="en-US" sz="1600" b="0" i="0" dirty="0">
                <a:effectLst/>
                <a:latin typeface="Times New Roman" panose="02020603050405020304" pitchFamily="18" charset="0"/>
                <a:cs typeface="Times New Roman" panose="02020603050405020304" pitchFamily="18" charset="0"/>
              </a:rPr>
              <a:t> that the data has been written successfully. Then, the client will finally close the pipeline to end the TCP session.</a:t>
            </a:r>
          </a:p>
          <a:p>
            <a:pPr marL="174625" indent="-174625" algn="just">
              <a:lnSpc>
                <a:spcPct val="150000"/>
              </a:lnSpc>
              <a:spcBef>
                <a:spcPts val="600"/>
              </a:spcBef>
              <a:spcAft>
                <a:spcPts val="600"/>
              </a:spcAft>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As shown in the figure the acknowledgement happens in the reverse sequence i.e., from </a:t>
            </a:r>
            <a:r>
              <a:rPr lang="en-US" sz="1600" b="0" i="0" dirty="0" err="1">
                <a:effectLst/>
                <a:latin typeface="Times New Roman" panose="02020603050405020304" pitchFamily="18" charset="0"/>
                <a:cs typeface="Times New Roman" panose="02020603050405020304" pitchFamily="18" charset="0"/>
              </a:rPr>
              <a:t>DataNode</a:t>
            </a:r>
            <a:r>
              <a:rPr lang="en-US" sz="1600" b="0" i="0" dirty="0">
                <a:effectLst/>
                <a:latin typeface="Times New Roman" panose="02020603050405020304" pitchFamily="18" charset="0"/>
                <a:cs typeface="Times New Roman" panose="02020603050405020304" pitchFamily="18" charset="0"/>
              </a:rPr>
              <a:t> 6 to 4 and then to 1. Finally, the </a:t>
            </a:r>
            <a:r>
              <a:rPr lang="en-US" sz="1600" b="0" i="0" dirty="0" err="1">
                <a:effectLst/>
                <a:latin typeface="Times New Roman" panose="02020603050405020304" pitchFamily="18" charset="0"/>
                <a:cs typeface="Times New Roman" panose="02020603050405020304" pitchFamily="18" charset="0"/>
              </a:rPr>
              <a:t>DataNode</a:t>
            </a:r>
            <a:r>
              <a:rPr lang="en-US" sz="1600" b="0" i="0" dirty="0">
                <a:effectLst/>
                <a:latin typeface="Times New Roman" panose="02020603050405020304" pitchFamily="18" charset="0"/>
                <a:cs typeface="Times New Roman" panose="02020603050405020304" pitchFamily="18" charset="0"/>
              </a:rPr>
              <a:t> 1 will push three acknowledgements (including its own) into the pipeline and send it to the client. The client will inform </a:t>
            </a:r>
            <a:r>
              <a:rPr lang="en-US" sz="1600" b="0" i="0" dirty="0" err="1">
                <a:effectLst/>
                <a:latin typeface="Times New Roman" panose="02020603050405020304" pitchFamily="18" charset="0"/>
                <a:cs typeface="Times New Roman" panose="02020603050405020304" pitchFamily="18" charset="0"/>
              </a:rPr>
              <a:t>NameNode</a:t>
            </a:r>
            <a:r>
              <a:rPr lang="en-US" sz="1600" b="0" i="0" dirty="0">
                <a:effectLst/>
                <a:latin typeface="Times New Roman" panose="02020603050405020304" pitchFamily="18" charset="0"/>
                <a:cs typeface="Times New Roman" panose="02020603050405020304" pitchFamily="18" charset="0"/>
              </a:rPr>
              <a:t> that data has been written successfully. The </a:t>
            </a:r>
            <a:r>
              <a:rPr lang="en-US" sz="1600" b="0" i="0" dirty="0" err="1">
                <a:effectLst/>
                <a:latin typeface="Times New Roman" panose="02020603050405020304" pitchFamily="18" charset="0"/>
                <a:cs typeface="Times New Roman" panose="02020603050405020304" pitchFamily="18" charset="0"/>
              </a:rPr>
              <a:t>NameNode</a:t>
            </a:r>
            <a:r>
              <a:rPr lang="en-US" sz="1600" b="0" i="0" dirty="0">
                <a:effectLst/>
                <a:latin typeface="Times New Roman" panose="02020603050405020304" pitchFamily="18" charset="0"/>
                <a:cs typeface="Times New Roman" panose="02020603050405020304" pitchFamily="18" charset="0"/>
              </a:rPr>
              <a:t> will update its metadata and the client will shut down the pipeline.</a:t>
            </a:r>
          </a:p>
        </p:txBody>
      </p:sp>
      <p:sp>
        <p:nvSpPr>
          <p:cNvPr id="11" name="Rectangle 1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15D33051-B947-4FC2-A49F-2DE6D9C82D11}"/>
              </a:ext>
            </a:extLst>
          </p:cNvPr>
          <p:cNvPicPr>
            <a:picLocks noChangeAspect="1"/>
          </p:cNvPicPr>
          <p:nvPr/>
        </p:nvPicPr>
        <p:blipFill>
          <a:blip r:embed="rId2"/>
          <a:stretch>
            <a:fillRect/>
          </a:stretch>
        </p:blipFill>
        <p:spPr>
          <a:xfrm>
            <a:off x="5161276" y="557785"/>
            <a:ext cx="6453781" cy="5739186"/>
          </a:xfrm>
          <a:prstGeom prst="rect">
            <a:avLst/>
          </a:prstGeom>
          <a:effectLst/>
        </p:spPr>
      </p:pic>
    </p:spTree>
    <p:extLst>
      <p:ext uri="{BB962C8B-B14F-4D97-AF65-F5344CB8AC3E}">
        <p14:creationId xmlns:p14="http://schemas.microsoft.com/office/powerpoint/2010/main" val="6104393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DE5AB3-FC67-4485-9110-6EA014D734FE}"/>
              </a:ext>
            </a:extLst>
          </p:cNvPr>
          <p:cNvSpPr txBox="1"/>
          <p:nvPr/>
        </p:nvSpPr>
        <p:spPr>
          <a:xfrm>
            <a:off x="141514" y="293914"/>
            <a:ext cx="4365172" cy="5929905"/>
          </a:xfrm>
          <a:prstGeom prst="rect">
            <a:avLst/>
          </a:prstGeom>
        </p:spPr>
        <p:txBody>
          <a:bodyPr vert="horz" lIns="91440" tIns="45720" rIns="91440" bIns="45720" rtlCol="0">
            <a:normAutofit fontScale="77500" lnSpcReduction="20000"/>
          </a:bodyPr>
          <a:lstStyle/>
          <a:p>
            <a:pPr indent="-228600">
              <a:lnSpc>
                <a:spcPct val="170000"/>
              </a:lnSpc>
              <a:spcBef>
                <a:spcPts val="600"/>
              </a:spcBef>
              <a:spcAft>
                <a:spcPts val="600"/>
              </a:spcAf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Block B will also be copied into the DataNodes in parallel with Block A. So, the following things are to be noticed here:</a:t>
            </a:r>
          </a:p>
          <a:p>
            <a:pPr indent="-228600">
              <a:lnSpc>
                <a:spcPct val="170000"/>
              </a:lnSpc>
              <a:spcBef>
                <a:spcPts val="600"/>
              </a:spcBef>
              <a:spcAft>
                <a:spcPts val="600"/>
              </a:spcAf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client will copy Block A and Block B to the first </a:t>
            </a:r>
            <a:r>
              <a:rPr lang="en-US" sz="2400" b="0" i="0" dirty="0" err="1">
                <a:effectLst/>
                <a:latin typeface="Times New Roman" panose="02020603050405020304" pitchFamily="18" charset="0"/>
                <a:cs typeface="Times New Roman" panose="02020603050405020304" pitchFamily="18" charset="0"/>
              </a:rPr>
              <a:t>DataNode</a:t>
            </a:r>
            <a:r>
              <a:rPr lang="en-US" sz="2400" b="0" i="0" dirty="0">
                <a:effectLst/>
                <a:latin typeface="Times New Roman" panose="02020603050405020304" pitchFamily="18" charset="0"/>
                <a:cs typeface="Times New Roman" panose="02020603050405020304" pitchFamily="18" charset="0"/>
              </a:rPr>
              <a:t> </a:t>
            </a:r>
            <a:r>
              <a:rPr lang="en-US" sz="2400" b="1" i="0" dirty="0">
                <a:effectLst/>
                <a:latin typeface="Times New Roman" panose="02020603050405020304" pitchFamily="18" charset="0"/>
                <a:cs typeface="Times New Roman" panose="02020603050405020304" pitchFamily="18" charset="0"/>
              </a:rPr>
              <a:t>simultaneously</a:t>
            </a:r>
            <a:r>
              <a:rPr lang="en-US" sz="2400" b="0" i="0" dirty="0">
                <a:effectLst/>
                <a:latin typeface="Times New Roman" panose="02020603050405020304" pitchFamily="18" charset="0"/>
                <a:cs typeface="Times New Roman" panose="02020603050405020304" pitchFamily="18" charset="0"/>
              </a:rPr>
              <a:t>.</a:t>
            </a:r>
          </a:p>
          <a:p>
            <a:pPr indent="-228600">
              <a:lnSpc>
                <a:spcPct val="170000"/>
              </a:lnSpc>
              <a:spcBef>
                <a:spcPts val="600"/>
              </a:spcBef>
              <a:spcAft>
                <a:spcPts val="600"/>
              </a:spcAf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Therefore, in our case, two pipelines will be formed for each of the block and all the process discussed above will happen in parallel in these two pipelines.</a:t>
            </a:r>
          </a:p>
          <a:p>
            <a:pPr indent="-228600">
              <a:lnSpc>
                <a:spcPct val="170000"/>
              </a:lnSpc>
              <a:spcBef>
                <a:spcPts val="600"/>
              </a:spcBef>
              <a:spcAft>
                <a:spcPts val="600"/>
              </a:spcAf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client writes the block into the first </a:t>
            </a:r>
            <a:r>
              <a:rPr lang="en-US" sz="2400" b="0" i="0" dirty="0" err="1">
                <a:effectLst/>
                <a:latin typeface="Times New Roman" panose="02020603050405020304" pitchFamily="18" charset="0"/>
                <a:cs typeface="Times New Roman" panose="02020603050405020304" pitchFamily="18" charset="0"/>
              </a:rPr>
              <a:t>DataNode</a:t>
            </a:r>
            <a:r>
              <a:rPr lang="en-US" sz="2400" b="0" i="0" dirty="0">
                <a:effectLst/>
                <a:latin typeface="Times New Roman" panose="02020603050405020304" pitchFamily="18" charset="0"/>
                <a:cs typeface="Times New Roman" panose="02020603050405020304" pitchFamily="18" charset="0"/>
              </a:rPr>
              <a:t> and then the DataNodes will be replicating the block sequentially.</a:t>
            </a:r>
          </a:p>
        </p:txBody>
      </p:sp>
      <p:sp>
        <p:nvSpPr>
          <p:cNvPr id="8" name="Rectangle 7">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CC14F971-31A1-413B-8967-D370B36F2FEF}"/>
              </a:ext>
            </a:extLst>
          </p:cNvPr>
          <p:cNvPicPr>
            <a:picLocks noChangeAspect="1"/>
          </p:cNvPicPr>
          <p:nvPr/>
        </p:nvPicPr>
        <p:blipFill>
          <a:blip r:embed="rId3"/>
          <a:stretch>
            <a:fillRect/>
          </a:stretch>
        </p:blipFill>
        <p:spPr>
          <a:xfrm>
            <a:off x="5405862" y="557784"/>
            <a:ext cx="6019331" cy="5418473"/>
          </a:xfrm>
          <a:prstGeom prst="rect">
            <a:avLst/>
          </a:prstGeom>
          <a:effectLst/>
        </p:spPr>
      </p:pic>
    </p:spTree>
    <p:extLst>
      <p:ext uri="{BB962C8B-B14F-4D97-AF65-F5344CB8AC3E}">
        <p14:creationId xmlns:p14="http://schemas.microsoft.com/office/powerpoint/2010/main" val="13957915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EBD25C-4EC0-43C2-8BE1-071538FFF446}"/>
              </a:ext>
            </a:extLst>
          </p:cNvPr>
          <p:cNvSpPr txBox="1"/>
          <p:nvPr/>
        </p:nvSpPr>
        <p:spPr>
          <a:xfrm>
            <a:off x="174171" y="196334"/>
            <a:ext cx="6096000" cy="461665"/>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HDFS Read Architecture:</a:t>
            </a:r>
          </a:p>
        </p:txBody>
      </p:sp>
      <p:pic>
        <p:nvPicPr>
          <p:cNvPr id="6" name="Picture 5">
            <a:extLst>
              <a:ext uri="{FF2B5EF4-FFF2-40B4-BE49-F238E27FC236}">
                <a16:creationId xmlns:a16="http://schemas.microsoft.com/office/drawing/2014/main" id="{7C538D8A-AB27-4132-B65D-4DEB704D8F2B}"/>
              </a:ext>
            </a:extLst>
          </p:cNvPr>
          <p:cNvPicPr>
            <a:picLocks noChangeAspect="1"/>
          </p:cNvPicPr>
          <p:nvPr/>
        </p:nvPicPr>
        <p:blipFill>
          <a:blip r:embed="rId3"/>
          <a:stretch>
            <a:fillRect/>
          </a:stretch>
        </p:blipFill>
        <p:spPr>
          <a:xfrm>
            <a:off x="518539" y="657999"/>
            <a:ext cx="11154922" cy="5627914"/>
          </a:xfrm>
          <a:prstGeom prst="rect">
            <a:avLst/>
          </a:prstGeom>
        </p:spPr>
      </p:pic>
    </p:spTree>
    <p:extLst>
      <p:ext uri="{BB962C8B-B14F-4D97-AF65-F5344CB8AC3E}">
        <p14:creationId xmlns:p14="http://schemas.microsoft.com/office/powerpoint/2010/main" val="9761657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123F21-299B-40CA-A8FD-B61103AA9E1E}"/>
              </a:ext>
            </a:extLst>
          </p:cNvPr>
          <p:cNvSpPr txBox="1"/>
          <p:nvPr/>
        </p:nvSpPr>
        <p:spPr>
          <a:xfrm>
            <a:off x="511629" y="694569"/>
            <a:ext cx="11201400" cy="5011949"/>
          </a:xfrm>
          <a:prstGeom prst="rect">
            <a:avLst/>
          </a:prstGeom>
          <a:noFill/>
        </p:spPr>
        <p:txBody>
          <a:bodyPr wrap="square">
            <a:spAutoFit/>
          </a:bodyPr>
          <a:lstStyle/>
          <a:p>
            <a:pPr algn="just">
              <a:lnSpc>
                <a:spcPct val="150000"/>
              </a:lnSpc>
              <a:buFont typeface="Arial" panose="020B0604020202020204" pitchFamily="34" charset="0"/>
              <a:buChar char="•"/>
            </a:pPr>
            <a:r>
              <a:rPr lang="en-US" sz="2400" b="0" i="0" dirty="0">
                <a:solidFill>
                  <a:srgbClr val="4A4A4A"/>
                </a:solidFill>
                <a:effectLst/>
                <a:latin typeface="Times New Roman" panose="02020603050405020304" pitchFamily="18" charset="0"/>
                <a:cs typeface="Times New Roman" panose="02020603050405020304" pitchFamily="18" charset="0"/>
              </a:rPr>
              <a:t>The client will reach out to </a:t>
            </a:r>
            <a:r>
              <a:rPr lang="en-US" sz="2400" b="0" i="0" dirty="0" err="1">
                <a:solidFill>
                  <a:srgbClr val="4A4A4A"/>
                </a:solidFill>
                <a:effectLst/>
                <a:latin typeface="Times New Roman" panose="02020603050405020304" pitchFamily="18" charset="0"/>
                <a:cs typeface="Times New Roman" panose="02020603050405020304" pitchFamily="18" charset="0"/>
              </a:rPr>
              <a:t>NameNode</a:t>
            </a:r>
            <a:r>
              <a:rPr lang="en-US" sz="2400" b="0" i="0" dirty="0">
                <a:solidFill>
                  <a:srgbClr val="4A4A4A"/>
                </a:solidFill>
                <a:effectLst/>
                <a:latin typeface="Times New Roman" panose="02020603050405020304" pitchFamily="18" charset="0"/>
                <a:cs typeface="Times New Roman" panose="02020603050405020304" pitchFamily="18" charset="0"/>
              </a:rPr>
              <a:t> asking for the block metadata for the file “example.txt”.</a:t>
            </a:r>
          </a:p>
          <a:p>
            <a:pPr algn="just">
              <a:lnSpc>
                <a:spcPct val="150000"/>
              </a:lnSpc>
              <a:buFont typeface="Arial" panose="020B0604020202020204" pitchFamily="34" charset="0"/>
              <a:buChar char="•"/>
            </a:pPr>
            <a:r>
              <a:rPr lang="en-US" sz="2400" b="0" i="0" dirty="0">
                <a:solidFill>
                  <a:srgbClr val="4A4A4A"/>
                </a:solidFill>
                <a:effectLst/>
                <a:latin typeface="Times New Roman" panose="02020603050405020304" pitchFamily="18" charset="0"/>
                <a:cs typeface="Times New Roman" panose="02020603050405020304" pitchFamily="18" charset="0"/>
              </a:rPr>
              <a:t>The </a:t>
            </a:r>
            <a:r>
              <a:rPr lang="en-US" sz="2400" b="0" i="0" dirty="0" err="1">
                <a:solidFill>
                  <a:srgbClr val="4A4A4A"/>
                </a:solidFill>
                <a:effectLst/>
                <a:latin typeface="Times New Roman" panose="02020603050405020304" pitchFamily="18" charset="0"/>
                <a:cs typeface="Times New Roman" panose="02020603050405020304" pitchFamily="18" charset="0"/>
              </a:rPr>
              <a:t>NameNode</a:t>
            </a:r>
            <a:r>
              <a:rPr lang="en-US" sz="2400" b="0" i="0" dirty="0">
                <a:solidFill>
                  <a:srgbClr val="4A4A4A"/>
                </a:solidFill>
                <a:effectLst/>
                <a:latin typeface="Times New Roman" panose="02020603050405020304" pitchFamily="18" charset="0"/>
                <a:cs typeface="Times New Roman" panose="02020603050405020304" pitchFamily="18" charset="0"/>
              </a:rPr>
              <a:t> will return the list of DataNodes where each block (Block A and B) are stored.</a:t>
            </a:r>
          </a:p>
          <a:p>
            <a:pPr algn="just">
              <a:lnSpc>
                <a:spcPct val="150000"/>
              </a:lnSpc>
              <a:buFont typeface="Arial" panose="020B0604020202020204" pitchFamily="34" charset="0"/>
              <a:buChar char="•"/>
            </a:pPr>
            <a:r>
              <a:rPr lang="en-US" sz="2400" b="0" i="0" dirty="0">
                <a:solidFill>
                  <a:srgbClr val="4A4A4A"/>
                </a:solidFill>
                <a:effectLst/>
                <a:latin typeface="Times New Roman" panose="02020603050405020304" pitchFamily="18" charset="0"/>
                <a:cs typeface="Times New Roman" panose="02020603050405020304" pitchFamily="18" charset="0"/>
              </a:rPr>
              <a:t>After that client, will connect to the DataNodes where the blocks are stored.</a:t>
            </a:r>
          </a:p>
          <a:p>
            <a:pPr algn="just">
              <a:lnSpc>
                <a:spcPct val="150000"/>
              </a:lnSpc>
              <a:buFont typeface="Arial" panose="020B0604020202020204" pitchFamily="34" charset="0"/>
              <a:buChar char="•"/>
            </a:pPr>
            <a:r>
              <a:rPr lang="en-US" sz="2400" b="0" i="0" dirty="0">
                <a:solidFill>
                  <a:srgbClr val="4A4A4A"/>
                </a:solidFill>
                <a:effectLst/>
                <a:latin typeface="Times New Roman" panose="02020603050405020304" pitchFamily="18" charset="0"/>
                <a:cs typeface="Times New Roman" panose="02020603050405020304" pitchFamily="18" charset="0"/>
              </a:rPr>
              <a:t>The client starts reading data parallel from the DataNodes (Block A from </a:t>
            </a:r>
            <a:r>
              <a:rPr lang="en-US" sz="2400" b="0" i="0" dirty="0" err="1">
                <a:solidFill>
                  <a:srgbClr val="4A4A4A"/>
                </a:solidFill>
                <a:effectLst/>
                <a:latin typeface="Times New Roman" panose="02020603050405020304" pitchFamily="18" charset="0"/>
                <a:cs typeface="Times New Roman" panose="02020603050405020304" pitchFamily="18" charset="0"/>
              </a:rPr>
              <a:t>DataNode</a:t>
            </a:r>
            <a:r>
              <a:rPr lang="en-US" sz="2400" b="0" i="0" dirty="0">
                <a:solidFill>
                  <a:srgbClr val="4A4A4A"/>
                </a:solidFill>
                <a:effectLst/>
                <a:latin typeface="Times New Roman" panose="02020603050405020304" pitchFamily="18" charset="0"/>
                <a:cs typeface="Times New Roman" panose="02020603050405020304" pitchFamily="18" charset="0"/>
              </a:rPr>
              <a:t> 1 and Block B from </a:t>
            </a:r>
            <a:r>
              <a:rPr lang="en-US" sz="2400" b="0" i="0" dirty="0" err="1">
                <a:solidFill>
                  <a:srgbClr val="4A4A4A"/>
                </a:solidFill>
                <a:effectLst/>
                <a:latin typeface="Times New Roman" panose="02020603050405020304" pitchFamily="18" charset="0"/>
                <a:cs typeface="Times New Roman" panose="02020603050405020304" pitchFamily="18" charset="0"/>
              </a:rPr>
              <a:t>DataNode</a:t>
            </a:r>
            <a:r>
              <a:rPr lang="en-US" sz="2400" b="0" i="0" dirty="0">
                <a:solidFill>
                  <a:srgbClr val="4A4A4A"/>
                </a:solidFill>
                <a:effectLst/>
                <a:latin typeface="Times New Roman" panose="02020603050405020304" pitchFamily="18" charset="0"/>
                <a:cs typeface="Times New Roman" panose="02020603050405020304" pitchFamily="18" charset="0"/>
              </a:rPr>
              <a:t> 3).</a:t>
            </a:r>
          </a:p>
          <a:p>
            <a:pPr algn="just">
              <a:lnSpc>
                <a:spcPct val="150000"/>
              </a:lnSpc>
              <a:buFont typeface="Arial" panose="020B0604020202020204" pitchFamily="34" charset="0"/>
              <a:buChar char="•"/>
            </a:pPr>
            <a:r>
              <a:rPr lang="en-US" sz="2400" b="0" i="0" dirty="0">
                <a:solidFill>
                  <a:srgbClr val="4A4A4A"/>
                </a:solidFill>
                <a:effectLst/>
                <a:latin typeface="Times New Roman" panose="02020603050405020304" pitchFamily="18" charset="0"/>
                <a:cs typeface="Times New Roman" panose="02020603050405020304" pitchFamily="18" charset="0"/>
              </a:rPr>
              <a:t>Once the client gets all the required file blocks, it will combine these blocks to form a file.</a:t>
            </a:r>
          </a:p>
        </p:txBody>
      </p:sp>
    </p:spTree>
    <p:extLst>
      <p:ext uri="{BB962C8B-B14F-4D97-AF65-F5344CB8AC3E}">
        <p14:creationId xmlns:p14="http://schemas.microsoft.com/office/powerpoint/2010/main" val="22682261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8880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9035B3-C5C8-472A-A0B1-6710388AF0E8}"/>
              </a:ext>
            </a:extLst>
          </p:cNvPr>
          <p:cNvSpPr txBox="1"/>
          <p:nvPr/>
        </p:nvSpPr>
        <p:spPr>
          <a:xfrm>
            <a:off x="802640" y="760998"/>
            <a:ext cx="10515600" cy="4539191"/>
          </a:xfrm>
          <a:prstGeom prst="rect">
            <a:avLst/>
          </a:prstGeom>
          <a:noFill/>
        </p:spPr>
        <p:txBody>
          <a:bodyPr wrap="square">
            <a:spAutoFit/>
          </a:bodyPr>
          <a:lstStyle/>
          <a:p>
            <a:pPr algn="l">
              <a:lnSpc>
                <a:spcPct val="150000"/>
              </a:lnSpc>
            </a:pPr>
            <a:r>
              <a:rPr lang="en-US" sz="2800" b="1" i="0" dirty="0">
                <a:effectLst/>
                <a:latin typeface="Times New Roman" panose="02020603050405020304" pitchFamily="18" charset="0"/>
                <a:cs typeface="Times New Roman" panose="02020603050405020304" pitchFamily="18" charset="0"/>
              </a:rPr>
              <a:t>Features of HDFS</a:t>
            </a:r>
          </a:p>
          <a:p>
            <a:pPr algn="l">
              <a:lnSpc>
                <a:spcPct val="150000"/>
              </a:lnSpc>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It is suitable for the distributed storage and processing.</a:t>
            </a:r>
          </a:p>
          <a:p>
            <a:pPr algn="l">
              <a:lnSpc>
                <a:spcPct val="150000"/>
              </a:lnSpc>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Hadoop provides a command interface to interact with HDFS.</a:t>
            </a:r>
          </a:p>
          <a:p>
            <a:pPr algn="l">
              <a:lnSpc>
                <a:spcPct val="150000"/>
              </a:lnSpc>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The built-in servers of </a:t>
            </a:r>
            <a:r>
              <a:rPr lang="en-US" sz="2800" b="0" i="0" dirty="0" err="1">
                <a:effectLst/>
                <a:latin typeface="Times New Roman" panose="02020603050405020304" pitchFamily="18" charset="0"/>
                <a:cs typeface="Times New Roman" panose="02020603050405020304" pitchFamily="18" charset="0"/>
              </a:rPr>
              <a:t>namenode</a:t>
            </a:r>
            <a:r>
              <a:rPr lang="en-US" sz="2800" b="0" i="0" dirty="0">
                <a:effectLst/>
                <a:latin typeface="Times New Roman" panose="02020603050405020304" pitchFamily="18" charset="0"/>
                <a:cs typeface="Times New Roman" panose="02020603050405020304" pitchFamily="18" charset="0"/>
              </a:rPr>
              <a:t> and </a:t>
            </a:r>
            <a:r>
              <a:rPr lang="en-US" sz="2800" b="0" i="0" dirty="0" err="1">
                <a:effectLst/>
                <a:latin typeface="Times New Roman" panose="02020603050405020304" pitchFamily="18" charset="0"/>
                <a:cs typeface="Times New Roman" panose="02020603050405020304" pitchFamily="18" charset="0"/>
              </a:rPr>
              <a:t>datanode</a:t>
            </a:r>
            <a:r>
              <a:rPr lang="en-US" sz="2800" b="0" i="0" dirty="0">
                <a:effectLst/>
                <a:latin typeface="Times New Roman" panose="02020603050405020304" pitchFamily="18" charset="0"/>
                <a:cs typeface="Times New Roman" panose="02020603050405020304" pitchFamily="18" charset="0"/>
              </a:rPr>
              <a:t> help users to easily check the status of cluster.</a:t>
            </a:r>
          </a:p>
          <a:p>
            <a:pPr algn="l">
              <a:lnSpc>
                <a:spcPct val="150000"/>
              </a:lnSpc>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Streaming access to file system data.</a:t>
            </a:r>
          </a:p>
          <a:p>
            <a:pPr algn="l">
              <a:lnSpc>
                <a:spcPct val="150000"/>
              </a:lnSpc>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HDFS provides file permissions and authentication.</a:t>
            </a:r>
          </a:p>
        </p:txBody>
      </p:sp>
    </p:spTree>
    <p:extLst>
      <p:ext uri="{BB962C8B-B14F-4D97-AF65-F5344CB8AC3E}">
        <p14:creationId xmlns:p14="http://schemas.microsoft.com/office/powerpoint/2010/main" val="2312584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26B988E-9F19-4C31-A388-93D92B9A2CD1}"/>
              </a:ext>
            </a:extLst>
          </p:cNvPr>
          <p:cNvSpPr txBox="1"/>
          <p:nvPr/>
        </p:nvSpPr>
        <p:spPr>
          <a:xfrm>
            <a:off x="751840" y="277614"/>
            <a:ext cx="6096000" cy="461665"/>
          </a:xfrm>
          <a:prstGeom prst="rect">
            <a:avLst/>
          </a:prstGeom>
          <a:noFill/>
        </p:spPr>
        <p:txBody>
          <a:bodyPr wrap="square">
            <a:spAutoFit/>
          </a:bodyPr>
          <a:lstStyle/>
          <a:p>
            <a:pPr algn="l"/>
            <a:r>
              <a:rPr lang="en-IN" sz="2400" b="1" i="0" dirty="0">
                <a:effectLst/>
                <a:latin typeface="Times New Roman" panose="02020603050405020304" pitchFamily="18" charset="0"/>
                <a:cs typeface="Times New Roman" panose="02020603050405020304" pitchFamily="18" charset="0"/>
              </a:rPr>
              <a:t>HDFS Architecture</a:t>
            </a:r>
          </a:p>
        </p:txBody>
      </p:sp>
      <p:pic>
        <p:nvPicPr>
          <p:cNvPr id="7" name="Picture 6">
            <a:extLst>
              <a:ext uri="{FF2B5EF4-FFF2-40B4-BE49-F238E27FC236}">
                <a16:creationId xmlns:a16="http://schemas.microsoft.com/office/drawing/2014/main" id="{3EB65536-BABD-48D5-BA83-0EC4DDBE02E0}"/>
              </a:ext>
            </a:extLst>
          </p:cNvPr>
          <p:cNvPicPr>
            <a:picLocks noChangeAspect="1"/>
          </p:cNvPicPr>
          <p:nvPr/>
        </p:nvPicPr>
        <p:blipFill>
          <a:blip r:embed="rId3"/>
          <a:stretch>
            <a:fillRect/>
          </a:stretch>
        </p:blipFill>
        <p:spPr>
          <a:xfrm>
            <a:off x="1295400" y="1042828"/>
            <a:ext cx="9601200" cy="4772343"/>
          </a:xfrm>
          <a:prstGeom prst="rect">
            <a:avLst/>
          </a:prstGeom>
        </p:spPr>
      </p:pic>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ED44113A-52B4-4B9F-BBB4-594B2004D85F}"/>
                  </a:ext>
                </a:extLst>
              </p14:cNvPr>
              <p14:cNvContentPartPr/>
              <p14:nvPr/>
            </p14:nvContentPartPr>
            <p14:xfrm>
              <a:off x="4818960" y="2007720"/>
              <a:ext cx="2096640" cy="3219480"/>
            </p14:xfrm>
          </p:contentPart>
        </mc:Choice>
        <mc:Fallback xmlns="">
          <p:pic>
            <p:nvPicPr>
              <p:cNvPr id="8" name="Ink 7">
                <a:extLst>
                  <a:ext uri="{FF2B5EF4-FFF2-40B4-BE49-F238E27FC236}">
                    <a16:creationId xmlns:a16="http://schemas.microsoft.com/office/drawing/2014/main" id="{ED44113A-52B4-4B9F-BBB4-594B2004D85F}"/>
                  </a:ext>
                </a:extLst>
              </p:cNvPr>
              <p:cNvPicPr/>
              <p:nvPr/>
            </p:nvPicPr>
            <p:blipFill>
              <a:blip r:embed="rId5"/>
              <a:stretch>
                <a:fillRect/>
              </a:stretch>
            </p:blipFill>
            <p:spPr>
              <a:xfrm>
                <a:off x="4809600" y="1998360"/>
                <a:ext cx="2115360" cy="3238200"/>
              </a:xfrm>
              <a:prstGeom prst="rect">
                <a:avLst/>
              </a:prstGeom>
            </p:spPr>
          </p:pic>
        </mc:Fallback>
      </mc:AlternateContent>
    </p:spTree>
    <p:extLst>
      <p:ext uri="{BB962C8B-B14F-4D97-AF65-F5344CB8AC3E}">
        <p14:creationId xmlns:p14="http://schemas.microsoft.com/office/powerpoint/2010/main" val="2576266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16D320F-F346-4866-825D-2396832743B0}"/>
              </a:ext>
            </a:extLst>
          </p:cNvPr>
          <p:cNvSpPr txBox="1"/>
          <p:nvPr/>
        </p:nvSpPr>
        <p:spPr>
          <a:xfrm>
            <a:off x="447040" y="247640"/>
            <a:ext cx="11440160" cy="5565947"/>
          </a:xfrm>
          <a:prstGeom prst="rect">
            <a:avLst/>
          </a:prstGeom>
          <a:noFill/>
        </p:spPr>
        <p:txBody>
          <a:bodyPr wrap="square">
            <a:spAutoFit/>
          </a:bodyPr>
          <a:lstStyle/>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HDFS follows the master-slave architecture, and it has the following elements.</a:t>
            </a:r>
          </a:p>
          <a:p>
            <a:pPr algn="l">
              <a:lnSpc>
                <a:spcPct val="150000"/>
              </a:lnSpc>
            </a:pPr>
            <a:endParaRPr lang="en-US" sz="2400" b="1" i="0" dirty="0">
              <a:effectLst/>
              <a:latin typeface="Times New Roman" panose="02020603050405020304" pitchFamily="18" charset="0"/>
              <a:cs typeface="Times New Roman" panose="02020603050405020304" pitchFamily="18" charset="0"/>
            </a:endParaRPr>
          </a:p>
          <a:p>
            <a:pPr algn="l">
              <a:lnSpc>
                <a:spcPct val="150000"/>
              </a:lnSpc>
            </a:pPr>
            <a:r>
              <a:rPr lang="en-US" sz="2400" b="1" i="0" dirty="0" err="1">
                <a:effectLst/>
                <a:latin typeface="Times New Roman" panose="02020603050405020304" pitchFamily="18" charset="0"/>
                <a:cs typeface="Times New Roman" panose="02020603050405020304" pitchFamily="18" charset="0"/>
              </a:rPr>
              <a:t>Namenode</a:t>
            </a:r>
            <a:endParaRPr lang="en-US" sz="2400" b="1" i="0" dirty="0">
              <a:effectLst/>
              <a:latin typeface="Times New Roman" panose="02020603050405020304" pitchFamily="18" charset="0"/>
              <a:cs typeface="Times New Roman" panose="02020603050405020304" pitchFamily="18" charset="0"/>
            </a:endParaRPr>
          </a:p>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The </a:t>
            </a:r>
            <a:r>
              <a:rPr lang="en-US" sz="2400" b="0" i="0" dirty="0" err="1">
                <a:solidFill>
                  <a:srgbClr val="000000"/>
                </a:solidFill>
                <a:effectLst/>
                <a:latin typeface="Times New Roman" panose="02020603050405020304" pitchFamily="18" charset="0"/>
                <a:cs typeface="Times New Roman" panose="02020603050405020304" pitchFamily="18" charset="0"/>
              </a:rPr>
              <a:t>namenode</a:t>
            </a:r>
            <a:r>
              <a:rPr lang="en-US" sz="2400" b="0" i="0" dirty="0">
                <a:solidFill>
                  <a:srgbClr val="000000"/>
                </a:solidFill>
                <a:effectLst/>
                <a:latin typeface="Times New Roman" panose="02020603050405020304" pitchFamily="18" charset="0"/>
                <a:cs typeface="Times New Roman" panose="02020603050405020304" pitchFamily="18" charset="0"/>
              </a:rPr>
              <a:t> is the commodity hardware that contains the GNU/Linux operating system and the </a:t>
            </a:r>
            <a:r>
              <a:rPr lang="en-US" sz="2400" b="0" i="0" dirty="0" err="1">
                <a:solidFill>
                  <a:srgbClr val="000000"/>
                </a:solidFill>
                <a:effectLst/>
                <a:latin typeface="Times New Roman" panose="02020603050405020304" pitchFamily="18" charset="0"/>
                <a:cs typeface="Times New Roman" panose="02020603050405020304" pitchFamily="18" charset="0"/>
              </a:rPr>
              <a:t>namenode</a:t>
            </a:r>
            <a:r>
              <a:rPr lang="en-US" sz="2400" b="0" i="0" dirty="0">
                <a:solidFill>
                  <a:srgbClr val="000000"/>
                </a:solidFill>
                <a:effectLst/>
                <a:latin typeface="Times New Roman" panose="02020603050405020304" pitchFamily="18" charset="0"/>
                <a:cs typeface="Times New Roman" panose="02020603050405020304" pitchFamily="18" charset="0"/>
              </a:rPr>
              <a:t> software. It is a software that can be run on commodity hardware. The system having the </a:t>
            </a:r>
            <a:r>
              <a:rPr lang="en-US" sz="2400" b="0" i="0" dirty="0" err="1">
                <a:solidFill>
                  <a:srgbClr val="000000"/>
                </a:solidFill>
                <a:effectLst/>
                <a:latin typeface="Times New Roman" panose="02020603050405020304" pitchFamily="18" charset="0"/>
                <a:cs typeface="Times New Roman" panose="02020603050405020304" pitchFamily="18" charset="0"/>
              </a:rPr>
              <a:t>namenode</a:t>
            </a:r>
            <a:r>
              <a:rPr lang="en-US" sz="2400" b="0" i="0" dirty="0">
                <a:solidFill>
                  <a:srgbClr val="000000"/>
                </a:solidFill>
                <a:effectLst/>
                <a:latin typeface="Times New Roman" panose="02020603050405020304" pitchFamily="18" charset="0"/>
                <a:cs typeface="Times New Roman" panose="02020603050405020304" pitchFamily="18" charset="0"/>
              </a:rPr>
              <a:t> acts as the master server and it does the following tasks −</a:t>
            </a:r>
          </a:p>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Manages the file system namespace.</a:t>
            </a:r>
          </a:p>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Regulates client’s access to files.</a:t>
            </a:r>
          </a:p>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It also executes file system operations such as renaming, closing, and opening files and directories.</a:t>
            </a:r>
          </a:p>
        </p:txBody>
      </p:sp>
    </p:spTree>
    <p:extLst>
      <p:ext uri="{BB962C8B-B14F-4D97-AF65-F5344CB8AC3E}">
        <p14:creationId xmlns:p14="http://schemas.microsoft.com/office/powerpoint/2010/main" val="2419795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168730-412D-4999-B34B-6E70256DDCC4}"/>
              </a:ext>
            </a:extLst>
          </p:cNvPr>
          <p:cNvSpPr txBox="1"/>
          <p:nvPr/>
        </p:nvSpPr>
        <p:spPr>
          <a:xfrm>
            <a:off x="87086" y="117693"/>
            <a:ext cx="12104914" cy="6740307"/>
          </a:xfrm>
          <a:prstGeom prst="rect">
            <a:avLst/>
          </a:prstGeom>
          <a:noFill/>
        </p:spPr>
        <p:txBody>
          <a:bodyPr wrap="square">
            <a:spAutoFit/>
          </a:bodyPr>
          <a:lstStyle/>
          <a:p>
            <a:pPr algn="just"/>
            <a:r>
              <a:rPr lang="en-US" sz="2400" b="1" i="1" dirty="0">
                <a:solidFill>
                  <a:srgbClr val="4A4A4A"/>
                </a:solidFill>
                <a:effectLst/>
                <a:latin typeface="Times New Roman" panose="02020603050405020304" pitchFamily="18" charset="0"/>
                <a:cs typeface="Times New Roman" panose="02020603050405020304" pitchFamily="18" charset="0"/>
              </a:rPr>
              <a:t>Functions of </a:t>
            </a:r>
            <a:r>
              <a:rPr lang="en-US" sz="2400" b="1" i="1" dirty="0" err="1">
                <a:solidFill>
                  <a:srgbClr val="4A4A4A"/>
                </a:solidFill>
                <a:effectLst/>
                <a:latin typeface="Times New Roman" panose="02020603050405020304" pitchFamily="18" charset="0"/>
                <a:cs typeface="Times New Roman" panose="02020603050405020304" pitchFamily="18" charset="0"/>
              </a:rPr>
              <a:t>NameNode</a:t>
            </a:r>
            <a:r>
              <a:rPr lang="en-US" sz="2400" b="1" i="1" dirty="0">
                <a:solidFill>
                  <a:srgbClr val="4A4A4A"/>
                </a:solidFill>
                <a:effectLst/>
                <a:latin typeface="Times New Roman" panose="02020603050405020304" pitchFamily="18" charset="0"/>
                <a:cs typeface="Times New Roman" panose="02020603050405020304" pitchFamily="18" charset="0"/>
              </a:rPr>
              <a:t>:</a:t>
            </a:r>
            <a:endParaRPr lang="en-US" sz="2400" b="1" i="0" dirty="0">
              <a:solidFill>
                <a:srgbClr val="4A4A4A"/>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b="0" i="0" dirty="0">
                <a:solidFill>
                  <a:srgbClr val="4A4A4A"/>
                </a:solidFill>
                <a:effectLst/>
                <a:latin typeface="Times New Roman" panose="02020603050405020304" pitchFamily="18" charset="0"/>
                <a:cs typeface="Times New Roman" panose="02020603050405020304" pitchFamily="18" charset="0"/>
              </a:rPr>
              <a:t>It is the master daemon that maintains and manages the DataNodes (slave nodes)</a:t>
            </a:r>
          </a:p>
          <a:p>
            <a:pPr algn="just">
              <a:buFont typeface="Arial" panose="020B0604020202020204" pitchFamily="34" charset="0"/>
              <a:buChar char="•"/>
            </a:pPr>
            <a:r>
              <a:rPr lang="en-US" sz="2400" b="0" i="0" dirty="0">
                <a:solidFill>
                  <a:srgbClr val="4A4A4A"/>
                </a:solidFill>
                <a:effectLst/>
                <a:latin typeface="Times New Roman" panose="02020603050405020304" pitchFamily="18" charset="0"/>
                <a:cs typeface="Times New Roman" panose="02020603050405020304" pitchFamily="18" charset="0"/>
              </a:rPr>
              <a:t>It records the metadata of all the files stored in the cluster, e.g. The location of blocks stored, the size of the files, permissions, hierarchy, etc. There are two files associated with the metadata:</a:t>
            </a:r>
          </a:p>
          <a:p>
            <a:pPr marL="742950" lvl="1" indent="-285750" algn="just">
              <a:buFont typeface="Arial" panose="020B0604020202020204" pitchFamily="34" charset="0"/>
              <a:buChar char="•"/>
            </a:pPr>
            <a:r>
              <a:rPr lang="en-US" sz="2400" b="1" i="0" dirty="0" err="1">
                <a:solidFill>
                  <a:srgbClr val="4A4A4A"/>
                </a:solidFill>
                <a:effectLst/>
                <a:latin typeface="Times New Roman" panose="02020603050405020304" pitchFamily="18" charset="0"/>
                <a:cs typeface="Times New Roman" panose="02020603050405020304" pitchFamily="18" charset="0"/>
              </a:rPr>
              <a:t>FsImage</a:t>
            </a:r>
            <a:r>
              <a:rPr lang="en-US" sz="2400" b="1" i="0" dirty="0">
                <a:solidFill>
                  <a:srgbClr val="4A4A4A"/>
                </a:solidFill>
                <a:effectLst/>
                <a:latin typeface="Times New Roman" panose="02020603050405020304" pitchFamily="18" charset="0"/>
                <a:cs typeface="Times New Roman" panose="02020603050405020304" pitchFamily="18" charset="0"/>
              </a:rPr>
              <a:t>:</a:t>
            </a:r>
            <a:r>
              <a:rPr lang="en-US" sz="2400" b="0" i="0" dirty="0">
                <a:solidFill>
                  <a:srgbClr val="4A4A4A"/>
                </a:solidFill>
                <a:effectLst/>
                <a:latin typeface="Times New Roman" panose="02020603050405020304" pitchFamily="18" charset="0"/>
                <a:cs typeface="Times New Roman" panose="02020603050405020304" pitchFamily="18" charset="0"/>
              </a:rPr>
              <a:t> It contains the complete state of the file system namespace since the start of the </a:t>
            </a:r>
            <a:r>
              <a:rPr lang="en-US" sz="2400" b="0" i="0" dirty="0" err="1">
                <a:solidFill>
                  <a:srgbClr val="4A4A4A"/>
                </a:solidFill>
                <a:effectLst/>
                <a:latin typeface="Times New Roman" panose="02020603050405020304" pitchFamily="18" charset="0"/>
                <a:cs typeface="Times New Roman" panose="02020603050405020304" pitchFamily="18" charset="0"/>
              </a:rPr>
              <a:t>NameNode</a:t>
            </a:r>
            <a:r>
              <a:rPr lang="en-US" sz="2400" b="0" i="0" dirty="0">
                <a:solidFill>
                  <a:srgbClr val="4A4A4A"/>
                </a:solidFill>
                <a:effectLst/>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sz="2400" b="1" i="0" dirty="0" err="1">
                <a:solidFill>
                  <a:srgbClr val="4A4A4A"/>
                </a:solidFill>
                <a:effectLst/>
                <a:latin typeface="Times New Roman" panose="02020603050405020304" pitchFamily="18" charset="0"/>
                <a:cs typeface="Times New Roman" panose="02020603050405020304" pitchFamily="18" charset="0"/>
              </a:rPr>
              <a:t>EditLogs</a:t>
            </a:r>
            <a:r>
              <a:rPr lang="en-US" sz="2400" b="1" i="0" dirty="0">
                <a:solidFill>
                  <a:srgbClr val="4A4A4A"/>
                </a:solidFill>
                <a:effectLst/>
                <a:latin typeface="Times New Roman" panose="02020603050405020304" pitchFamily="18" charset="0"/>
                <a:cs typeface="Times New Roman" panose="02020603050405020304" pitchFamily="18" charset="0"/>
              </a:rPr>
              <a:t>:</a:t>
            </a:r>
            <a:r>
              <a:rPr lang="en-US" sz="2400" b="0" i="0" dirty="0">
                <a:solidFill>
                  <a:srgbClr val="4A4A4A"/>
                </a:solidFill>
                <a:effectLst/>
                <a:latin typeface="Times New Roman" panose="02020603050405020304" pitchFamily="18" charset="0"/>
                <a:cs typeface="Times New Roman" panose="02020603050405020304" pitchFamily="18" charset="0"/>
              </a:rPr>
              <a:t> It contains all the recent modifications made to the file system with respect to the most recent </a:t>
            </a:r>
            <a:r>
              <a:rPr lang="en-US" sz="2400" b="0" i="0" dirty="0" err="1">
                <a:solidFill>
                  <a:srgbClr val="4A4A4A"/>
                </a:solidFill>
                <a:effectLst/>
                <a:latin typeface="Times New Roman" panose="02020603050405020304" pitchFamily="18" charset="0"/>
                <a:cs typeface="Times New Roman" panose="02020603050405020304" pitchFamily="18" charset="0"/>
              </a:rPr>
              <a:t>FsImage</a:t>
            </a:r>
            <a:r>
              <a:rPr lang="en-US" sz="2400" b="0" i="0" dirty="0">
                <a:solidFill>
                  <a:srgbClr val="4A4A4A"/>
                </a:solidFill>
                <a:effectLst/>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sz="2400" b="0" i="0" dirty="0">
                <a:solidFill>
                  <a:srgbClr val="4A4A4A"/>
                </a:solidFill>
                <a:effectLst/>
                <a:latin typeface="Times New Roman" panose="02020603050405020304" pitchFamily="18" charset="0"/>
                <a:cs typeface="Times New Roman" panose="02020603050405020304" pitchFamily="18" charset="0"/>
              </a:rPr>
              <a:t>It records each change that takes place to the file system metadata. For example, if a file is deleted in HDFS, the </a:t>
            </a:r>
            <a:r>
              <a:rPr lang="en-US" sz="2400" b="0" i="0" dirty="0" err="1">
                <a:solidFill>
                  <a:srgbClr val="4A4A4A"/>
                </a:solidFill>
                <a:effectLst/>
                <a:latin typeface="Times New Roman" panose="02020603050405020304" pitchFamily="18" charset="0"/>
                <a:cs typeface="Times New Roman" panose="02020603050405020304" pitchFamily="18" charset="0"/>
              </a:rPr>
              <a:t>NameNode</a:t>
            </a:r>
            <a:r>
              <a:rPr lang="en-US" sz="2400" b="0" i="0" dirty="0">
                <a:solidFill>
                  <a:srgbClr val="4A4A4A"/>
                </a:solidFill>
                <a:effectLst/>
                <a:latin typeface="Times New Roman" panose="02020603050405020304" pitchFamily="18" charset="0"/>
                <a:cs typeface="Times New Roman" panose="02020603050405020304" pitchFamily="18" charset="0"/>
              </a:rPr>
              <a:t> will immediately record this in the </a:t>
            </a:r>
            <a:r>
              <a:rPr lang="en-US" sz="2400" b="0" i="0" dirty="0" err="1">
                <a:solidFill>
                  <a:srgbClr val="4A4A4A"/>
                </a:solidFill>
                <a:effectLst/>
                <a:latin typeface="Times New Roman" panose="02020603050405020304" pitchFamily="18" charset="0"/>
                <a:cs typeface="Times New Roman" panose="02020603050405020304" pitchFamily="18" charset="0"/>
              </a:rPr>
              <a:t>EditLog</a:t>
            </a:r>
            <a:r>
              <a:rPr lang="en-US" sz="2400" b="0" i="0" dirty="0">
                <a:solidFill>
                  <a:srgbClr val="4A4A4A"/>
                </a:solidFill>
                <a:effectLst/>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sz="2400" b="0" i="0" dirty="0">
                <a:solidFill>
                  <a:srgbClr val="4A4A4A"/>
                </a:solidFill>
                <a:effectLst/>
                <a:latin typeface="Times New Roman" panose="02020603050405020304" pitchFamily="18" charset="0"/>
                <a:cs typeface="Times New Roman" panose="02020603050405020304" pitchFamily="18" charset="0"/>
              </a:rPr>
              <a:t>It regularly receives a Heartbeat and a block report from all the DataNodes in the cluster to ensure that the DataNodes are live.</a:t>
            </a:r>
          </a:p>
          <a:p>
            <a:pPr algn="just">
              <a:buFont typeface="Arial" panose="020B0604020202020204" pitchFamily="34" charset="0"/>
              <a:buChar char="•"/>
            </a:pPr>
            <a:r>
              <a:rPr lang="en-US" sz="2400" b="0" i="0" dirty="0">
                <a:solidFill>
                  <a:srgbClr val="4A4A4A"/>
                </a:solidFill>
                <a:effectLst/>
                <a:latin typeface="Times New Roman" panose="02020603050405020304" pitchFamily="18" charset="0"/>
                <a:cs typeface="Times New Roman" panose="02020603050405020304" pitchFamily="18" charset="0"/>
              </a:rPr>
              <a:t>It keeps a record of all the blocks in HDFS and in which nodes these blocks are located.</a:t>
            </a:r>
          </a:p>
          <a:p>
            <a:pPr algn="just">
              <a:buFont typeface="Arial" panose="020B0604020202020204" pitchFamily="34" charset="0"/>
              <a:buChar char="•"/>
            </a:pPr>
            <a:r>
              <a:rPr lang="en-US" sz="2400" b="0" i="0" dirty="0">
                <a:solidFill>
                  <a:srgbClr val="4A4A4A"/>
                </a:solidFill>
                <a:effectLst/>
                <a:latin typeface="Times New Roman" panose="02020603050405020304" pitchFamily="18" charset="0"/>
                <a:cs typeface="Times New Roman" panose="02020603050405020304" pitchFamily="18" charset="0"/>
              </a:rPr>
              <a:t>The </a:t>
            </a:r>
            <a:r>
              <a:rPr lang="en-US" sz="2400" b="0" i="0" dirty="0" err="1">
                <a:solidFill>
                  <a:srgbClr val="4A4A4A"/>
                </a:solidFill>
                <a:effectLst/>
                <a:latin typeface="Times New Roman" panose="02020603050405020304" pitchFamily="18" charset="0"/>
                <a:cs typeface="Times New Roman" panose="02020603050405020304" pitchFamily="18" charset="0"/>
              </a:rPr>
              <a:t>NameNode</a:t>
            </a:r>
            <a:r>
              <a:rPr lang="en-US" sz="2400" b="0" i="0" dirty="0">
                <a:solidFill>
                  <a:srgbClr val="4A4A4A"/>
                </a:solidFill>
                <a:effectLst/>
                <a:latin typeface="Times New Roman" panose="02020603050405020304" pitchFamily="18" charset="0"/>
                <a:cs typeface="Times New Roman" panose="02020603050405020304" pitchFamily="18" charset="0"/>
              </a:rPr>
              <a:t> is also responsible to take care of the </a:t>
            </a:r>
            <a:r>
              <a:rPr lang="en-US" sz="2400" b="1" i="0" dirty="0">
                <a:solidFill>
                  <a:srgbClr val="4A4A4A"/>
                </a:solidFill>
                <a:effectLst/>
                <a:latin typeface="Times New Roman" panose="02020603050405020304" pitchFamily="18" charset="0"/>
                <a:cs typeface="Times New Roman" panose="02020603050405020304" pitchFamily="18" charset="0"/>
              </a:rPr>
              <a:t>replication factor </a:t>
            </a:r>
            <a:r>
              <a:rPr lang="en-US" sz="2400" b="0" i="0" dirty="0">
                <a:solidFill>
                  <a:srgbClr val="4A4A4A"/>
                </a:solidFill>
                <a:effectLst/>
                <a:latin typeface="Times New Roman" panose="02020603050405020304" pitchFamily="18" charset="0"/>
                <a:cs typeface="Times New Roman" panose="02020603050405020304" pitchFamily="18" charset="0"/>
              </a:rPr>
              <a:t>of all the blocks which we will discuss in detail later in this HDFS tutorial blog.</a:t>
            </a:r>
          </a:p>
          <a:p>
            <a:pPr algn="just">
              <a:buFont typeface="Arial" panose="020B0604020202020204" pitchFamily="34" charset="0"/>
              <a:buChar char="•"/>
            </a:pPr>
            <a:r>
              <a:rPr lang="en-US" sz="2400" b="0" i="0" dirty="0">
                <a:solidFill>
                  <a:srgbClr val="4A4A4A"/>
                </a:solidFill>
                <a:effectLst/>
                <a:latin typeface="Times New Roman" panose="02020603050405020304" pitchFamily="18" charset="0"/>
                <a:cs typeface="Times New Roman" panose="02020603050405020304" pitchFamily="18" charset="0"/>
              </a:rPr>
              <a:t>In </a:t>
            </a:r>
            <a:r>
              <a:rPr lang="en-US" sz="2400" b="1" i="0" dirty="0">
                <a:solidFill>
                  <a:srgbClr val="4A4A4A"/>
                </a:solidFill>
                <a:effectLst/>
                <a:latin typeface="Times New Roman" panose="02020603050405020304" pitchFamily="18" charset="0"/>
                <a:cs typeface="Times New Roman" panose="02020603050405020304" pitchFamily="18" charset="0"/>
              </a:rPr>
              <a:t>case of the </a:t>
            </a:r>
            <a:r>
              <a:rPr lang="en-US" sz="2400" b="1" i="0" dirty="0" err="1">
                <a:solidFill>
                  <a:srgbClr val="4A4A4A"/>
                </a:solidFill>
                <a:effectLst/>
                <a:latin typeface="Times New Roman" panose="02020603050405020304" pitchFamily="18" charset="0"/>
                <a:cs typeface="Times New Roman" panose="02020603050405020304" pitchFamily="18" charset="0"/>
              </a:rPr>
              <a:t>DataNode</a:t>
            </a:r>
            <a:r>
              <a:rPr lang="en-US" sz="2400" b="1" i="0" dirty="0">
                <a:solidFill>
                  <a:srgbClr val="4A4A4A"/>
                </a:solidFill>
                <a:effectLst/>
                <a:latin typeface="Times New Roman" panose="02020603050405020304" pitchFamily="18" charset="0"/>
                <a:cs typeface="Times New Roman" panose="02020603050405020304" pitchFamily="18" charset="0"/>
              </a:rPr>
              <a:t> failure</a:t>
            </a:r>
            <a:r>
              <a:rPr lang="en-US" sz="2400" b="0" i="0" dirty="0">
                <a:solidFill>
                  <a:srgbClr val="4A4A4A"/>
                </a:solidFill>
                <a:effectLst/>
                <a:latin typeface="Times New Roman" panose="02020603050405020304" pitchFamily="18" charset="0"/>
                <a:cs typeface="Times New Roman" panose="02020603050405020304" pitchFamily="18" charset="0"/>
              </a:rPr>
              <a:t>, the </a:t>
            </a:r>
            <a:r>
              <a:rPr lang="en-US" sz="2400" b="0" i="0" dirty="0" err="1">
                <a:solidFill>
                  <a:srgbClr val="4A4A4A"/>
                </a:solidFill>
                <a:effectLst/>
                <a:latin typeface="Times New Roman" panose="02020603050405020304" pitchFamily="18" charset="0"/>
                <a:cs typeface="Times New Roman" panose="02020603050405020304" pitchFamily="18" charset="0"/>
              </a:rPr>
              <a:t>NameNode</a:t>
            </a:r>
            <a:r>
              <a:rPr lang="en-US" sz="2400" b="0" i="0" dirty="0">
                <a:solidFill>
                  <a:srgbClr val="4A4A4A"/>
                </a:solidFill>
                <a:effectLst/>
                <a:latin typeface="Times New Roman" panose="02020603050405020304" pitchFamily="18" charset="0"/>
                <a:cs typeface="Times New Roman" panose="02020603050405020304" pitchFamily="18" charset="0"/>
              </a:rPr>
              <a:t> chooses new DataNodes for new replicas, balance disk usage and manages the communication traffic to the DataNodes.</a:t>
            </a:r>
          </a:p>
        </p:txBody>
      </p:sp>
    </p:spTree>
    <p:extLst>
      <p:ext uri="{BB962C8B-B14F-4D97-AF65-F5344CB8AC3E}">
        <p14:creationId xmlns:p14="http://schemas.microsoft.com/office/powerpoint/2010/main" val="2860927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anim calcmode="lin" valueType="num">
                                      <p:cBhvr additive="base">
                                        <p:cTn id="5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A3422B-A0F7-4242-A4E7-A6630E287B19}"/>
              </a:ext>
            </a:extLst>
          </p:cNvPr>
          <p:cNvSpPr txBox="1"/>
          <p:nvPr/>
        </p:nvSpPr>
        <p:spPr>
          <a:xfrm>
            <a:off x="495299" y="703277"/>
            <a:ext cx="11027229" cy="3903954"/>
          </a:xfrm>
          <a:prstGeom prst="rect">
            <a:avLst/>
          </a:prstGeom>
          <a:noFill/>
        </p:spPr>
        <p:txBody>
          <a:bodyPr wrap="square">
            <a:spAutoFit/>
          </a:bodyPr>
          <a:lstStyle/>
          <a:p>
            <a:pPr algn="l">
              <a:lnSpc>
                <a:spcPct val="150000"/>
              </a:lnSpc>
            </a:pPr>
            <a:r>
              <a:rPr lang="en-US" sz="2400" b="1" i="0" dirty="0" err="1">
                <a:effectLst/>
                <a:latin typeface="Times New Roman" panose="02020603050405020304" pitchFamily="18" charset="0"/>
                <a:cs typeface="Times New Roman" panose="02020603050405020304" pitchFamily="18" charset="0"/>
              </a:rPr>
              <a:t>Datanode</a:t>
            </a:r>
            <a:endParaRPr lang="en-US" sz="2400" b="1" i="0" dirty="0">
              <a:effectLst/>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The </a:t>
            </a:r>
            <a:r>
              <a:rPr lang="en-US" sz="2400" b="0" i="0" dirty="0" err="1">
                <a:solidFill>
                  <a:srgbClr val="000000"/>
                </a:solidFill>
                <a:effectLst/>
                <a:latin typeface="Times New Roman" panose="02020603050405020304" pitchFamily="18" charset="0"/>
                <a:cs typeface="Times New Roman" panose="02020603050405020304" pitchFamily="18" charset="0"/>
              </a:rPr>
              <a:t>datanode</a:t>
            </a:r>
            <a:r>
              <a:rPr lang="en-US" sz="2400" b="0" i="0" dirty="0">
                <a:solidFill>
                  <a:srgbClr val="000000"/>
                </a:solidFill>
                <a:effectLst/>
                <a:latin typeface="Times New Roman" panose="02020603050405020304" pitchFamily="18" charset="0"/>
                <a:cs typeface="Times New Roman" panose="02020603050405020304" pitchFamily="18" charset="0"/>
              </a:rPr>
              <a:t> is a commodity hardware having the GNU/Linux operating system and </a:t>
            </a:r>
            <a:r>
              <a:rPr lang="en-US" sz="2400" b="0" i="0" dirty="0" err="1">
                <a:solidFill>
                  <a:srgbClr val="000000"/>
                </a:solidFill>
                <a:effectLst/>
                <a:latin typeface="Times New Roman" panose="02020603050405020304" pitchFamily="18" charset="0"/>
                <a:cs typeface="Times New Roman" panose="02020603050405020304" pitchFamily="18" charset="0"/>
              </a:rPr>
              <a:t>datanode</a:t>
            </a:r>
            <a:r>
              <a:rPr lang="en-US" sz="2400" b="0" i="0" dirty="0">
                <a:solidFill>
                  <a:srgbClr val="000000"/>
                </a:solidFill>
                <a:effectLst/>
                <a:latin typeface="Times New Roman" panose="02020603050405020304" pitchFamily="18" charset="0"/>
                <a:cs typeface="Times New Roman" panose="02020603050405020304" pitchFamily="18" charset="0"/>
              </a:rPr>
              <a:t> software. For every node (Commodity hardware/System) in a cluster, there will be a </a:t>
            </a:r>
            <a:r>
              <a:rPr lang="en-US" sz="2400" b="0" i="0" dirty="0" err="1">
                <a:solidFill>
                  <a:srgbClr val="000000"/>
                </a:solidFill>
                <a:effectLst/>
                <a:latin typeface="Times New Roman" panose="02020603050405020304" pitchFamily="18" charset="0"/>
                <a:cs typeface="Times New Roman" panose="02020603050405020304" pitchFamily="18" charset="0"/>
              </a:rPr>
              <a:t>datanode</a:t>
            </a:r>
            <a:r>
              <a:rPr lang="en-US" sz="2400" b="0" i="0" dirty="0">
                <a:solidFill>
                  <a:srgbClr val="000000"/>
                </a:solidFill>
                <a:effectLst/>
                <a:latin typeface="Times New Roman" panose="02020603050405020304" pitchFamily="18" charset="0"/>
                <a:cs typeface="Times New Roman" panose="02020603050405020304" pitchFamily="18" charset="0"/>
              </a:rPr>
              <a:t>. These nodes manage the data storage of their system. </a:t>
            </a:r>
            <a:endParaRPr lang="en-US" sz="2400" dirty="0">
              <a:solidFill>
                <a:srgbClr val="000000"/>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400" b="0" i="0" dirty="0" err="1">
                <a:solidFill>
                  <a:srgbClr val="000000"/>
                </a:solidFill>
                <a:effectLst/>
                <a:latin typeface="Times New Roman" panose="02020603050405020304" pitchFamily="18" charset="0"/>
                <a:cs typeface="Times New Roman" panose="02020603050405020304" pitchFamily="18" charset="0"/>
              </a:rPr>
              <a:t>Datanodes</a:t>
            </a:r>
            <a:r>
              <a:rPr lang="en-US" sz="2400" b="0" i="0" dirty="0">
                <a:solidFill>
                  <a:srgbClr val="000000"/>
                </a:solidFill>
                <a:effectLst/>
                <a:latin typeface="Times New Roman" panose="02020603050405020304" pitchFamily="18" charset="0"/>
                <a:cs typeface="Times New Roman" panose="02020603050405020304" pitchFamily="18" charset="0"/>
              </a:rPr>
              <a:t> perform read-write operations on the file systems, as per client request.</a:t>
            </a:r>
          </a:p>
          <a:p>
            <a:pPr marL="342900" indent="-342900"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They also perform operations such as block creation, deletion, and replication according to the instructions of the </a:t>
            </a:r>
            <a:r>
              <a:rPr lang="en-US" sz="2400" b="0" i="0" dirty="0" err="1">
                <a:solidFill>
                  <a:srgbClr val="000000"/>
                </a:solidFill>
                <a:effectLst/>
                <a:latin typeface="Times New Roman" panose="02020603050405020304" pitchFamily="18" charset="0"/>
                <a:cs typeface="Times New Roman" panose="02020603050405020304" pitchFamily="18" charset="0"/>
              </a:rPr>
              <a:t>namenode</a:t>
            </a:r>
            <a:r>
              <a:rPr lang="en-US" sz="2400" b="0" i="0" dirty="0">
                <a:solidFill>
                  <a:srgbClr val="000000"/>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64092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8FC241-CF97-40DB-89F9-21386D136BAF}"/>
              </a:ext>
            </a:extLst>
          </p:cNvPr>
          <p:cNvSpPr txBox="1"/>
          <p:nvPr/>
        </p:nvSpPr>
        <p:spPr>
          <a:xfrm>
            <a:off x="228601" y="592019"/>
            <a:ext cx="11615056" cy="3349956"/>
          </a:xfrm>
          <a:prstGeom prst="rect">
            <a:avLst/>
          </a:prstGeom>
          <a:noFill/>
        </p:spPr>
        <p:txBody>
          <a:bodyPr wrap="square">
            <a:spAutoFit/>
          </a:bodyPr>
          <a:lstStyle/>
          <a:p>
            <a:pPr algn="just">
              <a:lnSpc>
                <a:spcPct val="150000"/>
              </a:lnSpc>
            </a:pPr>
            <a:r>
              <a:rPr lang="en-US" sz="2400" b="1" i="1" dirty="0">
                <a:solidFill>
                  <a:srgbClr val="4A4A4A"/>
                </a:solidFill>
                <a:effectLst/>
                <a:latin typeface="Times New Roman" panose="02020603050405020304" pitchFamily="18" charset="0"/>
                <a:cs typeface="Times New Roman" panose="02020603050405020304" pitchFamily="18" charset="0"/>
              </a:rPr>
              <a:t>Functions of </a:t>
            </a:r>
            <a:r>
              <a:rPr lang="en-US" sz="2400" b="1" i="1" dirty="0" err="1">
                <a:solidFill>
                  <a:srgbClr val="4A4A4A"/>
                </a:solidFill>
                <a:effectLst/>
                <a:latin typeface="Times New Roman" panose="02020603050405020304" pitchFamily="18" charset="0"/>
                <a:cs typeface="Times New Roman" panose="02020603050405020304" pitchFamily="18" charset="0"/>
              </a:rPr>
              <a:t>DataNode</a:t>
            </a:r>
            <a:r>
              <a:rPr lang="en-US" sz="2400" b="1" i="1" dirty="0">
                <a:solidFill>
                  <a:srgbClr val="4A4A4A"/>
                </a:solidFill>
                <a:effectLst/>
                <a:latin typeface="Times New Roman" panose="02020603050405020304" pitchFamily="18" charset="0"/>
                <a:cs typeface="Times New Roman" panose="02020603050405020304" pitchFamily="18" charset="0"/>
              </a:rPr>
              <a:t>:</a:t>
            </a:r>
            <a:endParaRPr lang="en-US" sz="2400" b="1" i="0" dirty="0">
              <a:solidFill>
                <a:srgbClr val="4A4A4A"/>
              </a:solidFill>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400" b="0" i="0" dirty="0">
                <a:solidFill>
                  <a:srgbClr val="4A4A4A"/>
                </a:solidFill>
                <a:effectLst/>
                <a:latin typeface="Times New Roman" panose="02020603050405020304" pitchFamily="18" charset="0"/>
                <a:cs typeface="Times New Roman" panose="02020603050405020304" pitchFamily="18" charset="0"/>
              </a:rPr>
              <a:t>These are slave daemons or process which runs on each slave machine.</a:t>
            </a:r>
          </a:p>
          <a:p>
            <a:pPr algn="just">
              <a:lnSpc>
                <a:spcPct val="150000"/>
              </a:lnSpc>
              <a:buFont typeface="Arial" panose="020B0604020202020204" pitchFamily="34" charset="0"/>
              <a:buChar char="•"/>
            </a:pPr>
            <a:r>
              <a:rPr lang="en-US" sz="2400" b="0" i="0" dirty="0">
                <a:solidFill>
                  <a:srgbClr val="4A4A4A"/>
                </a:solidFill>
                <a:effectLst/>
                <a:latin typeface="Times New Roman" panose="02020603050405020304" pitchFamily="18" charset="0"/>
                <a:cs typeface="Times New Roman" panose="02020603050405020304" pitchFamily="18" charset="0"/>
              </a:rPr>
              <a:t>The actual data is stored on DataNodes.</a:t>
            </a:r>
          </a:p>
          <a:p>
            <a:pPr algn="just">
              <a:lnSpc>
                <a:spcPct val="150000"/>
              </a:lnSpc>
              <a:buFont typeface="Arial" panose="020B0604020202020204" pitchFamily="34" charset="0"/>
              <a:buChar char="•"/>
            </a:pPr>
            <a:r>
              <a:rPr lang="en-US" sz="2400" b="0" i="0" dirty="0">
                <a:solidFill>
                  <a:srgbClr val="4A4A4A"/>
                </a:solidFill>
                <a:effectLst/>
                <a:latin typeface="Times New Roman" panose="02020603050405020304" pitchFamily="18" charset="0"/>
                <a:cs typeface="Times New Roman" panose="02020603050405020304" pitchFamily="18" charset="0"/>
              </a:rPr>
              <a:t>The DataNodes perform the low-level read and write requests from the file system’s clients.</a:t>
            </a:r>
          </a:p>
          <a:p>
            <a:pPr algn="just">
              <a:lnSpc>
                <a:spcPct val="150000"/>
              </a:lnSpc>
              <a:buFont typeface="Arial" panose="020B0604020202020204" pitchFamily="34" charset="0"/>
              <a:buChar char="•"/>
            </a:pPr>
            <a:r>
              <a:rPr lang="en-US" sz="2400" b="0" i="0" dirty="0">
                <a:solidFill>
                  <a:srgbClr val="4A4A4A"/>
                </a:solidFill>
                <a:effectLst/>
                <a:latin typeface="Times New Roman" panose="02020603050405020304" pitchFamily="18" charset="0"/>
                <a:cs typeface="Times New Roman" panose="02020603050405020304" pitchFamily="18" charset="0"/>
              </a:rPr>
              <a:t>They send heartbeats to the </a:t>
            </a:r>
            <a:r>
              <a:rPr lang="en-US" sz="2400" b="0" i="0" dirty="0" err="1">
                <a:solidFill>
                  <a:srgbClr val="4A4A4A"/>
                </a:solidFill>
                <a:effectLst/>
                <a:latin typeface="Times New Roman" panose="02020603050405020304" pitchFamily="18" charset="0"/>
                <a:cs typeface="Times New Roman" panose="02020603050405020304" pitchFamily="18" charset="0"/>
              </a:rPr>
              <a:t>NameNode</a:t>
            </a:r>
            <a:r>
              <a:rPr lang="en-US" sz="2400" b="0" i="0" dirty="0">
                <a:solidFill>
                  <a:srgbClr val="4A4A4A"/>
                </a:solidFill>
                <a:effectLst/>
                <a:latin typeface="Times New Roman" panose="02020603050405020304" pitchFamily="18" charset="0"/>
                <a:cs typeface="Times New Roman" panose="02020603050405020304" pitchFamily="18" charset="0"/>
              </a:rPr>
              <a:t> periodically to report the overall health of HDFS, by default, this frequency is set to 3 seconds.</a:t>
            </a:r>
          </a:p>
        </p:txBody>
      </p:sp>
    </p:spTree>
    <p:extLst>
      <p:ext uri="{BB962C8B-B14F-4D97-AF65-F5344CB8AC3E}">
        <p14:creationId xmlns:p14="http://schemas.microsoft.com/office/powerpoint/2010/main" val="3139829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2EEC49-52D6-4635-8D6F-FFD62C5588E1}"/>
              </a:ext>
            </a:extLst>
          </p:cNvPr>
          <p:cNvSpPr txBox="1"/>
          <p:nvPr/>
        </p:nvSpPr>
        <p:spPr>
          <a:xfrm>
            <a:off x="345440" y="350858"/>
            <a:ext cx="11206480" cy="2241960"/>
          </a:xfrm>
          <a:prstGeom prst="rect">
            <a:avLst/>
          </a:prstGeom>
          <a:noFill/>
        </p:spPr>
        <p:txBody>
          <a:bodyPr wrap="square">
            <a:spAutoFit/>
          </a:bodyPr>
          <a:lstStyle/>
          <a:p>
            <a:pPr algn="just">
              <a:lnSpc>
                <a:spcPct val="150000"/>
              </a:lnSpc>
            </a:pPr>
            <a:r>
              <a:rPr lang="en-US" sz="2400" b="1" i="0" dirty="0">
                <a:solidFill>
                  <a:srgbClr val="4A4A4A"/>
                </a:solidFill>
                <a:effectLst/>
                <a:latin typeface="Times New Roman" panose="02020603050405020304" pitchFamily="18" charset="0"/>
                <a:cs typeface="Times New Roman" panose="02020603050405020304" pitchFamily="18" charset="0"/>
              </a:rPr>
              <a:t>Secondary </a:t>
            </a:r>
            <a:r>
              <a:rPr lang="en-US" sz="2400" b="1" i="0" dirty="0" err="1">
                <a:solidFill>
                  <a:srgbClr val="4A4A4A"/>
                </a:solidFill>
                <a:effectLst/>
                <a:latin typeface="Times New Roman" panose="02020603050405020304" pitchFamily="18" charset="0"/>
                <a:cs typeface="Times New Roman" panose="02020603050405020304" pitchFamily="18" charset="0"/>
              </a:rPr>
              <a:t>NameNode</a:t>
            </a:r>
            <a:r>
              <a:rPr lang="en-US" sz="2400" b="1" i="0" dirty="0">
                <a:solidFill>
                  <a:srgbClr val="4A4A4A"/>
                </a:solidFill>
                <a:effectLst/>
                <a:latin typeface="Times New Roman" panose="02020603050405020304" pitchFamily="18" charset="0"/>
                <a:cs typeface="Times New Roman" panose="02020603050405020304" pitchFamily="18" charset="0"/>
              </a:rPr>
              <a:t>:</a:t>
            </a:r>
            <a:endParaRPr lang="en-US" sz="2400" b="0" i="0" dirty="0">
              <a:solidFill>
                <a:srgbClr val="4A4A4A"/>
              </a:solidFill>
              <a:effectLst/>
              <a:latin typeface="Times New Roman" panose="02020603050405020304" pitchFamily="18" charset="0"/>
              <a:cs typeface="Times New Roman" panose="02020603050405020304" pitchFamily="18" charset="0"/>
            </a:endParaRPr>
          </a:p>
          <a:p>
            <a:pPr algn="just">
              <a:lnSpc>
                <a:spcPct val="150000"/>
              </a:lnSpc>
            </a:pPr>
            <a:r>
              <a:rPr lang="en-US" sz="2400" b="0" i="0" dirty="0">
                <a:solidFill>
                  <a:srgbClr val="4A4A4A"/>
                </a:solidFill>
                <a:effectLst/>
                <a:latin typeface="Times New Roman" panose="02020603050405020304" pitchFamily="18" charset="0"/>
                <a:cs typeface="Times New Roman" panose="02020603050405020304" pitchFamily="18" charset="0"/>
              </a:rPr>
              <a:t>The Secondary </a:t>
            </a:r>
            <a:r>
              <a:rPr lang="en-US" sz="2400" b="0" i="0" dirty="0" err="1">
                <a:solidFill>
                  <a:srgbClr val="4A4A4A"/>
                </a:solidFill>
                <a:effectLst/>
                <a:latin typeface="Times New Roman" panose="02020603050405020304" pitchFamily="18" charset="0"/>
                <a:cs typeface="Times New Roman" panose="02020603050405020304" pitchFamily="18" charset="0"/>
              </a:rPr>
              <a:t>NameNode</a:t>
            </a:r>
            <a:r>
              <a:rPr lang="en-US" sz="2400" b="0" i="0" dirty="0">
                <a:solidFill>
                  <a:srgbClr val="4A4A4A"/>
                </a:solidFill>
                <a:effectLst/>
                <a:latin typeface="Times New Roman" panose="02020603050405020304" pitchFamily="18" charset="0"/>
                <a:cs typeface="Times New Roman" panose="02020603050405020304" pitchFamily="18" charset="0"/>
              </a:rPr>
              <a:t> works concurrently with the primary </a:t>
            </a:r>
            <a:r>
              <a:rPr lang="en-US" sz="2400" b="0" i="0" dirty="0" err="1">
                <a:solidFill>
                  <a:srgbClr val="4A4A4A"/>
                </a:solidFill>
                <a:effectLst/>
                <a:latin typeface="Times New Roman" panose="02020603050405020304" pitchFamily="18" charset="0"/>
                <a:cs typeface="Times New Roman" panose="02020603050405020304" pitchFamily="18" charset="0"/>
              </a:rPr>
              <a:t>NameNode</a:t>
            </a:r>
            <a:r>
              <a:rPr lang="en-US" sz="2400" b="0" i="0" dirty="0">
                <a:solidFill>
                  <a:srgbClr val="4A4A4A"/>
                </a:solidFill>
                <a:effectLst/>
                <a:latin typeface="Times New Roman" panose="02020603050405020304" pitchFamily="18" charset="0"/>
                <a:cs typeface="Times New Roman" panose="02020603050405020304" pitchFamily="18" charset="0"/>
              </a:rPr>
              <a:t> as a </a:t>
            </a:r>
            <a:r>
              <a:rPr lang="en-US" sz="2400" b="1" i="0" dirty="0">
                <a:solidFill>
                  <a:srgbClr val="4A4A4A"/>
                </a:solidFill>
                <a:effectLst/>
                <a:latin typeface="Times New Roman" panose="02020603050405020304" pitchFamily="18" charset="0"/>
                <a:cs typeface="Times New Roman" panose="02020603050405020304" pitchFamily="18" charset="0"/>
              </a:rPr>
              <a:t>helper daemon. </a:t>
            </a:r>
            <a:r>
              <a:rPr lang="en-US" sz="2400" b="0" i="0" dirty="0">
                <a:solidFill>
                  <a:srgbClr val="4A4A4A"/>
                </a:solidFill>
                <a:effectLst/>
                <a:latin typeface="Times New Roman" panose="02020603050405020304" pitchFamily="18" charset="0"/>
                <a:cs typeface="Times New Roman" panose="02020603050405020304" pitchFamily="18" charset="0"/>
              </a:rPr>
              <a:t>And don’t be confused about the Secondary </a:t>
            </a:r>
            <a:r>
              <a:rPr lang="en-US" sz="2400" b="0" i="0" dirty="0" err="1">
                <a:solidFill>
                  <a:srgbClr val="4A4A4A"/>
                </a:solidFill>
                <a:effectLst/>
                <a:latin typeface="Times New Roman" panose="02020603050405020304" pitchFamily="18" charset="0"/>
                <a:cs typeface="Times New Roman" panose="02020603050405020304" pitchFamily="18" charset="0"/>
              </a:rPr>
              <a:t>NameNode</a:t>
            </a:r>
            <a:r>
              <a:rPr lang="en-US" sz="2400" b="0" i="0" dirty="0">
                <a:solidFill>
                  <a:srgbClr val="4A4A4A"/>
                </a:solidFill>
                <a:effectLst/>
                <a:latin typeface="Times New Roman" panose="02020603050405020304" pitchFamily="18" charset="0"/>
                <a:cs typeface="Times New Roman" panose="02020603050405020304" pitchFamily="18" charset="0"/>
              </a:rPr>
              <a:t> being a</a:t>
            </a:r>
            <a:r>
              <a:rPr lang="en-US" sz="2400" b="1" i="0" dirty="0">
                <a:solidFill>
                  <a:srgbClr val="4A4A4A"/>
                </a:solidFill>
                <a:effectLst/>
                <a:latin typeface="Times New Roman" panose="02020603050405020304" pitchFamily="18" charset="0"/>
                <a:cs typeface="Times New Roman" panose="02020603050405020304" pitchFamily="18" charset="0"/>
              </a:rPr>
              <a:t> backup </a:t>
            </a:r>
            <a:r>
              <a:rPr lang="en-US" sz="2400" b="1" i="0" dirty="0" err="1">
                <a:solidFill>
                  <a:srgbClr val="4A4A4A"/>
                </a:solidFill>
                <a:effectLst/>
                <a:latin typeface="Times New Roman" panose="02020603050405020304" pitchFamily="18" charset="0"/>
                <a:cs typeface="Times New Roman" panose="02020603050405020304" pitchFamily="18" charset="0"/>
              </a:rPr>
              <a:t>NameNode</a:t>
            </a:r>
            <a:r>
              <a:rPr lang="en-US" sz="2400" b="1" i="0" dirty="0">
                <a:solidFill>
                  <a:srgbClr val="4A4A4A"/>
                </a:solidFill>
                <a:effectLst/>
                <a:latin typeface="Times New Roman" panose="02020603050405020304" pitchFamily="18" charset="0"/>
                <a:cs typeface="Times New Roman" panose="02020603050405020304" pitchFamily="18" charset="0"/>
              </a:rPr>
              <a:t> because it is not.</a:t>
            </a:r>
            <a:endParaRPr lang="en-US" sz="2400" b="0" i="0" dirty="0">
              <a:solidFill>
                <a:srgbClr val="4A4A4A"/>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E5D9ADC-296F-4619-874D-FAEB3852617F}"/>
              </a:ext>
            </a:extLst>
          </p:cNvPr>
          <p:cNvPicPr>
            <a:picLocks noChangeAspect="1"/>
          </p:cNvPicPr>
          <p:nvPr/>
        </p:nvPicPr>
        <p:blipFill>
          <a:blip r:embed="rId2"/>
          <a:stretch>
            <a:fillRect/>
          </a:stretch>
        </p:blipFill>
        <p:spPr>
          <a:xfrm>
            <a:off x="2214562" y="2592818"/>
            <a:ext cx="8279267" cy="3560332"/>
          </a:xfrm>
          <a:prstGeom prst="rect">
            <a:avLst/>
          </a:prstGeom>
        </p:spPr>
      </p:pic>
    </p:spTree>
    <p:extLst>
      <p:ext uri="{BB962C8B-B14F-4D97-AF65-F5344CB8AC3E}">
        <p14:creationId xmlns:p14="http://schemas.microsoft.com/office/powerpoint/2010/main" val="40571207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753</TotalTime>
  <Words>2698</Words>
  <Application>Microsoft Office PowerPoint</Application>
  <PresentationFormat>Widescreen</PresentationFormat>
  <Paragraphs>136</Paragraphs>
  <Slides>28</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Calibri</vt:lpstr>
      <vt:lpstr>Calibri Light</vt:lpstr>
      <vt:lpstr>inherit</vt:lpstr>
      <vt:lpstr>Lato</vt:lpstr>
      <vt:lpstr>Montserrat</vt:lpstr>
      <vt:lpstr>Open Sans</vt:lpstr>
      <vt:lpstr>Times New Roman</vt:lpstr>
      <vt:lpstr>Office Theme</vt:lpstr>
      <vt:lpstr>HDFS (Hadoop Distributed File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HDFS (Hadoop Distributed File System)</dc:title>
  <dc:creator>Jyoti Parsola</dc:creator>
  <cp:lastModifiedBy>Jyoti Parsola</cp:lastModifiedBy>
  <cp:revision>19</cp:revision>
  <dcterms:created xsi:type="dcterms:W3CDTF">2021-10-21T06:44:26Z</dcterms:created>
  <dcterms:modified xsi:type="dcterms:W3CDTF">2021-10-30T04:13:10Z</dcterms:modified>
</cp:coreProperties>
</file>