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5" r:id="rId2"/>
    <p:sldId id="256" r:id="rId3"/>
    <p:sldId id="257"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557" autoAdjust="0"/>
  </p:normalViewPr>
  <p:slideViewPr>
    <p:cSldViewPr snapToGrid="0">
      <p:cViewPr varScale="1">
        <p:scale>
          <a:sx n="61" d="100"/>
          <a:sy n="61" d="100"/>
        </p:scale>
        <p:origin x="7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2C49E-C40C-4ABF-A3DE-28182A2381A6}" type="datetimeFigureOut">
              <a:rPr lang="en-IN" smtClean="0"/>
              <a:t>31-03-2022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A305E-F9AA-473B-BAEC-36895E3C8984}" type="slidenum">
              <a:rPr lang="en-IN" smtClean="0"/>
              <a:t>‹#›</a:t>
            </a:fld>
            <a:endParaRPr lang="en-IN"/>
          </a:p>
        </p:txBody>
      </p:sp>
    </p:spTree>
    <p:extLst>
      <p:ext uri="{BB962C8B-B14F-4D97-AF65-F5344CB8AC3E}">
        <p14:creationId xmlns:p14="http://schemas.microsoft.com/office/powerpoint/2010/main" val="1438756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en-US" sz="1200" b="0" i="0" dirty="0">
                <a:solidFill>
                  <a:srgbClr val="444444"/>
                </a:solidFill>
                <a:effectLst/>
                <a:latin typeface="Times New Roman" panose="02020603050405020304" pitchFamily="18" charset="0"/>
                <a:cs typeface="Times New Roman" panose="02020603050405020304" pitchFamily="18" charset="0"/>
              </a:rPr>
              <a:t>This architecture allows for only </a:t>
            </a:r>
            <a:r>
              <a:rPr lang="en-US" sz="1200" b="1" i="0" dirty="0">
                <a:solidFill>
                  <a:srgbClr val="444444"/>
                </a:solidFill>
                <a:effectLst/>
                <a:latin typeface="Times New Roman" panose="02020603050405020304" pitchFamily="18" charset="0"/>
                <a:cs typeface="Times New Roman" panose="02020603050405020304" pitchFamily="18" charset="0"/>
              </a:rPr>
              <a:t>single </a:t>
            </a:r>
            <a:r>
              <a:rPr lang="en-US" sz="1200" b="1" i="0" dirty="0" err="1">
                <a:solidFill>
                  <a:srgbClr val="444444"/>
                </a:solidFill>
                <a:effectLst/>
                <a:latin typeface="Times New Roman" panose="02020603050405020304" pitchFamily="18" charset="0"/>
                <a:cs typeface="Times New Roman" panose="02020603050405020304" pitchFamily="18" charset="0"/>
              </a:rPr>
              <a:t>NameNode</a:t>
            </a:r>
            <a:r>
              <a:rPr lang="en-US" sz="1200" b="0" i="0" dirty="0">
                <a:solidFill>
                  <a:srgbClr val="444444"/>
                </a:solidFill>
                <a:effectLst/>
                <a:latin typeface="Times New Roman" panose="02020603050405020304" pitchFamily="18" charset="0"/>
                <a:cs typeface="Times New Roman" panose="02020603050405020304" pitchFamily="18" charset="0"/>
              </a:rPr>
              <a:t> to maintain the filesystem namespace.</a:t>
            </a:r>
          </a:p>
          <a:p>
            <a:pPr algn="just" fontAlgn="base"/>
            <a:r>
              <a:rPr lang="en-US" sz="1200" b="0" i="0" dirty="0">
                <a:solidFill>
                  <a:srgbClr val="444444"/>
                </a:solidFill>
                <a:effectLst/>
                <a:latin typeface="Times New Roman" panose="02020603050405020304" pitchFamily="18" charset="0"/>
                <a:cs typeface="Times New Roman" panose="02020603050405020304" pitchFamily="18" charset="0"/>
              </a:rPr>
              <a:t>Thus it is simple to implement and works well for the small clusters. The big organizations like Yahoo, Facebook, faced some limitations when the cluster grew exponentially.</a:t>
            </a:r>
          </a:p>
          <a:p>
            <a:endParaRPr lang="en-IN" dirty="0"/>
          </a:p>
        </p:txBody>
      </p:sp>
      <p:sp>
        <p:nvSpPr>
          <p:cNvPr id="4" name="Slide Number Placeholder 3"/>
          <p:cNvSpPr>
            <a:spLocks noGrp="1"/>
          </p:cNvSpPr>
          <p:nvPr>
            <p:ph type="sldNum" sz="quarter" idx="5"/>
          </p:nvPr>
        </p:nvSpPr>
        <p:spPr/>
        <p:txBody>
          <a:bodyPr/>
          <a:lstStyle/>
          <a:p>
            <a:fld id="{32CA305E-F9AA-473B-BAEC-36895E3C8984}" type="slidenum">
              <a:rPr lang="en-IN" smtClean="0"/>
              <a:t>4</a:t>
            </a:fld>
            <a:endParaRPr lang="en-IN"/>
          </a:p>
        </p:txBody>
      </p:sp>
    </p:spTree>
    <p:extLst>
      <p:ext uri="{BB962C8B-B14F-4D97-AF65-F5344CB8AC3E}">
        <p14:creationId xmlns:p14="http://schemas.microsoft.com/office/powerpoint/2010/main" val="1555476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sz="1200" b="0" i="0" dirty="0">
                <a:solidFill>
                  <a:srgbClr val="444444"/>
                </a:solidFill>
                <a:effectLst/>
                <a:latin typeface="Georgia" panose="02040502050405020303" pitchFamily="18" charset="0"/>
              </a:rPr>
              <a:t>NS1, NS2, and so on are the multiple namespaces managed by their respective </a:t>
            </a:r>
            <a:r>
              <a:rPr lang="en-US" sz="1200" b="0" i="0" dirty="0" err="1">
                <a:solidFill>
                  <a:srgbClr val="444444"/>
                </a:solidFill>
                <a:effectLst/>
                <a:latin typeface="Georgia" panose="02040502050405020303" pitchFamily="18" charset="0"/>
              </a:rPr>
              <a:t>NameNode</a:t>
            </a:r>
            <a:r>
              <a:rPr lang="en-US" sz="1200" b="0" i="0" dirty="0">
                <a:solidFill>
                  <a:srgbClr val="444444"/>
                </a:solidFill>
                <a:effectLst/>
                <a:latin typeface="Georgia" panose="02040502050405020303" pitchFamily="18" charset="0"/>
              </a:rPr>
              <a:t> (NS1 by NN1, NS2 by NN2, and so on).</a:t>
            </a:r>
          </a:p>
          <a:p>
            <a:pPr algn="l" fontAlgn="base"/>
            <a:r>
              <a:rPr lang="en-US" sz="1200" b="0" i="0" dirty="0">
                <a:solidFill>
                  <a:srgbClr val="444444"/>
                </a:solidFill>
                <a:effectLst/>
                <a:latin typeface="Georgia" panose="02040502050405020303" pitchFamily="18" charset="0"/>
              </a:rPr>
              <a:t>Each namespace has its own block pool (NS1 has Pool1, NS2 has Pool2, and so on).</a:t>
            </a:r>
          </a:p>
          <a:p>
            <a:pPr algn="l" fontAlgn="base"/>
            <a:r>
              <a:rPr lang="en-US" sz="1200" b="0" i="0" dirty="0">
                <a:solidFill>
                  <a:srgbClr val="444444"/>
                </a:solidFill>
                <a:effectLst/>
                <a:latin typeface="Georgia" panose="02040502050405020303" pitchFamily="18" charset="0"/>
              </a:rPr>
              <a:t>Each </a:t>
            </a:r>
            <a:r>
              <a:rPr lang="en-US" sz="1200" b="0" i="0" dirty="0" err="1">
                <a:solidFill>
                  <a:srgbClr val="444444"/>
                </a:solidFill>
                <a:effectLst/>
                <a:latin typeface="Georgia" panose="02040502050405020303" pitchFamily="18" charset="0"/>
              </a:rPr>
              <a:t>Datanode</a:t>
            </a:r>
            <a:r>
              <a:rPr lang="en-US" sz="1200" b="0" i="0" dirty="0">
                <a:solidFill>
                  <a:srgbClr val="444444"/>
                </a:solidFill>
                <a:effectLst/>
                <a:latin typeface="Georgia" panose="02040502050405020303" pitchFamily="18" charset="0"/>
              </a:rPr>
              <a:t> store blocks for all the block pools in the cluster.</a:t>
            </a:r>
          </a:p>
          <a:p>
            <a:pPr algn="l" fontAlgn="base"/>
            <a:r>
              <a:rPr lang="en-US" sz="1200" b="0" i="0" dirty="0">
                <a:solidFill>
                  <a:srgbClr val="444444"/>
                </a:solidFill>
                <a:effectLst/>
                <a:latin typeface="Georgia" panose="02040502050405020303" pitchFamily="18" charset="0"/>
              </a:rPr>
              <a:t>For example, DataNode1 stores the blocks from Pool 1, Pool 2, Pool3, etc.</a:t>
            </a:r>
          </a:p>
          <a:p>
            <a:pPr algn="l" fontAlgn="base"/>
            <a:r>
              <a:rPr lang="en-US" sz="1200" b="0" i="0" dirty="0">
                <a:solidFill>
                  <a:srgbClr val="444444"/>
                </a:solidFill>
                <a:effectLst/>
                <a:latin typeface="Georgia" panose="02040502050405020303" pitchFamily="18" charset="0"/>
              </a:rPr>
              <a:t>Let us now understand the block pool and namespace volume in detail</a:t>
            </a:r>
            <a:endParaRPr lang="en-IN" dirty="0"/>
          </a:p>
        </p:txBody>
      </p:sp>
      <p:sp>
        <p:nvSpPr>
          <p:cNvPr id="4" name="Slide Number Placeholder 3"/>
          <p:cNvSpPr>
            <a:spLocks noGrp="1"/>
          </p:cNvSpPr>
          <p:nvPr>
            <p:ph type="sldNum" sz="quarter" idx="5"/>
          </p:nvPr>
        </p:nvSpPr>
        <p:spPr/>
        <p:txBody>
          <a:bodyPr/>
          <a:lstStyle/>
          <a:p>
            <a:fld id="{32CA305E-F9AA-473B-BAEC-36895E3C8984}" type="slidenum">
              <a:rPr lang="en-IN" smtClean="0"/>
              <a:t>7</a:t>
            </a:fld>
            <a:endParaRPr lang="en-IN"/>
          </a:p>
        </p:txBody>
      </p:sp>
    </p:spTree>
    <p:extLst>
      <p:ext uri="{BB962C8B-B14F-4D97-AF65-F5344CB8AC3E}">
        <p14:creationId xmlns:p14="http://schemas.microsoft.com/office/powerpoint/2010/main" val="3627429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CA305E-F9AA-473B-BAEC-36895E3C8984}" type="slidenum">
              <a:rPr lang="en-IN" smtClean="0"/>
              <a:t>8</a:t>
            </a:fld>
            <a:endParaRPr lang="en-IN"/>
          </a:p>
        </p:txBody>
      </p:sp>
    </p:spTree>
    <p:extLst>
      <p:ext uri="{BB962C8B-B14F-4D97-AF65-F5344CB8AC3E}">
        <p14:creationId xmlns:p14="http://schemas.microsoft.com/office/powerpoint/2010/main" val="740527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98FB-9461-41DE-A38B-933A358978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9236BF-2187-4977-A499-3D96AC11F2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F2DA40-5D29-4B6D-94BE-8852062414EF}"/>
              </a:ext>
            </a:extLst>
          </p:cNvPr>
          <p:cNvSpPr>
            <a:spLocks noGrp="1"/>
          </p:cNvSpPr>
          <p:nvPr>
            <p:ph type="dt" sz="half" idx="10"/>
          </p:nvPr>
        </p:nvSpPr>
        <p:spPr/>
        <p:txBody>
          <a:bodyPr/>
          <a:lstStyle/>
          <a:p>
            <a:fld id="{458F250E-6004-40BD-8913-96360769601D}" type="datetimeFigureOut">
              <a:rPr lang="en-IN" smtClean="0"/>
              <a:t>31-03-2022</a:t>
            </a:fld>
            <a:endParaRPr lang="en-IN"/>
          </a:p>
        </p:txBody>
      </p:sp>
      <p:sp>
        <p:nvSpPr>
          <p:cNvPr id="5" name="Footer Placeholder 4">
            <a:extLst>
              <a:ext uri="{FF2B5EF4-FFF2-40B4-BE49-F238E27FC236}">
                <a16:creationId xmlns:a16="http://schemas.microsoft.com/office/drawing/2014/main" id="{3069A194-B81A-4775-9EEE-8FCF064441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C68C78-E417-4BA4-ACA4-E29089E1BFA2}"/>
              </a:ext>
            </a:extLst>
          </p:cNvPr>
          <p:cNvSpPr>
            <a:spLocks noGrp="1"/>
          </p:cNvSpPr>
          <p:nvPr>
            <p:ph type="sldNum" sz="quarter" idx="12"/>
          </p:nvPr>
        </p:nvSpPr>
        <p:spPr/>
        <p:txBody>
          <a:bodyPr/>
          <a:lstStyle/>
          <a:p>
            <a:fld id="{028303E6-A884-4A65-B54E-811EAE8E541F}" type="slidenum">
              <a:rPr lang="en-IN" smtClean="0"/>
              <a:t>‹#›</a:t>
            </a:fld>
            <a:endParaRPr lang="en-IN"/>
          </a:p>
        </p:txBody>
      </p:sp>
    </p:spTree>
    <p:extLst>
      <p:ext uri="{BB962C8B-B14F-4D97-AF65-F5344CB8AC3E}">
        <p14:creationId xmlns:p14="http://schemas.microsoft.com/office/powerpoint/2010/main" val="64264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F319F-7DED-4D42-A1C2-665409EBCF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4363D6-DDFC-4077-8D68-48CCB8D716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869D46-A375-4D94-82F3-F94D2BD50F79}"/>
              </a:ext>
            </a:extLst>
          </p:cNvPr>
          <p:cNvSpPr>
            <a:spLocks noGrp="1"/>
          </p:cNvSpPr>
          <p:nvPr>
            <p:ph type="dt" sz="half" idx="10"/>
          </p:nvPr>
        </p:nvSpPr>
        <p:spPr/>
        <p:txBody>
          <a:bodyPr/>
          <a:lstStyle/>
          <a:p>
            <a:fld id="{458F250E-6004-40BD-8913-96360769601D}" type="datetimeFigureOut">
              <a:rPr lang="en-IN" smtClean="0"/>
              <a:t>31-03-2022</a:t>
            </a:fld>
            <a:endParaRPr lang="en-IN"/>
          </a:p>
        </p:txBody>
      </p:sp>
      <p:sp>
        <p:nvSpPr>
          <p:cNvPr id="5" name="Footer Placeholder 4">
            <a:extLst>
              <a:ext uri="{FF2B5EF4-FFF2-40B4-BE49-F238E27FC236}">
                <a16:creationId xmlns:a16="http://schemas.microsoft.com/office/drawing/2014/main" id="{42532950-6D88-49A4-A5C7-704C149809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C2A172-18BF-4CE9-B802-A6BDDC6A690C}"/>
              </a:ext>
            </a:extLst>
          </p:cNvPr>
          <p:cNvSpPr>
            <a:spLocks noGrp="1"/>
          </p:cNvSpPr>
          <p:nvPr>
            <p:ph type="sldNum" sz="quarter" idx="12"/>
          </p:nvPr>
        </p:nvSpPr>
        <p:spPr/>
        <p:txBody>
          <a:bodyPr/>
          <a:lstStyle/>
          <a:p>
            <a:fld id="{028303E6-A884-4A65-B54E-811EAE8E541F}" type="slidenum">
              <a:rPr lang="en-IN" smtClean="0"/>
              <a:t>‹#›</a:t>
            </a:fld>
            <a:endParaRPr lang="en-IN"/>
          </a:p>
        </p:txBody>
      </p:sp>
    </p:spTree>
    <p:extLst>
      <p:ext uri="{BB962C8B-B14F-4D97-AF65-F5344CB8AC3E}">
        <p14:creationId xmlns:p14="http://schemas.microsoft.com/office/powerpoint/2010/main" val="388787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21C698-A712-49AD-88D3-A54FDEFB01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CDE355-23CD-44AE-A781-A21D19E4B3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4C1343-09E9-4BF3-919A-5771C52D2170}"/>
              </a:ext>
            </a:extLst>
          </p:cNvPr>
          <p:cNvSpPr>
            <a:spLocks noGrp="1"/>
          </p:cNvSpPr>
          <p:nvPr>
            <p:ph type="dt" sz="half" idx="10"/>
          </p:nvPr>
        </p:nvSpPr>
        <p:spPr/>
        <p:txBody>
          <a:bodyPr/>
          <a:lstStyle/>
          <a:p>
            <a:fld id="{458F250E-6004-40BD-8913-96360769601D}" type="datetimeFigureOut">
              <a:rPr lang="en-IN" smtClean="0"/>
              <a:t>31-03-2022</a:t>
            </a:fld>
            <a:endParaRPr lang="en-IN"/>
          </a:p>
        </p:txBody>
      </p:sp>
      <p:sp>
        <p:nvSpPr>
          <p:cNvPr id="5" name="Footer Placeholder 4">
            <a:extLst>
              <a:ext uri="{FF2B5EF4-FFF2-40B4-BE49-F238E27FC236}">
                <a16:creationId xmlns:a16="http://schemas.microsoft.com/office/drawing/2014/main" id="{B5B8C276-F311-4C18-B8EA-40BC4FE309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C88435-3368-4200-BFAE-3628CF89D4FD}"/>
              </a:ext>
            </a:extLst>
          </p:cNvPr>
          <p:cNvSpPr>
            <a:spLocks noGrp="1"/>
          </p:cNvSpPr>
          <p:nvPr>
            <p:ph type="sldNum" sz="quarter" idx="12"/>
          </p:nvPr>
        </p:nvSpPr>
        <p:spPr/>
        <p:txBody>
          <a:bodyPr/>
          <a:lstStyle/>
          <a:p>
            <a:fld id="{028303E6-A884-4A65-B54E-811EAE8E541F}" type="slidenum">
              <a:rPr lang="en-IN" smtClean="0"/>
              <a:t>‹#›</a:t>
            </a:fld>
            <a:endParaRPr lang="en-IN"/>
          </a:p>
        </p:txBody>
      </p:sp>
    </p:spTree>
    <p:extLst>
      <p:ext uri="{BB962C8B-B14F-4D97-AF65-F5344CB8AC3E}">
        <p14:creationId xmlns:p14="http://schemas.microsoft.com/office/powerpoint/2010/main" val="374272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0C90-798F-4138-97C7-847A12CE6A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0DA3A7-10C0-4154-B511-2F68AFBAD9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467B55-5BD4-464C-80B0-1ADCEFA414DF}"/>
              </a:ext>
            </a:extLst>
          </p:cNvPr>
          <p:cNvSpPr>
            <a:spLocks noGrp="1"/>
          </p:cNvSpPr>
          <p:nvPr>
            <p:ph type="dt" sz="half" idx="10"/>
          </p:nvPr>
        </p:nvSpPr>
        <p:spPr/>
        <p:txBody>
          <a:bodyPr/>
          <a:lstStyle/>
          <a:p>
            <a:fld id="{458F250E-6004-40BD-8913-96360769601D}" type="datetimeFigureOut">
              <a:rPr lang="en-IN" smtClean="0"/>
              <a:t>31-03-2022</a:t>
            </a:fld>
            <a:endParaRPr lang="en-IN"/>
          </a:p>
        </p:txBody>
      </p:sp>
      <p:sp>
        <p:nvSpPr>
          <p:cNvPr id="5" name="Footer Placeholder 4">
            <a:extLst>
              <a:ext uri="{FF2B5EF4-FFF2-40B4-BE49-F238E27FC236}">
                <a16:creationId xmlns:a16="http://schemas.microsoft.com/office/drawing/2014/main" id="{B8DA2039-BD68-4D60-AADF-DC4E81F33E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2BC04-2695-4323-BB9A-FCDDD8864BD0}"/>
              </a:ext>
            </a:extLst>
          </p:cNvPr>
          <p:cNvSpPr>
            <a:spLocks noGrp="1"/>
          </p:cNvSpPr>
          <p:nvPr>
            <p:ph type="sldNum" sz="quarter" idx="12"/>
          </p:nvPr>
        </p:nvSpPr>
        <p:spPr/>
        <p:txBody>
          <a:bodyPr/>
          <a:lstStyle/>
          <a:p>
            <a:fld id="{028303E6-A884-4A65-B54E-811EAE8E541F}" type="slidenum">
              <a:rPr lang="en-IN" smtClean="0"/>
              <a:t>‹#›</a:t>
            </a:fld>
            <a:endParaRPr lang="en-IN"/>
          </a:p>
        </p:txBody>
      </p:sp>
    </p:spTree>
    <p:extLst>
      <p:ext uri="{BB962C8B-B14F-4D97-AF65-F5344CB8AC3E}">
        <p14:creationId xmlns:p14="http://schemas.microsoft.com/office/powerpoint/2010/main" val="2097086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2467-C9DC-4F47-B1A6-32B1F569A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DB46F4-5F92-4162-A2D9-66BACC8AFB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A47954-C37F-4436-A2C4-5732DF46B53D}"/>
              </a:ext>
            </a:extLst>
          </p:cNvPr>
          <p:cNvSpPr>
            <a:spLocks noGrp="1"/>
          </p:cNvSpPr>
          <p:nvPr>
            <p:ph type="dt" sz="half" idx="10"/>
          </p:nvPr>
        </p:nvSpPr>
        <p:spPr/>
        <p:txBody>
          <a:bodyPr/>
          <a:lstStyle/>
          <a:p>
            <a:fld id="{458F250E-6004-40BD-8913-96360769601D}" type="datetimeFigureOut">
              <a:rPr lang="en-IN" smtClean="0"/>
              <a:t>31-03-2022</a:t>
            </a:fld>
            <a:endParaRPr lang="en-IN"/>
          </a:p>
        </p:txBody>
      </p:sp>
      <p:sp>
        <p:nvSpPr>
          <p:cNvPr id="5" name="Footer Placeholder 4">
            <a:extLst>
              <a:ext uri="{FF2B5EF4-FFF2-40B4-BE49-F238E27FC236}">
                <a16:creationId xmlns:a16="http://schemas.microsoft.com/office/drawing/2014/main" id="{FACE8C85-A6EB-4816-8ACF-E15390699B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40B527-0819-490B-9989-796136365E11}"/>
              </a:ext>
            </a:extLst>
          </p:cNvPr>
          <p:cNvSpPr>
            <a:spLocks noGrp="1"/>
          </p:cNvSpPr>
          <p:nvPr>
            <p:ph type="sldNum" sz="quarter" idx="12"/>
          </p:nvPr>
        </p:nvSpPr>
        <p:spPr/>
        <p:txBody>
          <a:bodyPr/>
          <a:lstStyle/>
          <a:p>
            <a:fld id="{028303E6-A884-4A65-B54E-811EAE8E541F}" type="slidenum">
              <a:rPr lang="en-IN" smtClean="0"/>
              <a:t>‹#›</a:t>
            </a:fld>
            <a:endParaRPr lang="en-IN"/>
          </a:p>
        </p:txBody>
      </p:sp>
    </p:spTree>
    <p:extLst>
      <p:ext uri="{BB962C8B-B14F-4D97-AF65-F5344CB8AC3E}">
        <p14:creationId xmlns:p14="http://schemas.microsoft.com/office/powerpoint/2010/main" val="209578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87D7-C145-4911-8CA2-EBEFA0622B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F3DCF0-E8B0-4ECA-AE34-3E384440BD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6BB09A-5C57-446B-961A-03945C1521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86D2E9-6765-4115-8D43-9FAB9A049037}"/>
              </a:ext>
            </a:extLst>
          </p:cNvPr>
          <p:cNvSpPr>
            <a:spLocks noGrp="1"/>
          </p:cNvSpPr>
          <p:nvPr>
            <p:ph type="dt" sz="half" idx="10"/>
          </p:nvPr>
        </p:nvSpPr>
        <p:spPr/>
        <p:txBody>
          <a:bodyPr/>
          <a:lstStyle/>
          <a:p>
            <a:fld id="{458F250E-6004-40BD-8913-96360769601D}" type="datetimeFigureOut">
              <a:rPr lang="en-IN" smtClean="0"/>
              <a:t>31-03-2022</a:t>
            </a:fld>
            <a:endParaRPr lang="en-IN"/>
          </a:p>
        </p:txBody>
      </p:sp>
      <p:sp>
        <p:nvSpPr>
          <p:cNvPr id="6" name="Footer Placeholder 5">
            <a:extLst>
              <a:ext uri="{FF2B5EF4-FFF2-40B4-BE49-F238E27FC236}">
                <a16:creationId xmlns:a16="http://schemas.microsoft.com/office/drawing/2014/main" id="{A72D1465-329C-404C-A8F7-644BD8F5FD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28EFE0-1463-4B5F-8444-E3F26868B9F0}"/>
              </a:ext>
            </a:extLst>
          </p:cNvPr>
          <p:cNvSpPr>
            <a:spLocks noGrp="1"/>
          </p:cNvSpPr>
          <p:nvPr>
            <p:ph type="sldNum" sz="quarter" idx="12"/>
          </p:nvPr>
        </p:nvSpPr>
        <p:spPr/>
        <p:txBody>
          <a:bodyPr/>
          <a:lstStyle/>
          <a:p>
            <a:fld id="{028303E6-A884-4A65-B54E-811EAE8E541F}" type="slidenum">
              <a:rPr lang="en-IN" smtClean="0"/>
              <a:t>‹#›</a:t>
            </a:fld>
            <a:endParaRPr lang="en-IN"/>
          </a:p>
        </p:txBody>
      </p:sp>
    </p:spTree>
    <p:extLst>
      <p:ext uri="{BB962C8B-B14F-4D97-AF65-F5344CB8AC3E}">
        <p14:creationId xmlns:p14="http://schemas.microsoft.com/office/powerpoint/2010/main" val="2480036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D225-36C5-4D52-9EA2-96CDEA1ADC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A9C45A-707D-47ED-B4FF-13A5A58B38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CD0661-C949-49EF-A44A-B19777AF82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57C0D6-5359-47AF-BD02-3CD8BF0FBF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6EA620-A49A-4BCC-9293-481BA8AB44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48EBEB-3D53-4798-B07F-FBFBD6D9FA9A}"/>
              </a:ext>
            </a:extLst>
          </p:cNvPr>
          <p:cNvSpPr>
            <a:spLocks noGrp="1"/>
          </p:cNvSpPr>
          <p:nvPr>
            <p:ph type="dt" sz="half" idx="10"/>
          </p:nvPr>
        </p:nvSpPr>
        <p:spPr/>
        <p:txBody>
          <a:bodyPr/>
          <a:lstStyle/>
          <a:p>
            <a:fld id="{458F250E-6004-40BD-8913-96360769601D}" type="datetimeFigureOut">
              <a:rPr lang="en-IN" smtClean="0"/>
              <a:t>31-03-2022</a:t>
            </a:fld>
            <a:endParaRPr lang="en-IN"/>
          </a:p>
        </p:txBody>
      </p:sp>
      <p:sp>
        <p:nvSpPr>
          <p:cNvPr id="8" name="Footer Placeholder 7">
            <a:extLst>
              <a:ext uri="{FF2B5EF4-FFF2-40B4-BE49-F238E27FC236}">
                <a16:creationId xmlns:a16="http://schemas.microsoft.com/office/drawing/2014/main" id="{80DF331C-99FE-4EE7-961F-A2C9D39B6D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84BAFB-6626-4C53-88FC-06DD3A4A0FBF}"/>
              </a:ext>
            </a:extLst>
          </p:cNvPr>
          <p:cNvSpPr>
            <a:spLocks noGrp="1"/>
          </p:cNvSpPr>
          <p:nvPr>
            <p:ph type="sldNum" sz="quarter" idx="12"/>
          </p:nvPr>
        </p:nvSpPr>
        <p:spPr/>
        <p:txBody>
          <a:bodyPr/>
          <a:lstStyle/>
          <a:p>
            <a:fld id="{028303E6-A884-4A65-B54E-811EAE8E541F}" type="slidenum">
              <a:rPr lang="en-IN" smtClean="0"/>
              <a:t>‹#›</a:t>
            </a:fld>
            <a:endParaRPr lang="en-IN"/>
          </a:p>
        </p:txBody>
      </p:sp>
    </p:spTree>
    <p:extLst>
      <p:ext uri="{BB962C8B-B14F-4D97-AF65-F5344CB8AC3E}">
        <p14:creationId xmlns:p14="http://schemas.microsoft.com/office/powerpoint/2010/main" val="9640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2F8F-2441-4640-824A-C59FEE46D9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B21E5A-DBBF-44D7-B877-8E2A4EAE4C54}"/>
              </a:ext>
            </a:extLst>
          </p:cNvPr>
          <p:cNvSpPr>
            <a:spLocks noGrp="1"/>
          </p:cNvSpPr>
          <p:nvPr>
            <p:ph type="dt" sz="half" idx="10"/>
          </p:nvPr>
        </p:nvSpPr>
        <p:spPr/>
        <p:txBody>
          <a:bodyPr/>
          <a:lstStyle/>
          <a:p>
            <a:fld id="{458F250E-6004-40BD-8913-96360769601D}" type="datetimeFigureOut">
              <a:rPr lang="en-IN" smtClean="0"/>
              <a:t>31-03-2022</a:t>
            </a:fld>
            <a:endParaRPr lang="en-IN"/>
          </a:p>
        </p:txBody>
      </p:sp>
      <p:sp>
        <p:nvSpPr>
          <p:cNvPr id="4" name="Footer Placeholder 3">
            <a:extLst>
              <a:ext uri="{FF2B5EF4-FFF2-40B4-BE49-F238E27FC236}">
                <a16:creationId xmlns:a16="http://schemas.microsoft.com/office/drawing/2014/main" id="{03D26FC0-7193-4EAB-A4A8-F9DB62E3F6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ABCF55-F0A1-4936-BA35-719A5D84291B}"/>
              </a:ext>
            </a:extLst>
          </p:cNvPr>
          <p:cNvSpPr>
            <a:spLocks noGrp="1"/>
          </p:cNvSpPr>
          <p:nvPr>
            <p:ph type="sldNum" sz="quarter" idx="12"/>
          </p:nvPr>
        </p:nvSpPr>
        <p:spPr/>
        <p:txBody>
          <a:bodyPr/>
          <a:lstStyle/>
          <a:p>
            <a:fld id="{028303E6-A884-4A65-B54E-811EAE8E541F}" type="slidenum">
              <a:rPr lang="en-IN" smtClean="0"/>
              <a:t>‹#›</a:t>
            </a:fld>
            <a:endParaRPr lang="en-IN"/>
          </a:p>
        </p:txBody>
      </p:sp>
    </p:spTree>
    <p:extLst>
      <p:ext uri="{BB962C8B-B14F-4D97-AF65-F5344CB8AC3E}">
        <p14:creationId xmlns:p14="http://schemas.microsoft.com/office/powerpoint/2010/main" val="218502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8EAEA1-B659-4F73-ACFA-E9C43FDBB99F}"/>
              </a:ext>
            </a:extLst>
          </p:cNvPr>
          <p:cNvSpPr>
            <a:spLocks noGrp="1"/>
          </p:cNvSpPr>
          <p:nvPr>
            <p:ph type="dt" sz="half" idx="10"/>
          </p:nvPr>
        </p:nvSpPr>
        <p:spPr/>
        <p:txBody>
          <a:bodyPr/>
          <a:lstStyle/>
          <a:p>
            <a:fld id="{458F250E-6004-40BD-8913-96360769601D}" type="datetimeFigureOut">
              <a:rPr lang="en-IN" smtClean="0"/>
              <a:t>31-03-2022</a:t>
            </a:fld>
            <a:endParaRPr lang="en-IN"/>
          </a:p>
        </p:txBody>
      </p:sp>
      <p:sp>
        <p:nvSpPr>
          <p:cNvPr id="3" name="Footer Placeholder 2">
            <a:extLst>
              <a:ext uri="{FF2B5EF4-FFF2-40B4-BE49-F238E27FC236}">
                <a16:creationId xmlns:a16="http://schemas.microsoft.com/office/drawing/2014/main" id="{66B7D81C-9A59-4CC7-9BB2-90E3A22793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92AFAF-F1DE-416F-8FC5-E6A71267D4A7}"/>
              </a:ext>
            </a:extLst>
          </p:cNvPr>
          <p:cNvSpPr>
            <a:spLocks noGrp="1"/>
          </p:cNvSpPr>
          <p:nvPr>
            <p:ph type="sldNum" sz="quarter" idx="12"/>
          </p:nvPr>
        </p:nvSpPr>
        <p:spPr/>
        <p:txBody>
          <a:bodyPr/>
          <a:lstStyle/>
          <a:p>
            <a:fld id="{028303E6-A884-4A65-B54E-811EAE8E541F}" type="slidenum">
              <a:rPr lang="en-IN" smtClean="0"/>
              <a:t>‹#›</a:t>
            </a:fld>
            <a:endParaRPr lang="en-IN"/>
          </a:p>
        </p:txBody>
      </p:sp>
    </p:spTree>
    <p:extLst>
      <p:ext uri="{BB962C8B-B14F-4D97-AF65-F5344CB8AC3E}">
        <p14:creationId xmlns:p14="http://schemas.microsoft.com/office/powerpoint/2010/main" val="1550659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C6A3-6DE0-44C5-B24C-04D3E4B69E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AD0721-BCA1-4A97-957A-D7EE28C98E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1D415A-23AF-4DEC-81DC-0D732EC97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29F499-171A-4B2B-A211-69978B732881}"/>
              </a:ext>
            </a:extLst>
          </p:cNvPr>
          <p:cNvSpPr>
            <a:spLocks noGrp="1"/>
          </p:cNvSpPr>
          <p:nvPr>
            <p:ph type="dt" sz="half" idx="10"/>
          </p:nvPr>
        </p:nvSpPr>
        <p:spPr/>
        <p:txBody>
          <a:bodyPr/>
          <a:lstStyle/>
          <a:p>
            <a:fld id="{458F250E-6004-40BD-8913-96360769601D}" type="datetimeFigureOut">
              <a:rPr lang="en-IN" smtClean="0"/>
              <a:t>31-03-2022</a:t>
            </a:fld>
            <a:endParaRPr lang="en-IN"/>
          </a:p>
        </p:txBody>
      </p:sp>
      <p:sp>
        <p:nvSpPr>
          <p:cNvPr id="6" name="Footer Placeholder 5">
            <a:extLst>
              <a:ext uri="{FF2B5EF4-FFF2-40B4-BE49-F238E27FC236}">
                <a16:creationId xmlns:a16="http://schemas.microsoft.com/office/drawing/2014/main" id="{4A15A4B9-B282-4590-B38C-7BF188D9DD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17AAAB-5B7F-46BF-8CAF-3718AFA4F1E3}"/>
              </a:ext>
            </a:extLst>
          </p:cNvPr>
          <p:cNvSpPr>
            <a:spLocks noGrp="1"/>
          </p:cNvSpPr>
          <p:nvPr>
            <p:ph type="sldNum" sz="quarter" idx="12"/>
          </p:nvPr>
        </p:nvSpPr>
        <p:spPr/>
        <p:txBody>
          <a:bodyPr/>
          <a:lstStyle/>
          <a:p>
            <a:fld id="{028303E6-A884-4A65-B54E-811EAE8E541F}" type="slidenum">
              <a:rPr lang="en-IN" smtClean="0"/>
              <a:t>‹#›</a:t>
            </a:fld>
            <a:endParaRPr lang="en-IN"/>
          </a:p>
        </p:txBody>
      </p:sp>
    </p:spTree>
    <p:extLst>
      <p:ext uri="{BB962C8B-B14F-4D97-AF65-F5344CB8AC3E}">
        <p14:creationId xmlns:p14="http://schemas.microsoft.com/office/powerpoint/2010/main" val="324752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0C9F-ABCF-4F42-9379-A86AA8244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9FB4B6-F4E6-47AE-AEF7-8E4655541B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DC656E-67FC-46FD-B47B-9F8A1146DB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102047-486E-4887-AE84-B7A656EF77E0}"/>
              </a:ext>
            </a:extLst>
          </p:cNvPr>
          <p:cNvSpPr>
            <a:spLocks noGrp="1"/>
          </p:cNvSpPr>
          <p:nvPr>
            <p:ph type="dt" sz="half" idx="10"/>
          </p:nvPr>
        </p:nvSpPr>
        <p:spPr/>
        <p:txBody>
          <a:bodyPr/>
          <a:lstStyle/>
          <a:p>
            <a:fld id="{458F250E-6004-40BD-8913-96360769601D}" type="datetimeFigureOut">
              <a:rPr lang="en-IN" smtClean="0"/>
              <a:t>31-03-2022</a:t>
            </a:fld>
            <a:endParaRPr lang="en-IN"/>
          </a:p>
        </p:txBody>
      </p:sp>
      <p:sp>
        <p:nvSpPr>
          <p:cNvPr id="6" name="Footer Placeholder 5">
            <a:extLst>
              <a:ext uri="{FF2B5EF4-FFF2-40B4-BE49-F238E27FC236}">
                <a16:creationId xmlns:a16="http://schemas.microsoft.com/office/drawing/2014/main" id="{25801765-C7B6-4222-BFE8-F19E672379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C72B6A-6AD9-4B72-A2B0-FDA263CF2C10}"/>
              </a:ext>
            </a:extLst>
          </p:cNvPr>
          <p:cNvSpPr>
            <a:spLocks noGrp="1"/>
          </p:cNvSpPr>
          <p:nvPr>
            <p:ph type="sldNum" sz="quarter" idx="12"/>
          </p:nvPr>
        </p:nvSpPr>
        <p:spPr/>
        <p:txBody>
          <a:bodyPr/>
          <a:lstStyle/>
          <a:p>
            <a:fld id="{028303E6-A884-4A65-B54E-811EAE8E541F}" type="slidenum">
              <a:rPr lang="en-IN" smtClean="0"/>
              <a:t>‹#›</a:t>
            </a:fld>
            <a:endParaRPr lang="en-IN"/>
          </a:p>
        </p:txBody>
      </p:sp>
    </p:spTree>
    <p:extLst>
      <p:ext uri="{BB962C8B-B14F-4D97-AF65-F5344CB8AC3E}">
        <p14:creationId xmlns:p14="http://schemas.microsoft.com/office/powerpoint/2010/main" val="80347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D16CDD-B075-4E96-8B7C-74176DEAF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E63FB2-16C5-4E45-9F0F-695675DD96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636860-457D-4FD9-A0BC-4B9EB2B3A0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F250E-6004-40BD-8913-96360769601D}" type="datetimeFigureOut">
              <a:rPr lang="en-IN" smtClean="0"/>
              <a:t>31-03-2022</a:t>
            </a:fld>
            <a:endParaRPr lang="en-IN"/>
          </a:p>
        </p:txBody>
      </p:sp>
      <p:sp>
        <p:nvSpPr>
          <p:cNvPr id="5" name="Footer Placeholder 4">
            <a:extLst>
              <a:ext uri="{FF2B5EF4-FFF2-40B4-BE49-F238E27FC236}">
                <a16:creationId xmlns:a16="http://schemas.microsoft.com/office/drawing/2014/main" id="{6B1704B0-C3A5-43D5-867A-1B43DFC05C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CCF184-9AAB-4AF4-9D27-A3092EB739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303E6-A884-4A65-B54E-811EAE8E541F}" type="slidenum">
              <a:rPr lang="en-IN" smtClean="0"/>
              <a:t>‹#›</a:t>
            </a:fld>
            <a:endParaRPr lang="en-IN"/>
          </a:p>
        </p:txBody>
      </p:sp>
    </p:spTree>
    <p:extLst>
      <p:ext uri="{BB962C8B-B14F-4D97-AF65-F5344CB8AC3E}">
        <p14:creationId xmlns:p14="http://schemas.microsoft.com/office/powerpoint/2010/main" val="653852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hadoop.apache.org/docs/r1.2.1/hdfs_design.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171F77-EF4D-4F56-9FFB-35F4489B93D6}"/>
              </a:ext>
            </a:extLst>
          </p:cNvPr>
          <p:cNvSpPr txBox="1"/>
          <p:nvPr/>
        </p:nvSpPr>
        <p:spPr>
          <a:xfrm>
            <a:off x="3810000" y="2338865"/>
            <a:ext cx="7500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HDFS Federation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174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77F400-2CD0-4C83-B785-EAE921C2F49D}"/>
              </a:ext>
            </a:extLst>
          </p:cNvPr>
          <p:cNvSpPr txBox="1"/>
          <p:nvPr/>
        </p:nvSpPr>
        <p:spPr>
          <a:xfrm>
            <a:off x="397329" y="785336"/>
            <a:ext cx="11223172" cy="3785652"/>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In Hadoop HDFS, </a:t>
            </a:r>
            <a:r>
              <a:rPr lang="en-US" sz="2400" b="0" i="0" dirty="0" err="1">
                <a:solidFill>
                  <a:srgbClr val="444444"/>
                </a:solidFill>
                <a:effectLst/>
                <a:latin typeface="Times New Roman" panose="02020603050405020304" pitchFamily="18" charset="0"/>
                <a:cs typeface="Times New Roman" panose="02020603050405020304" pitchFamily="18" charset="0"/>
              </a:rPr>
              <a:t>NameNode</a:t>
            </a:r>
            <a:r>
              <a:rPr lang="en-US" sz="2400" b="0" i="0" dirty="0">
                <a:solidFill>
                  <a:srgbClr val="444444"/>
                </a:solidFill>
                <a:effectLst/>
                <a:latin typeface="Times New Roman" panose="02020603050405020304" pitchFamily="18" charset="0"/>
                <a:cs typeface="Times New Roman" panose="02020603050405020304" pitchFamily="18" charset="0"/>
              </a:rPr>
              <a:t> stores the metadata for every file and block in the filesystem.</a:t>
            </a:r>
          </a:p>
          <a:p>
            <a:pPr marL="342900" indent="-342900" algn="just">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 On very large clusters with many files, </a:t>
            </a:r>
            <a:r>
              <a:rPr lang="en-US" sz="2400" b="0" i="0" dirty="0" err="1">
                <a:solidFill>
                  <a:srgbClr val="444444"/>
                </a:solidFill>
                <a:effectLst/>
                <a:latin typeface="Times New Roman" panose="02020603050405020304" pitchFamily="18" charset="0"/>
                <a:cs typeface="Times New Roman" panose="02020603050405020304" pitchFamily="18" charset="0"/>
              </a:rPr>
              <a:t>NameNode</a:t>
            </a:r>
            <a:r>
              <a:rPr lang="en-US" sz="2400" b="0" i="0" dirty="0">
                <a:solidFill>
                  <a:srgbClr val="444444"/>
                </a:solidFill>
                <a:effectLst/>
                <a:latin typeface="Times New Roman" panose="02020603050405020304" pitchFamily="18" charset="0"/>
                <a:cs typeface="Times New Roman" panose="02020603050405020304" pitchFamily="18" charset="0"/>
              </a:rPr>
              <a:t> requires a large amount of memory for storing metadata for each file and block.</a:t>
            </a:r>
          </a:p>
          <a:p>
            <a:pPr marL="342900" indent="-342900" algn="just">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Also, the prior </a:t>
            </a:r>
            <a:r>
              <a:rPr lang="en-US" sz="2400" b="1" i="0" dirty="0">
                <a:effectLst/>
                <a:latin typeface="Times New Roman" panose="02020603050405020304" pitchFamily="18" charset="0"/>
                <a:cs typeface="Times New Roman" panose="02020603050405020304" pitchFamily="18" charset="0"/>
              </a:rPr>
              <a:t>HDFS architecture</a:t>
            </a:r>
            <a:r>
              <a:rPr lang="en-US" sz="2400" b="0" i="0" dirty="0">
                <a:effectLst/>
                <a:latin typeface="Times New Roman" panose="02020603050405020304" pitchFamily="18" charset="0"/>
                <a:cs typeface="Times New Roman" panose="02020603050405020304" pitchFamily="18" charset="0"/>
              </a:rPr>
              <a:t> </a:t>
            </a:r>
            <a:r>
              <a:rPr lang="en-US" sz="2400" b="0" i="0" dirty="0">
                <a:solidFill>
                  <a:srgbClr val="444444"/>
                </a:solidFill>
                <a:effectLst/>
                <a:latin typeface="Times New Roman" panose="02020603050405020304" pitchFamily="18" charset="0"/>
                <a:cs typeface="Times New Roman" panose="02020603050405020304" pitchFamily="18" charset="0"/>
              </a:rPr>
              <a:t>supported a single </a:t>
            </a:r>
            <a:r>
              <a:rPr lang="en-US" sz="2400" b="0" i="0" dirty="0" err="1">
                <a:solidFill>
                  <a:srgbClr val="444444"/>
                </a:solidFill>
                <a:effectLst/>
                <a:latin typeface="Times New Roman" panose="02020603050405020304" pitchFamily="18" charset="0"/>
                <a:cs typeface="Times New Roman" panose="02020603050405020304" pitchFamily="18" charset="0"/>
              </a:rPr>
              <a:t>NameNode</a:t>
            </a:r>
            <a:r>
              <a:rPr lang="en-US" sz="2400" b="0" i="0" dirty="0">
                <a:solidFill>
                  <a:srgbClr val="444444"/>
                </a:solidFill>
                <a:effectLst/>
                <a:latin typeface="Times New Roman" panose="02020603050405020304" pitchFamily="18" charset="0"/>
                <a:cs typeface="Times New Roman" panose="02020603050405020304" pitchFamily="18" charset="0"/>
              </a:rPr>
              <a:t> that manages the file system namespace. </a:t>
            </a:r>
          </a:p>
          <a:p>
            <a:pPr marL="342900" indent="-342900" algn="just">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Thus, the memory becomes the limiting factor for scaling, and single </a:t>
            </a:r>
            <a:r>
              <a:rPr lang="en-US" sz="2400" b="0" i="0" dirty="0" err="1">
                <a:solidFill>
                  <a:srgbClr val="444444"/>
                </a:solidFill>
                <a:effectLst/>
                <a:latin typeface="Times New Roman" panose="02020603050405020304" pitchFamily="18" charset="0"/>
                <a:cs typeface="Times New Roman" panose="02020603050405020304" pitchFamily="18" charset="0"/>
              </a:rPr>
              <a:t>NameNode</a:t>
            </a:r>
            <a:r>
              <a:rPr lang="en-US" sz="2400" b="0" i="0" dirty="0">
                <a:solidFill>
                  <a:srgbClr val="444444"/>
                </a:solidFill>
                <a:effectLst/>
                <a:latin typeface="Times New Roman" panose="02020603050405020304" pitchFamily="18" charset="0"/>
                <a:cs typeface="Times New Roman" panose="02020603050405020304" pitchFamily="18" charset="0"/>
              </a:rPr>
              <a:t> becomes a bottleneck. </a:t>
            </a:r>
          </a:p>
          <a:p>
            <a:pPr marL="342900" indent="-342900" algn="just">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HDFS Federation feature added in Hadoop 2.0 release allowed a cluster to scale by adding more </a:t>
            </a:r>
            <a:r>
              <a:rPr lang="en-US" sz="2400" b="0" i="0" dirty="0" err="1">
                <a:solidFill>
                  <a:srgbClr val="444444"/>
                </a:solidFill>
                <a:effectLst/>
                <a:latin typeface="Times New Roman" panose="02020603050405020304" pitchFamily="18" charset="0"/>
                <a:cs typeface="Times New Roman" panose="02020603050405020304" pitchFamily="18" charset="0"/>
              </a:rPr>
              <a:t>NameNodes</a:t>
            </a:r>
            <a:r>
              <a:rPr lang="en-US" sz="2400" b="0" i="0" dirty="0">
                <a:solidFill>
                  <a:srgbClr val="444444"/>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722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DFS Layers - HDFS federation">
            <a:extLst>
              <a:ext uri="{FF2B5EF4-FFF2-40B4-BE49-F238E27FC236}">
                <a16:creationId xmlns:a16="http://schemas.microsoft.com/office/drawing/2014/main" id="{E4A1145F-9EC6-45AC-AD95-BC25B09C9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543" y="163285"/>
            <a:ext cx="9394371" cy="6031121"/>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53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005D77-582E-49E9-B13E-601C7BC9C4A2}"/>
              </a:ext>
            </a:extLst>
          </p:cNvPr>
          <p:cNvSpPr txBox="1"/>
          <p:nvPr/>
        </p:nvSpPr>
        <p:spPr>
          <a:xfrm>
            <a:off x="277585" y="0"/>
            <a:ext cx="11751129" cy="674030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HDFS architecture has two layers:</a:t>
            </a:r>
          </a:p>
          <a:p>
            <a:pPr marL="457200" indent="-457200" algn="just">
              <a:buAutoNum type="arabicPeriod"/>
            </a:pPr>
            <a:r>
              <a:rPr lang="en-US" sz="2400" b="1" dirty="0">
                <a:latin typeface="Times New Roman" panose="02020603050405020304" pitchFamily="18" charset="0"/>
                <a:cs typeface="Times New Roman" panose="02020603050405020304" pitchFamily="18" charset="0"/>
              </a:rPr>
              <a:t>Namespace</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0" i="0" dirty="0">
                <a:solidFill>
                  <a:srgbClr val="444444"/>
                </a:solidFill>
                <a:effectLst/>
                <a:latin typeface="Times New Roman" panose="02020603050405020304" pitchFamily="18" charset="0"/>
                <a:cs typeface="Times New Roman" panose="02020603050405020304" pitchFamily="18" charset="0"/>
              </a:rPr>
              <a:t>The Namespace layer in the </a:t>
            </a:r>
            <a:r>
              <a:rPr lang="en-US" sz="2400" b="1" i="0" dirty="0">
                <a:solidFill>
                  <a:srgbClr val="444444"/>
                </a:solidFill>
                <a:effectLst/>
                <a:latin typeface="Times New Roman" panose="02020603050405020304" pitchFamily="18" charset="0"/>
                <a:cs typeface="Times New Roman" panose="02020603050405020304" pitchFamily="18" charset="0"/>
              </a:rPr>
              <a:t>HDFS</a:t>
            </a:r>
            <a:r>
              <a:rPr lang="en-US" sz="2400" b="0" i="0" dirty="0">
                <a:solidFill>
                  <a:srgbClr val="444444"/>
                </a:solidFill>
                <a:effectLst/>
                <a:latin typeface="Times New Roman" panose="02020603050405020304" pitchFamily="18" charset="0"/>
                <a:cs typeface="Times New Roman" panose="02020603050405020304" pitchFamily="18" charset="0"/>
              </a:rPr>
              <a:t> architecture consists of files, blocks, and directories. This layer provides support for namespace related filesystem operations like create, delete, modify, and list files and directories.</a:t>
            </a:r>
          </a:p>
          <a:p>
            <a:pPr algn="just"/>
            <a:endParaRPr lang="en-US" sz="2400" b="0" i="0" dirty="0">
              <a:solidFill>
                <a:srgbClr val="444444"/>
              </a:solidFill>
              <a:effectLst/>
              <a:latin typeface="Times New Roman" panose="02020603050405020304" pitchFamily="18" charset="0"/>
              <a:cs typeface="Times New Roman" panose="02020603050405020304" pitchFamily="18" charset="0"/>
            </a:endParaRPr>
          </a:p>
          <a:p>
            <a:pPr algn="just" fontAlgn="base"/>
            <a:r>
              <a:rPr lang="en-US" sz="2400" b="1" i="0" dirty="0">
                <a:solidFill>
                  <a:srgbClr val="444444"/>
                </a:solidFill>
                <a:effectLst/>
                <a:latin typeface="Times New Roman" panose="02020603050405020304" pitchFamily="18" charset="0"/>
                <a:cs typeface="Times New Roman" panose="02020603050405020304" pitchFamily="18" charset="0"/>
              </a:rPr>
              <a:t>2. Block Storage layer</a:t>
            </a:r>
          </a:p>
          <a:p>
            <a:pPr algn="just" fontAlgn="base"/>
            <a:endParaRPr lang="en-US" sz="2400" b="1" i="0" dirty="0">
              <a:solidFill>
                <a:srgbClr val="444444"/>
              </a:solidFill>
              <a:effectLst/>
              <a:latin typeface="Times New Roman" panose="02020603050405020304" pitchFamily="18" charset="0"/>
              <a:cs typeface="Times New Roman" panose="02020603050405020304" pitchFamily="18" charset="0"/>
            </a:endParaRPr>
          </a:p>
          <a:p>
            <a:pPr algn="just" fontAlgn="base"/>
            <a:r>
              <a:rPr lang="en-US" sz="2400" b="0" i="0" dirty="0">
                <a:solidFill>
                  <a:srgbClr val="444444"/>
                </a:solidFill>
                <a:effectLst/>
                <a:latin typeface="Times New Roman" panose="02020603050405020304" pitchFamily="18" charset="0"/>
                <a:cs typeface="Times New Roman" panose="02020603050405020304" pitchFamily="18" charset="0"/>
              </a:rPr>
              <a:t>Block Storage layer has two parts:</a:t>
            </a:r>
          </a:p>
          <a:p>
            <a:pPr algn="just" fontAlgn="base">
              <a:buFont typeface="Arial" panose="020B0604020202020204" pitchFamily="34" charset="0"/>
              <a:buChar char="•"/>
            </a:pPr>
            <a:r>
              <a:rPr lang="en-US" sz="2400" b="1" i="0" dirty="0">
                <a:solidFill>
                  <a:srgbClr val="444444"/>
                </a:solidFill>
                <a:effectLst/>
                <a:latin typeface="Times New Roman" panose="02020603050405020304" pitchFamily="18" charset="0"/>
                <a:cs typeface="Times New Roman" panose="02020603050405020304" pitchFamily="18" charset="0"/>
              </a:rPr>
              <a:t>Block Management:</a:t>
            </a:r>
            <a:r>
              <a:rPr lang="en-US" sz="2400" b="0" i="0" dirty="0">
                <a:solidFill>
                  <a:srgbClr val="444444"/>
                </a:solidFill>
                <a:effectLst/>
                <a:latin typeface="Times New Roman" panose="02020603050405020304" pitchFamily="18" charset="0"/>
                <a:cs typeface="Times New Roman" panose="02020603050405020304" pitchFamily="18" charset="0"/>
              </a:rPr>
              <a:t> </a:t>
            </a:r>
            <a:r>
              <a:rPr lang="en-US" sz="2400" b="0" i="0" dirty="0" err="1">
                <a:solidFill>
                  <a:srgbClr val="444444"/>
                </a:solidFill>
                <a:effectLst/>
                <a:latin typeface="Times New Roman" panose="02020603050405020304" pitchFamily="18" charset="0"/>
                <a:cs typeface="Times New Roman" panose="02020603050405020304" pitchFamily="18" charset="0"/>
              </a:rPr>
              <a:t>NameNode</a:t>
            </a:r>
            <a:r>
              <a:rPr lang="en-US" sz="2400" b="0" i="0" dirty="0">
                <a:solidFill>
                  <a:srgbClr val="444444"/>
                </a:solidFill>
                <a:effectLst/>
                <a:latin typeface="Times New Roman" panose="02020603050405020304" pitchFamily="18" charset="0"/>
                <a:cs typeface="Times New Roman" panose="02020603050405020304" pitchFamily="18" charset="0"/>
              </a:rPr>
              <a:t> performs block management. Block Management provides </a:t>
            </a:r>
            <a:r>
              <a:rPr lang="en-US" sz="2400" b="0" i="0" dirty="0" err="1">
                <a:solidFill>
                  <a:srgbClr val="444444"/>
                </a:solidFill>
                <a:effectLst/>
                <a:latin typeface="Times New Roman" panose="02020603050405020304" pitchFamily="18" charset="0"/>
                <a:cs typeface="Times New Roman" panose="02020603050405020304" pitchFamily="18" charset="0"/>
              </a:rPr>
              <a:t>DataNode</a:t>
            </a:r>
            <a:r>
              <a:rPr lang="en-US" sz="2400" b="0" i="0" dirty="0">
                <a:solidFill>
                  <a:srgbClr val="444444"/>
                </a:solidFill>
                <a:effectLst/>
                <a:latin typeface="Times New Roman" panose="02020603050405020304" pitchFamily="18" charset="0"/>
                <a:cs typeface="Times New Roman" panose="02020603050405020304" pitchFamily="18" charset="0"/>
              </a:rPr>
              <a:t> cluster membership by handling registrations, and periodic heartbeats. It processes block reports and supports block related operations like create, delete, modify, or get block location. It also maintains locations of blocks, replica placement. Block Management manages block replication for under replicated blocks and deletes over replicated blocks.</a:t>
            </a:r>
          </a:p>
          <a:p>
            <a:pPr algn="just" fontAlgn="base">
              <a:buFont typeface="Arial" panose="020B0604020202020204" pitchFamily="34" charset="0"/>
              <a:buChar char="•"/>
            </a:pPr>
            <a:r>
              <a:rPr lang="en-US" sz="2400" b="1" i="0" dirty="0">
                <a:solidFill>
                  <a:srgbClr val="444444"/>
                </a:solidFill>
                <a:effectLst/>
                <a:latin typeface="Times New Roman" panose="02020603050405020304" pitchFamily="18" charset="0"/>
                <a:cs typeface="Times New Roman" panose="02020603050405020304" pitchFamily="18" charset="0"/>
              </a:rPr>
              <a:t>Storage:</a:t>
            </a:r>
            <a:r>
              <a:rPr lang="en-US" sz="2400" b="0" i="0" dirty="0">
                <a:solidFill>
                  <a:srgbClr val="444444"/>
                </a:solidFill>
                <a:effectLst/>
                <a:latin typeface="Times New Roman" panose="02020603050405020304" pitchFamily="18" charset="0"/>
                <a:cs typeface="Times New Roman" panose="02020603050405020304" pitchFamily="18" charset="0"/>
              </a:rPr>
              <a:t> </a:t>
            </a:r>
            <a:r>
              <a:rPr lang="en-US" sz="2400" b="0" i="0" dirty="0" err="1">
                <a:solidFill>
                  <a:srgbClr val="444444"/>
                </a:solidFill>
                <a:effectLst/>
                <a:latin typeface="Times New Roman" panose="02020603050405020304" pitchFamily="18" charset="0"/>
                <a:cs typeface="Times New Roman" panose="02020603050405020304" pitchFamily="18" charset="0"/>
              </a:rPr>
              <a:t>DataNode</a:t>
            </a:r>
            <a:r>
              <a:rPr lang="en-US" sz="2400" b="0" i="0" dirty="0">
                <a:solidFill>
                  <a:srgbClr val="444444"/>
                </a:solidFill>
                <a:effectLst/>
                <a:latin typeface="Times New Roman" panose="02020603050405020304" pitchFamily="18" charset="0"/>
                <a:cs typeface="Times New Roman" panose="02020603050405020304" pitchFamily="18" charset="0"/>
              </a:rPr>
              <a:t> manages storage space by storing blocks on the local file system and providing </a:t>
            </a:r>
            <a:r>
              <a:rPr lang="en-US" sz="2400" b="1" i="0" dirty="0">
                <a:effectLst/>
                <a:latin typeface="Times New Roman" panose="02020603050405020304" pitchFamily="18" charset="0"/>
                <a:cs typeface="Times New Roman" panose="02020603050405020304" pitchFamily="18" charset="0"/>
              </a:rPr>
              <a:t>read/write access</a:t>
            </a:r>
            <a:r>
              <a:rPr lang="en-US" sz="2400" b="0" i="0" dirty="0">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22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A5EFFE-E934-4714-9A32-29799EBB88D0}"/>
              </a:ext>
            </a:extLst>
          </p:cNvPr>
          <p:cNvSpPr txBox="1"/>
          <p:nvPr/>
        </p:nvSpPr>
        <p:spPr>
          <a:xfrm>
            <a:off x="364671" y="0"/>
            <a:ext cx="11462657" cy="6119945"/>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Limitations of Current HDFS Architecture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Due to the tight coupling of namespace and the storage layer, an alternate implementation of </a:t>
            </a:r>
            <a:r>
              <a:rPr lang="en-US" sz="2400" dirty="0" err="1">
                <a:latin typeface="Times New Roman" panose="02020603050405020304" pitchFamily="18" charset="0"/>
                <a:cs typeface="Times New Roman" panose="02020603050405020304" pitchFamily="18" charset="0"/>
              </a:rPr>
              <a:t>NameNode</a:t>
            </a:r>
            <a:r>
              <a:rPr lang="en-US" sz="2400" dirty="0">
                <a:latin typeface="Times New Roman" panose="02020603050405020304" pitchFamily="18" charset="0"/>
                <a:cs typeface="Times New Roman" panose="02020603050405020304" pitchFamily="18" charset="0"/>
              </a:rPr>
              <a:t> is difficult. This limits the usage of block storage directly by the other services.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Due to single </a:t>
            </a:r>
            <a:r>
              <a:rPr lang="en-US" sz="2400" dirty="0" err="1">
                <a:latin typeface="Times New Roman" panose="02020603050405020304" pitchFamily="18" charset="0"/>
                <a:cs typeface="Times New Roman" panose="02020603050405020304" pitchFamily="18" charset="0"/>
              </a:rPr>
              <a:t>NameNode</a:t>
            </a:r>
            <a:r>
              <a:rPr lang="en-US" sz="2400" dirty="0">
                <a:latin typeface="Times New Roman" panose="02020603050405020304" pitchFamily="18" charset="0"/>
                <a:cs typeface="Times New Roman" panose="02020603050405020304" pitchFamily="18" charset="0"/>
              </a:rPr>
              <a:t>, we can have only a limited number of DataNodes that a single </a:t>
            </a:r>
            <a:r>
              <a:rPr lang="en-US" sz="2400" dirty="0" err="1">
                <a:latin typeface="Times New Roman" panose="02020603050405020304" pitchFamily="18" charset="0"/>
                <a:cs typeface="Times New Roman" panose="02020603050405020304" pitchFamily="18" charset="0"/>
              </a:rPr>
              <a:t>NameNode</a:t>
            </a:r>
            <a:r>
              <a:rPr lang="en-US" sz="2400" dirty="0">
                <a:latin typeface="Times New Roman" panose="02020603050405020304" pitchFamily="18" charset="0"/>
                <a:cs typeface="Times New Roman" panose="02020603050405020304" pitchFamily="18" charset="0"/>
              </a:rPr>
              <a:t> can handle.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operations of the filesystem are also limited to the number of tasks that </a:t>
            </a:r>
            <a:r>
              <a:rPr lang="en-US" sz="2400" dirty="0" err="1">
                <a:latin typeface="Times New Roman" panose="02020603050405020304" pitchFamily="18" charset="0"/>
                <a:cs typeface="Times New Roman" panose="02020603050405020304" pitchFamily="18" charset="0"/>
              </a:rPr>
              <a:t>NameNode</a:t>
            </a:r>
            <a:r>
              <a:rPr lang="en-US" sz="2400" dirty="0">
                <a:latin typeface="Times New Roman" panose="02020603050405020304" pitchFamily="18" charset="0"/>
                <a:cs typeface="Times New Roman" panose="02020603050405020304" pitchFamily="18" charset="0"/>
              </a:rPr>
              <a:t> handles at a time. Thus, the performance of the cluster depends on the </a:t>
            </a:r>
            <a:r>
              <a:rPr lang="en-US" sz="2400" dirty="0" err="1">
                <a:latin typeface="Times New Roman" panose="02020603050405020304" pitchFamily="18" charset="0"/>
                <a:cs typeface="Times New Roman" panose="02020603050405020304" pitchFamily="18" charset="0"/>
              </a:rPr>
              <a:t>NameNode</a:t>
            </a:r>
            <a:r>
              <a:rPr lang="en-US" sz="2400" dirty="0">
                <a:latin typeface="Times New Roman" panose="02020603050405020304" pitchFamily="18" charset="0"/>
                <a:cs typeface="Times New Roman" panose="02020603050405020304" pitchFamily="18" charset="0"/>
              </a:rPr>
              <a:t> throughput.</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Also, because of a single namespace, there is no isolation among the occupant organizations which are using the cluster.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680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A88734-F0A2-43E9-8551-CA705EAA3005}"/>
              </a:ext>
            </a:extLst>
          </p:cNvPr>
          <p:cNvSpPr txBox="1"/>
          <p:nvPr/>
        </p:nvSpPr>
        <p:spPr>
          <a:xfrm>
            <a:off x="3918856" y="120134"/>
            <a:ext cx="6096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Introduction to HDFS Federation</a:t>
            </a:r>
          </a:p>
        </p:txBody>
      </p:sp>
      <p:sp>
        <p:nvSpPr>
          <p:cNvPr id="5" name="TextBox 4">
            <a:extLst>
              <a:ext uri="{FF2B5EF4-FFF2-40B4-BE49-F238E27FC236}">
                <a16:creationId xmlns:a16="http://schemas.microsoft.com/office/drawing/2014/main" id="{6ACAE2A6-CDB5-4B31-B0F0-D3833A06B70F}"/>
              </a:ext>
            </a:extLst>
          </p:cNvPr>
          <p:cNvSpPr txBox="1"/>
          <p:nvPr/>
        </p:nvSpPr>
        <p:spPr>
          <a:xfrm>
            <a:off x="348343" y="881466"/>
            <a:ext cx="11255828" cy="2677656"/>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HDFS Federation feature introduced in Hadoop 2 enhances the existing HDFS architecture. </a:t>
            </a:r>
          </a:p>
          <a:p>
            <a:pPr marL="342900" indent="-342900" algn="just">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It overcomes HDFS architecture limitations (discussed above) by adding </a:t>
            </a:r>
            <a:r>
              <a:rPr lang="en-US" sz="2400" b="1" i="0" dirty="0">
                <a:solidFill>
                  <a:srgbClr val="444444"/>
                </a:solidFill>
                <a:effectLst/>
                <a:latin typeface="Times New Roman" panose="02020603050405020304" pitchFamily="18" charset="0"/>
                <a:cs typeface="Times New Roman" panose="02020603050405020304" pitchFamily="18" charset="0"/>
              </a:rPr>
              <a:t>multiple </a:t>
            </a:r>
            <a:r>
              <a:rPr lang="en-US" sz="2400" b="1" i="0" dirty="0" err="1">
                <a:solidFill>
                  <a:srgbClr val="444444"/>
                </a:solidFill>
                <a:effectLst/>
                <a:latin typeface="Times New Roman" panose="02020603050405020304" pitchFamily="18" charset="0"/>
                <a:cs typeface="Times New Roman" panose="02020603050405020304" pitchFamily="18" charset="0"/>
              </a:rPr>
              <a:t>NameNode</a:t>
            </a:r>
            <a:r>
              <a:rPr lang="en-US" sz="2400" b="1" i="0" dirty="0">
                <a:solidFill>
                  <a:srgbClr val="444444"/>
                </a:solidFill>
                <a:effectLst/>
                <a:latin typeface="Times New Roman" panose="02020603050405020304" pitchFamily="18" charset="0"/>
                <a:cs typeface="Times New Roman" panose="02020603050405020304" pitchFamily="18" charset="0"/>
              </a:rPr>
              <a:t>/namespaces</a:t>
            </a:r>
            <a:r>
              <a:rPr lang="en-US" sz="2400" b="0" i="0" dirty="0">
                <a:solidFill>
                  <a:srgbClr val="444444"/>
                </a:solidFill>
                <a:effectLst/>
                <a:latin typeface="Times New Roman" panose="02020603050405020304" pitchFamily="18" charset="0"/>
                <a:cs typeface="Times New Roman" panose="02020603050405020304" pitchFamily="18" charset="0"/>
              </a:rPr>
              <a:t> support to </a:t>
            </a:r>
            <a:r>
              <a:rPr lang="en-US" sz="2400" b="0" i="0" u="sng" dirty="0">
                <a:solidFill>
                  <a:srgbClr val="C86B01"/>
                </a:solidFill>
                <a:effectLst/>
                <a:latin typeface="Times New Roman" panose="02020603050405020304" pitchFamily="18" charset="0"/>
                <a:cs typeface="Times New Roman" panose="02020603050405020304" pitchFamily="18" charset="0"/>
                <a:hlinkClick r:id="rId2"/>
              </a:rPr>
              <a:t>HDFS</a:t>
            </a:r>
            <a:r>
              <a:rPr lang="en-US" sz="2400" b="0" i="0" dirty="0">
                <a:solidFill>
                  <a:srgbClr val="444444"/>
                </a:solidFill>
                <a:effectLst/>
                <a:latin typeface="Times New Roman" panose="02020603050405020304" pitchFamily="18" charset="0"/>
                <a:cs typeface="Times New Roman" panose="02020603050405020304" pitchFamily="18" charset="0"/>
              </a:rPr>
              <a:t>. This allows the use of more than one </a:t>
            </a:r>
            <a:r>
              <a:rPr lang="en-US" sz="2400" b="0" i="0" dirty="0" err="1">
                <a:solidFill>
                  <a:srgbClr val="444444"/>
                </a:solidFill>
                <a:effectLst/>
                <a:latin typeface="Times New Roman" panose="02020603050405020304" pitchFamily="18" charset="0"/>
                <a:cs typeface="Times New Roman" panose="02020603050405020304" pitchFamily="18" charset="0"/>
              </a:rPr>
              <a:t>NameNode</a:t>
            </a:r>
            <a:r>
              <a:rPr lang="en-US" sz="2400" b="0" i="0" dirty="0">
                <a:solidFill>
                  <a:srgbClr val="444444"/>
                </a:solidFill>
                <a:effectLst/>
                <a:latin typeface="Times New Roman" panose="02020603050405020304" pitchFamily="18" charset="0"/>
                <a:cs typeface="Times New Roman" panose="02020603050405020304" pitchFamily="18" charset="0"/>
              </a:rPr>
              <a:t>/namespace. </a:t>
            </a:r>
          </a:p>
          <a:p>
            <a:pPr marL="342900" indent="-342900" algn="just">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Therefore, it scales the namespace horizontally by allowing the addition of </a:t>
            </a:r>
            <a:r>
              <a:rPr lang="en-US" sz="2400" b="0" i="0" dirty="0" err="1">
                <a:solidFill>
                  <a:srgbClr val="444444"/>
                </a:solidFill>
                <a:effectLst/>
                <a:latin typeface="Times New Roman" panose="02020603050405020304" pitchFamily="18" charset="0"/>
                <a:cs typeface="Times New Roman" panose="02020603050405020304" pitchFamily="18" charset="0"/>
              </a:rPr>
              <a:t>NameNode</a:t>
            </a:r>
            <a:r>
              <a:rPr lang="en-US" sz="2400" b="0" i="0" dirty="0">
                <a:solidFill>
                  <a:srgbClr val="444444"/>
                </a:solidFill>
                <a:effectLst/>
                <a:latin typeface="Times New Roman" panose="02020603050405020304" pitchFamily="18" charset="0"/>
                <a:cs typeface="Times New Roman" panose="02020603050405020304" pitchFamily="18" charset="0"/>
              </a:rPr>
              <a:t> in the cluster.</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2B8BB1-F21F-423E-B70A-0C965F103578}"/>
              </a:ext>
            </a:extLst>
          </p:cNvPr>
          <p:cNvSpPr txBox="1"/>
          <p:nvPr/>
        </p:nvSpPr>
        <p:spPr>
          <a:xfrm>
            <a:off x="348343" y="3559122"/>
            <a:ext cx="11713029" cy="2677656"/>
          </a:xfrm>
          <a:prstGeom prst="rect">
            <a:avLst/>
          </a:prstGeom>
          <a:noFill/>
        </p:spPr>
        <p:txBody>
          <a:bodyPr wrap="square">
            <a:spAutoFit/>
          </a:bodyPr>
          <a:lstStyle/>
          <a:p>
            <a:pPr marL="342900" indent="-342900" algn="l" fontAlgn="base">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In HDFS Federation architecture, there are </a:t>
            </a:r>
            <a:r>
              <a:rPr lang="en-US" sz="2400" b="1" i="0" dirty="0">
                <a:solidFill>
                  <a:srgbClr val="444444"/>
                </a:solidFill>
                <a:effectLst/>
                <a:latin typeface="Times New Roman" panose="02020603050405020304" pitchFamily="18" charset="0"/>
                <a:cs typeface="Times New Roman" panose="02020603050405020304" pitchFamily="18" charset="0"/>
              </a:rPr>
              <a:t>multiple </a:t>
            </a:r>
            <a:r>
              <a:rPr lang="en-US" sz="2400" b="1" i="0" dirty="0" err="1">
                <a:solidFill>
                  <a:srgbClr val="444444"/>
                </a:solidFill>
                <a:effectLst/>
                <a:latin typeface="Times New Roman" panose="02020603050405020304" pitchFamily="18" charset="0"/>
                <a:cs typeface="Times New Roman" panose="02020603050405020304" pitchFamily="18" charset="0"/>
              </a:rPr>
              <a:t>NameNodes</a:t>
            </a:r>
            <a:r>
              <a:rPr lang="en-US" sz="2400" b="0" i="0" dirty="0">
                <a:solidFill>
                  <a:srgbClr val="444444"/>
                </a:solidFill>
                <a:effectLst/>
                <a:latin typeface="Times New Roman" panose="02020603050405020304" pitchFamily="18" charset="0"/>
                <a:cs typeface="Times New Roman" panose="02020603050405020304" pitchFamily="18" charset="0"/>
              </a:rPr>
              <a:t> and </a:t>
            </a:r>
            <a:r>
              <a:rPr lang="en-US" sz="2400" b="1" i="0" dirty="0">
                <a:solidFill>
                  <a:srgbClr val="444444"/>
                </a:solidFill>
                <a:effectLst/>
                <a:latin typeface="Times New Roman" panose="02020603050405020304" pitchFamily="18" charset="0"/>
                <a:cs typeface="Times New Roman" panose="02020603050405020304" pitchFamily="18" charset="0"/>
              </a:rPr>
              <a:t>DataNodes</a:t>
            </a:r>
            <a:r>
              <a:rPr lang="en-US" sz="2400" b="0" i="0" dirty="0">
                <a:solidFill>
                  <a:srgbClr val="444444"/>
                </a:solidFill>
                <a:effectLst/>
                <a:latin typeface="Times New Roman" panose="02020603050405020304" pitchFamily="18" charset="0"/>
                <a:cs typeface="Times New Roman" panose="02020603050405020304" pitchFamily="18" charset="0"/>
              </a:rPr>
              <a:t>.</a:t>
            </a:r>
          </a:p>
          <a:p>
            <a:pPr marL="342900" indent="-342900" algn="l" fontAlgn="base">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Each </a:t>
            </a:r>
            <a:r>
              <a:rPr lang="en-US" sz="2400" b="0" i="0" dirty="0" err="1">
                <a:solidFill>
                  <a:srgbClr val="444444"/>
                </a:solidFill>
                <a:effectLst/>
                <a:latin typeface="Times New Roman" panose="02020603050405020304" pitchFamily="18" charset="0"/>
                <a:cs typeface="Times New Roman" panose="02020603050405020304" pitchFamily="18" charset="0"/>
              </a:rPr>
              <a:t>NameNode</a:t>
            </a:r>
            <a:r>
              <a:rPr lang="en-US" sz="2400" b="0" i="0" dirty="0">
                <a:solidFill>
                  <a:srgbClr val="444444"/>
                </a:solidFill>
                <a:effectLst/>
                <a:latin typeface="Times New Roman" panose="02020603050405020304" pitchFamily="18" charset="0"/>
                <a:cs typeface="Times New Roman" panose="02020603050405020304" pitchFamily="18" charset="0"/>
              </a:rPr>
              <a:t> has its own namespace and </a:t>
            </a:r>
            <a:r>
              <a:rPr lang="en-US" sz="2400" b="1" i="0" dirty="0">
                <a:solidFill>
                  <a:srgbClr val="444444"/>
                </a:solidFill>
                <a:effectLst/>
                <a:latin typeface="Times New Roman" panose="02020603050405020304" pitchFamily="18" charset="0"/>
                <a:cs typeface="Times New Roman" panose="02020603050405020304" pitchFamily="18" charset="0"/>
              </a:rPr>
              <a:t>block pool</a:t>
            </a:r>
            <a:r>
              <a:rPr lang="en-US" sz="2400" b="0" i="0" dirty="0">
                <a:solidFill>
                  <a:srgbClr val="444444"/>
                </a:solidFill>
                <a:effectLst/>
                <a:latin typeface="Times New Roman" panose="02020603050405020304" pitchFamily="18" charset="0"/>
                <a:cs typeface="Times New Roman" panose="02020603050405020304" pitchFamily="18" charset="0"/>
              </a:rPr>
              <a:t>.</a:t>
            </a:r>
          </a:p>
          <a:p>
            <a:pPr marL="342900" indent="-342900" algn="l" fontAlgn="base">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All the </a:t>
            </a:r>
            <a:r>
              <a:rPr lang="en-US" sz="2400" b="0" i="0" dirty="0" err="1">
                <a:solidFill>
                  <a:srgbClr val="444444"/>
                </a:solidFill>
                <a:effectLst/>
                <a:latin typeface="Times New Roman" panose="02020603050405020304" pitchFamily="18" charset="0"/>
                <a:cs typeface="Times New Roman" panose="02020603050405020304" pitchFamily="18" charset="0"/>
              </a:rPr>
              <a:t>NameNodes</a:t>
            </a:r>
            <a:r>
              <a:rPr lang="en-US" sz="2400" b="0" i="0" dirty="0">
                <a:solidFill>
                  <a:srgbClr val="444444"/>
                </a:solidFill>
                <a:effectLst/>
                <a:latin typeface="Times New Roman" panose="02020603050405020304" pitchFamily="18" charset="0"/>
                <a:cs typeface="Times New Roman" panose="02020603050405020304" pitchFamily="18" charset="0"/>
              </a:rPr>
              <a:t> uses DataNodes as the common storage.</a:t>
            </a:r>
          </a:p>
          <a:p>
            <a:pPr marL="342900" indent="-342900" algn="just" fontAlgn="base">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Every </a:t>
            </a:r>
            <a:r>
              <a:rPr lang="en-US" sz="2400" b="0" i="0" dirty="0" err="1">
                <a:solidFill>
                  <a:srgbClr val="444444"/>
                </a:solidFill>
                <a:effectLst/>
                <a:latin typeface="Times New Roman" panose="02020603050405020304" pitchFamily="18" charset="0"/>
                <a:cs typeface="Times New Roman" panose="02020603050405020304" pitchFamily="18" charset="0"/>
              </a:rPr>
              <a:t>NameNode</a:t>
            </a:r>
            <a:r>
              <a:rPr lang="en-US" sz="2400" b="0" i="0" dirty="0">
                <a:solidFill>
                  <a:srgbClr val="444444"/>
                </a:solidFill>
                <a:effectLst/>
                <a:latin typeface="Times New Roman" panose="02020603050405020304" pitchFamily="18" charset="0"/>
                <a:cs typeface="Times New Roman" panose="02020603050405020304" pitchFamily="18" charset="0"/>
              </a:rPr>
              <a:t> is independent of the other and does not require any coordination amongst themselves.</a:t>
            </a:r>
          </a:p>
          <a:p>
            <a:pPr marL="342900" indent="-342900" algn="l" fontAlgn="base">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Each </a:t>
            </a:r>
            <a:r>
              <a:rPr lang="en-US" sz="2400" b="0" i="0" dirty="0" err="1">
                <a:solidFill>
                  <a:srgbClr val="444444"/>
                </a:solidFill>
                <a:effectLst/>
                <a:latin typeface="Times New Roman" panose="02020603050405020304" pitchFamily="18" charset="0"/>
                <a:cs typeface="Times New Roman" panose="02020603050405020304" pitchFamily="18" charset="0"/>
              </a:rPr>
              <a:t>Datanode</a:t>
            </a:r>
            <a:r>
              <a:rPr lang="en-US" sz="2400" b="0" i="0" dirty="0">
                <a:solidFill>
                  <a:srgbClr val="444444"/>
                </a:solidFill>
                <a:effectLst/>
                <a:latin typeface="Times New Roman" panose="02020603050405020304" pitchFamily="18" charset="0"/>
                <a:cs typeface="Times New Roman" panose="02020603050405020304" pitchFamily="18" charset="0"/>
              </a:rPr>
              <a:t> gets registered to all the </a:t>
            </a:r>
            <a:r>
              <a:rPr lang="en-US" sz="2400" b="0" i="0" dirty="0" err="1">
                <a:solidFill>
                  <a:srgbClr val="444444"/>
                </a:solidFill>
                <a:effectLst/>
                <a:latin typeface="Times New Roman" panose="02020603050405020304" pitchFamily="18" charset="0"/>
                <a:cs typeface="Times New Roman" panose="02020603050405020304" pitchFamily="18" charset="0"/>
              </a:rPr>
              <a:t>NameNodes</a:t>
            </a:r>
            <a:r>
              <a:rPr lang="en-US" sz="2400" b="0" i="0" dirty="0">
                <a:solidFill>
                  <a:srgbClr val="444444"/>
                </a:solidFill>
                <a:effectLst/>
                <a:latin typeface="Times New Roman" panose="02020603050405020304" pitchFamily="18" charset="0"/>
                <a:cs typeface="Times New Roman" panose="02020603050405020304" pitchFamily="18" charset="0"/>
              </a:rPr>
              <a:t> in the cluster and store blocks for all the block pools in the cluster.</a:t>
            </a:r>
          </a:p>
        </p:txBody>
      </p:sp>
    </p:spTree>
    <p:extLst>
      <p:ext uri="{BB962C8B-B14F-4D97-AF65-F5344CB8AC3E}">
        <p14:creationId xmlns:p14="http://schemas.microsoft.com/office/powerpoint/2010/main" val="169260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24E01C-4EA6-4CDA-9D3F-69B5070DA23A}"/>
              </a:ext>
            </a:extLst>
          </p:cNvPr>
          <p:cNvSpPr txBox="1"/>
          <p:nvPr/>
        </p:nvSpPr>
        <p:spPr>
          <a:xfrm>
            <a:off x="500743" y="513193"/>
            <a:ext cx="11364686" cy="830997"/>
          </a:xfrm>
          <a:prstGeom prst="rect">
            <a:avLst/>
          </a:prstGeom>
          <a:noFill/>
        </p:spPr>
        <p:txBody>
          <a:bodyPr wrap="square">
            <a:spAutoFit/>
          </a:bodyPr>
          <a:lstStyle/>
          <a:p>
            <a:pPr algn="l" fontAlgn="base"/>
            <a:r>
              <a:rPr lang="en-US" sz="2400" b="0" i="0" dirty="0">
                <a:solidFill>
                  <a:srgbClr val="444444"/>
                </a:solidFill>
                <a:effectLst/>
                <a:latin typeface="Times New Roman" panose="02020603050405020304" pitchFamily="18" charset="0"/>
                <a:cs typeface="Times New Roman" panose="02020603050405020304" pitchFamily="18" charset="0"/>
              </a:rPr>
              <a:t>Also, DataNodes periodically send heartbeats and block reports to all the </a:t>
            </a:r>
            <a:r>
              <a:rPr lang="en-US" sz="2400" b="0" i="0" dirty="0" err="1">
                <a:solidFill>
                  <a:srgbClr val="444444"/>
                </a:solidFill>
                <a:effectLst/>
                <a:latin typeface="Times New Roman" panose="02020603050405020304" pitchFamily="18" charset="0"/>
                <a:cs typeface="Times New Roman" panose="02020603050405020304" pitchFamily="18" charset="0"/>
              </a:rPr>
              <a:t>NameNode</a:t>
            </a:r>
            <a:r>
              <a:rPr lang="en-US" sz="2400" b="0" i="0" dirty="0">
                <a:solidFill>
                  <a:srgbClr val="444444"/>
                </a:solidFill>
                <a:effectLst/>
                <a:latin typeface="Times New Roman" panose="02020603050405020304" pitchFamily="18" charset="0"/>
                <a:cs typeface="Times New Roman" panose="02020603050405020304" pitchFamily="18" charset="0"/>
              </a:rPr>
              <a:t> in the cluster and handles the instructions from the </a:t>
            </a:r>
            <a:r>
              <a:rPr lang="en-US" sz="2400" b="0" i="0" dirty="0" err="1">
                <a:solidFill>
                  <a:srgbClr val="444444"/>
                </a:solidFill>
                <a:effectLst/>
                <a:latin typeface="Times New Roman" panose="02020603050405020304" pitchFamily="18" charset="0"/>
                <a:cs typeface="Times New Roman" panose="02020603050405020304" pitchFamily="18" charset="0"/>
              </a:rPr>
              <a:t>NameNodes</a:t>
            </a:r>
            <a:r>
              <a:rPr lang="en-US" sz="2400" b="0" i="0" dirty="0">
                <a:solidFill>
                  <a:srgbClr val="444444"/>
                </a:solidFill>
                <a:effectLst/>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543FA76B-F7C5-42AC-BE9E-A536004BE826}"/>
              </a:ext>
            </a:extLst>
          </p:cNvPr>
          <p:cNvPicPr>
            <a:picLocks noChangeAspect="1"/>
          </p:cNvPicPr>
          <p:nvPr/>
        </p:nvPicPr>
        <p:blipFill>
          <a:blip r:embed="rId3"/>
          <a:stretch>
            <a:fillRect/>
          </a:stretch>
        </p:blipFill>
        <p:spPr>
          <a:xfrm>
            <a:off x="2373086" y="1513114"/>
            <a:ext cx="7620000" cy="4996543"/>
          </a:xfrm>
          <a:prstGeom prst="rect">
            <a:avLst/>
          </a:prstGeom>
          <a:scene3d>
            <a:camera prst="orthographicFront"/>
            <a:lightRig rig="threePt" dir="t"/>
          </a:scene3d>
          <a:sp3d>
            <a:bevelT/>
          </a:sp3d>
        </p:spPr>
      </p:pic>
    </p:spTree>
    <p:extLst>
      <p:ext uri="{BB962C8B-B14F-4D97-AF65-F5344CB8AC3E}">
        <p14:creationId xmlns:p14="http://schemas.microsoft.com/office/powerpoint/2010/main" val="262675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2A71F3-695F-4A46-93C5-8AA399BBF3BF}"/>
              </a:ext>
            </a:extLst>
          </p:cNvPr>
          <p:cNvSpPr txBox="1"/>
          <p:nvPr/>
        </p:nvSpPr>
        <p:spPr>
          <a:xfrm>
            <a:off x="413657" y="1151768"/>
            <a:ext cx="11353799" cy="461665"/>
          </a:xfrm>
          <a:prstGeom prst="rect">
            <a:avLst/>
          </a:prstGeom>
          <a:noFill/>
        </p:spPr>
        <p:txBody>
          <a:bodyPr wrap="square">
            <a:spAutoFit/>
          </a:bodyPr>
          <a:lstStyle/>
          <a:p>
            <a:pPr algn="l" fontAlgn="base"/>
            <a:r>
              <a:rPr lang="en-US" sz="2400" b="0" i="0" dirty="0">
                <a:solidFill>
                  <a:srgbClr val="444444"/>
                </a:solidFill>
                <a:effectLst/>
                <a:latin typeface="Georgia" panose="02040502050405020303" pitchFamily="18" charset="0"/>
              </a:rPr>
              <a:t>.</a:t>
            </a:r>
          </a:p>
        </p:txBody>
      </p:sp>
      <p:sp>
        <p:nvSpPr>
          <p:cNvPr id="7" name="TextBox 6">
            <a:extLst>
              <a:ext uri="{FF2B5EF4-FFF2-40B4-BE49-F238E27FC236}">
                <a16:creationId xmlns:a16="http://schemas.microsoft.com/office/drawing/2014/main" id="{9D5B5515-8C43-4788-BB75-CDD09C50BC8D}"/>
              </a:ext>
            </a:extLst>
          </p:cNvPr>
          <p:cNvSpPr txBox="1"/>
          <p:nvPr/>
        </p:nvSpPr>
        <p:spPr>
          <a:xfrm>
            <a:off x="413657" y="3720290"/>
            <a:ext cx="11059886" cy="461665"/>
          </a:xfrm>
          <a:prstGeom prst="rect">
            <a:avLst/>
          </a:prstGeom>
          <a:noFill/>
        </p:spPr>
        <p:txBody>
          <a:bodyPr wrap="square">
            <a:spAutoFit/>
          </a:bodyPr>
          <a:lstStyle/>
          <a:p>
            <a:pPr algn="l" fontAlgn="base"/>
            <a:endParaRPr lang="en-US" sz="2400" b="0" i="0" dirty="0">
              <a:solidFill>
                <a:srgbClr val="444444"/>
              </a:solidFill>
              <a:effectLst/>
              <a:latin typeface="Georgia" panose="02040502050405020303" pitchFamily="18" charset="0"/>
            </a:endParaRPr>
          </a:p>
        </p:txBody>
      </p:sp>
      <p:sp>
        <p:nvSpPr>
          <p:cNvPr id="9" name="TextBox 8">
            <a:extLst>
              <a:ext uri="{FF2B5EF4-FFF2-40B4-BE49-F238E27FC236}">
                <a16:creationId xmlns:a16="http://schemas.microsoft.com/office/drawing/2014/main" id="{A0B2D1B0-ED94-434A-84BC-BCAABA1AA291}"/>
              </a:ext>
            </a:extLst>
          </p:cNvPr>
          <p:cNvSpPr txBox="1"/>
          <p:nvPr/>
        </p:nvSpPr>
        <p:spPr>
          <a:xfrm>
            <a:off x="337457" y="136105"/>
            <a:ext cx="11429999" cy="230832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Block pool</a:t>
            </a:r>
          </a:p>
          <a:p>
            <a:r>
              <a:rPr lang="en-US" sz="2400" dirty="0">
                <a:latin typeface="Times New Roman" panose="02020603050405020304" pitchFamily="18" charset="0"/>
                <a:cs typeface="Times New Roman" panose="02020603050405020304" pitchFamily="18" charset="0"/>
              </a:rPr>
              <a:t>Block pool in HDFS Federation architecture is the collection of blocks belonging to the single namespace. HDFS Federation architecture has a collection of block pools, and each block pool is managed independently from each other. This allows the generation of the Block IDs for new blocks by the namespace, without any coordination with other namespaces.</a:t>
            </a:r>
          </a:p>
        </p:txBody>
      </p:sp>
      <p:sp>
        <p:nvSpPr>
          <p:cNvPr id="10" name="TextBox 9">
            <a:extLst>
              <a:ext uri="{FF2B5EF4-FFF2-40B4-BE49-F238E27FC236}">
                <a16:creationId xmlns:a16="http://schemas.microsoft.com/office/drawing/2014/main" id="{A1BF4A99-A67F-4A8A-B355-FFA9DB83C53F}"/>
              </a:ext>
            </a:extLst>
          </p:cNvPr>
          <p:cNvSpPr txBox="1"/>
          <p:nvPr/>
        </p:nvSpPr>
        <p:spPr>
          <a:xfrm>
            <a:off x="402771" y="2927982"/>
            <a:ext cx="11364685" cy="230832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Namespace Volume</a:t>
            </a:r>
          </a:p>
          <a:p>
            <a:pPr algn="just"/>
            <a:r>
              <a:rPr lang="en-US" sz="2400" dirty="0">
                <a:latin typeface="Times New Roman" panose="02020603050405020304" pitchFamily="18" charset="0"/>
                <a:cs typeface="Times New Roman" panose="02020603050405020304" pitchFamily="18" charset="0"/>
              </a:rPr>
              <a:t>Namespace with its block pool is termed as Namespace Volume. The HDFS Federation architecture has the collection of Namespace volume, which is a self-contained management unit. On deleting the </a:t>
            </a:r>
            <a:r>
              <a:rPr lang="en-US" sz="2400" dirty="0" err="1">
                <a:latin typeface="Times New Roman" panose="02020603050405020304" pitchFamily="18" charset="0"/>
                <a:cs typeface="Times New Roman" panose="02020603050405020304" pitchFamily="18" charset="0"/>
              </a:rPr>
              <a:t>NameNode</a:t>
            </a:r>
            <a:r>
              <a:rPr lang="en-US" sz="2400" dirty="0">
                <a:latin typeface="Times New Roman" panose="02020603050405020304" pitchFamily="18" charset="0"/>
                <a:cs typeface="Times New Roman" panose="02020603050405020304" pitchFamily="18" charset="0"/>
              </a:rPr>
              <a:t> or namespace, the corresponding block pool present in the DataNodes also gets deleted. On upgrading the cluster, each namespace volume gets upgraded as a unit.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36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02368D-A064-4119-8E72-FBD95181F106}"/>
              </a:ext>
            </a:extLst>
          </p:cNvPr>
          <p:cNvSpPr txBox="1"/>
          <p:nvPr/>
        </p:nvSpPr>
        <p:spPr>
          <a:xfrm>
            <a:off x="3842657" y="218105"/>
            <a:ext cx="6096000" cy="461665"/>
          </a:xfrm>
          <a:prstGeom prst="rect">
            <a:avLst/>
          </a:prstGeom>
          <a:noFill/>
        </p:spPr>
        <p:txBody>
          <a:bodyPr wrap="square">
            <a:spAutoFit/>
          </a:bodyPr>
          <a:lstStyle/>
          <a:p>
            <a:pPr algn="l" fontAlgn="base"/>
            <a:r>
              <a:rPr lang="en-IN" sz="2400" b="1" i="0" dirty="0">
                <a:solidFill>
                  <a:srgbClr val="444444"/>
                </a:solidFill>
                <a:effectLst/>
                <a:latin typeface="Times New Roman" panose="02020603050405020304" pitchFamily="18" charset="0"/>
                <a:cs typeface="Times New Roman" panose="02020603050405020304" pitchFamily="18" charset="0"/>
              </a:rPr>
              <a:t>Benefits of HDFS Federation</a:t>
            </a:r>
          </a:p>
        </p:txBody>
      </p:sp>
      <p:sp>
        <p:nvSpPr>
          <p:cNvPr id="5" name="TextBox 4">
            <a:extLst>
              <a:ext uri="{FF2B5EF4-FFF2-40B4-BE49-F238E27FC236}">
                <a16:creationId xmlns:a16="http://schemas.microsoft.com/office/drawing/2014/main" id="{0F1083AF-7282-4310-A5D4-CFBF0025655A}"/>
              </a:ext>
            </a:extLst>
          </p:cNvPr>
          <p:cNvSpPr txBox="1"/>
          <p:nvPr/>
        </p:nvSpPr>
        <p:spPr>
          <a:xfrm>
            <a:off x="468085" y="1098007"/>
            <a:ext cx="11321143"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1. </a:t>
            </a:r>
            <a:r>
              <a:rPr lang="en-US" sz="2400" b="1" dirty="0">
                <a:latin typeface="Times New Roman" panose="02020603050405020304" pitchFamily="18" charset="0"/>
                <a:cs typeface="Times New Roman" panose="02020603050405020304" pitchFamily="18" charset="0"/>
              </a:rPr>
              <a:t>Namespace Scalability</a:t>
            </a:r>
          </a:p>
          <a:p>
            <a:r>
              <a:rPr lang="en-US" sz="2400" dirty="0">
                <a:latin typeface="Times New Roman" panose="02020603050405020304" pitchFamily="18" charset="0"/>
                <a:cs typeface="Times New Roman" panose="02020603050405020304" pitchFamily="18" charset="0"/>
              </a:rPr>
              <a:t>With federation, we can horizontally scale the namespace. This benefits the large clusters or cluster with too many small files because of more </a:t>
            </a:r>
            <a:r>
              <a:rPr lang="en-US" sz="2400" dirty="0" err="1">
                <a:latin typeface="Times New Roman" panose="02020603050405020304" pitchFamily="18" charset="0"/>
                <a:cs typeface="Times New Roman" panose="02020603050405020304" pitchFamily="18" charset="0"/>
              </a:rPr>
              <a:t>NameNode</a:t>
            </a:r>
            <a:r>
              <a:rPr lang="en-US" sz="2400" dirty="0">
                <a:latin typeface="Times New Roman" panose="02020603050405020304" pitchFamily="18" charset="0"/>
                <a:cs typeface="Times New Roman" panose="02020603050405020304" pitchFamily="18" charset="0"/>
              </a:rPr>
              <a:t> addition to the cluster.</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99E47EA-334A-4A82-A9A1-DF3191E009BD}"/>
              </a:ext>
            </a:extLst>
          </p:cNvPr>
          <p:cNvSpPr txBox="1"/>
          <p:nvPr/>
        </p:nvSpPr>
        <p:spPr>
          <a:xfrm>
            <a:off x="468084" y="2450850"/>
            <a:ext cx="10885715"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Performance</a:t>
            </a:r>
          </a:p>
          <a:p>
            <a:r>
              <a:rPr lang="en-US" sz="2400" dirty="0">
                <a:latin typeface="Times New Roman" panose="02020603050405020304" pitchFamily="18" charset="0"/>
                <a:cs typeface="Times New Roman" panose="02020603050405020304" pitchFamily="18" charset="0"/>
              </a:rPr>
              <a:t>It improves the performance of the filesystem as the filesystem operations are not limited by the throughput of a single </a:t>
            </a:r>
            <a:r>
              <a:rPr lang="en-US" sz="2400" dirty="0" err="1">
                <a:latin typeface="Times New Roman" panose="02020603050405020304" pitchFamily="18" charset="0"/>
                <a:cs typeface="Times New Roman" panose="02020603050405020304" pitchFamily="18" charset="0"/>
              </a:rPr>
              <a:t>NameNode</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2E14426-071C-40BA-AE81-D125AC18113E}"/>
              </a:ext>
            </a:extLst>
          </p:cNvPr>
          <p:cNvSpPr txBox="1"/>
          <p:nvPr/>
        </p:nvSpPr>
        <p:spPr>
          <a:xfrm>
            <a:off x="555170" y="3827307"/>
            <a:ext cx="11168745" cy="1200329"/>
          </a:xfrm>
          <a:prstGeom prst="rect">
            <a:avLst/>
          </a:prstGeom>
          <a:noFill/>
        </p:spPr>
        <p:txBody>
          <a:bodyPr wrap="square">
            <a:spAutoFit/>
          </a:bodyPr>
          <a:lstStyle/>
          <a:p>
            <a:pPr algn="l" fontAlgn="base"/>
            <a:r>
              <a:rPr lang="en-US" sz="2400" b="0" i="0" dirty="0">
                <a:solidFill>
                  <a:srgbClr val="444444"/>
                </a:solidFill>
                <a:effectLst/>
                <a:latin typeface="Times New Roman" panose="02020603050405020304" pitchFamily="18" charset="0"/>
                <a:cs typeface="Times New Roman" panose="02020603050405020304" pitchFamily="18" charset="0"/>
              </a:rPr>
              <a:t>3. </a:t>
            </a:r>
            <a:r>
              <a:rPr lang="en-US" sz="2400" b="1" i="0" dirty="0">
                <a:solidFill>
                  <a:srgbClr val="444444"/>
                </a:solidFill>
                <a:effectLst/>
                <a:latin typeface="Times New Roman" panose="02020603050405020304" pitchFamily="18" charset="0"/>
                <a:cs typeface="Times New Roman" panose="02020603050405020304" pitchFamily="18" charset="0"/>
              </a:rPr>
              <a:t>Isolation</a:t>
            </a:r>
          </a:p>
          <a:p>
            <a:pPr algn="l" fontAlgn="base"/>
            <a:r>
              <a:rPr lang="en-US" sz="2400" b="0" i="0" dirty="0">
                <a:solidFill>
                  <a:srgbClr val="444444"/>
                </a:solidFill>
                <a:effectLst/>
                <a:latin typeface="Times New Roman" panose="02020603050405020304" pitchFamily="18" charset="0"/>
                <a:cs typeface="Times New Roman" panose="02020603050405020304" pitchFamily="18" charset="0"/>
              </a:rPr>
              <a:t>Due to multiple namespaces, it can provide isolation to the occupant organizations that are using the cluster.</a:t>
            </a:r>
          </a:p>
        </p:txBody>
      </p:sp>
    </p:spTree>
    <p:extLst>
      <p:ext uri="{BB962C8B-B14F-4D97-AF65-F5344CB8AC3E}">
        <p14:creationId xmlns:p14="http://schemas.microsoft.com/office/powerpoint/2010/main" val="2686697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1559</TotalTime>
  <Words>869</Words>
  <Application>Microsoft Office PowerPoint</Application>
  <PresentationFormat>Widescreen</PresentationFormat>
  <Paragraphs>53</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Georgia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 Parsola</dc:creator>
  <cp:lastModifiedBy>Jyoti Parsola</cp:lastModifiedBy>
  <cp:revision>10</cp:revision>
  <dcterms:created xsi:type="dcterms:W3CDTF">2021-10-25T16:28:30Z</dcterms:created>
  <dcterms:modified xsi:type="dcterms:W3CDTF">2022-03-31T04:36:07Z</dcterms:modified>
</cp:coreProperties>
</file>