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1-10-14T08:48:21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18288 14641 0,'0'0'0,"0"0"15,0 0 1,0 0-16,47-15 16,31 0-16,62-1 15,63-30-15,32-15 16,14-15-1,32-32-15,16-29 16,15-16-16,0-31 16,-15 0-16,-32 0 15,-30 16 1,-1 15-16,-16 30 16,-46 1-16,15 15 15,-46 30 1,-16 16-16,-78 30 15</inkml:trace>
  <inkml:trace contextRef="#ctx0" brushRef="#br0" timeOffset="1439.21">25657 14182 0,'0'0'16,"0"0"-16,0 0 15,31-15-15,0-1 16,47-30 0,31 0-16,-15-15 15,15 15-15,-31 0 16,0 0-16,0 0 16,32 1-1,-32-1-15,0 15 16,-16 0-16,-15 1 15,31-1-15,-31 0 16,15 16 0,-15-15-16,-15 14 15,46 1-15,0 0 16</inkml:trace>
  <inkml:trace contextRef="#ctx0" brushRef="#br0" timeOffset="1967.75">20864 18010 0,'0'0'0,"0"0"16,0 0-1,0 0-15,0-15 16,31-1-16,94-30 16,125-45-16,62-47 15,78-15 1,110-46-16,140-92 16,16-46-16</inkml:trace>
  <inkml:trace contextRef="#ctx0" brushRef="#br0" timeOffset="28266.12">20130 13125 0,'0'0'0,"0"0"0,0 0 16,0 0-1,-31-15-15,15 0 16,-15 0-16,-47-1 16,31 1-16,-62 0 15,0-1-15,-79 16 16,1 16 0,31 14-16,-31 1 15,30-1-15,1 16 16,47 16-1,15-1-15,-46 15 16,46 1-16,1 0 16,14 14-16,33 17 15,-1 45 1,16-15-16,31-16 16,31 1-16,16 14 15,31 16-15,31 1 16,16-1-1,31-16-15,16-29 16,-16-1-16,0 0 16,0-46-1,-31-15-15,15-30 16,-15-1-16,16-15 16,-16-15-16,15-16 15,-46 16-15,-16-31 16,31 0-1,-31 0-15,32-31 16,-1 1-16,16-32 16,15-29-1,16-32-15,0-14 16,-31 29-16,-47 1 16,-15 31-16,-16 30 15,-16 0 1,-31 0-16,0 0 15,0 0-15,-63-15 16,17-15-16,-1 15 16,-16 15-1,-46-15-15,-16-1 16,0 1-16,-62-31 16,-32 1-1,-62 14-15,63 46 16,-48 16-16,-15 15 15,-93 46-15,-251 46 16</inkml:trace>
  <inkml:trace contextRef="#ctx0" brushRef="#br0" timeOffset="75498.28">24080 17857 0,'0'0'0,"31"0"0,0-15 15,16-16-15,31-15 16,31 0-16,-31 0 15,32 0 1,-32-15-16,0-16 16,0 1-16,0-16 15,0 0 1,-31 0-16,-16 0 16,16 31-16,-16-16 15,0-14-15,-31-1 16,0-15-16,-31-1 15,0 17 1,-16-1-16,0 0 16,-62 0-16,0 0 15,-47-15 1,-32 15-16,32 0 16,-31 0-16,-1 31 15,17 0-15,-48 30 16,16 0-1,-15 31-15,30 31 16,1 0-16,15 30 16,32 0-1,15 0-15,16-15 16,31 0-16,0 0 16,15 16-16,16-1 15,-31 15 1,31 16-16,16 15 15,0 1-15,31-1 16,0 15-16,31 31 16,0 16-1,16-16-15,62 0 16,16 0-16,16-15 16,15-31-16,31 0 15,16-30 1,-15-31-16,-32-16 15,0-14-15,0-16 16,0-16-16,-15 1 16,-63 0-1,0-16-15,-32 1 16,17 14-16,-16-14 16,31-1-1,0 16-15,0-31 16,78-15-16,-78 30 15</inkml:trace>
  <inkml:trace contextRef="#ctx0" brushRef="#br0" timeOffset="79879.5">28029 13080 0,'0'0'0,"0"0"15,0 0-15,0 0 16,0 0-16,0-16 16,0 1-1,32 0-15,-32-31 16,31-16-16,16-29 15,-16-17-15,47 16 16,-31 1 0,31-1-16,-16 0 15,-15 0-15,31-15 16,32 0-16,14-1 16,17 17-1,-16 14-15,-16 16 16,47 0-16,0 30 15,0 0 1,-15 1-16,-16 30 16,-16 0-16,16 0 15,15 30-15,-61 1 16,30 0 0,-31-1-16,-31 16 15,31 15-15,-47 1 16,16-1-16,-16 15 15,16 16 1,-16 0-16,0 15 16,-15 16-16,15-1 15,16 16 1,-16 0-16,16 0 16,-16-16-16,0-45 15,-15-1-15,15-14 16,-31-1-1,0-31-15</inkml:trace>
  <inkml:trace contextRef="#ctx0" brushRef="#br0" timeOffset="91511.19">24345 16203 0,'0'0'0,"0"0"0,0-15 0,-47 0 16,-15-16-16,-16 0 15,0 1 1,0 14-16,-47-14 15,-62 14-15,30-14 16,-30-1-16,31 16 16,-31 0-1,-1 15-15,1 0 16,15 0-16,-78 15 16,-31 15-16,16 32 15,31-16 1,47 0-16,30 15 15,1 15-15,16 1 16,31-16 0,30 0-16,33 1 15,-1-1-15,-16 31 16,63 15-16,-15 15 16,30 16-1,-15 0-15,63 15 16,15 16-16,16-32 15,46 1 1,16-31-16,32 1 16,-1-17-16,16-45 15,15 0-15,-15-15 16,16-16 0,46-30-16,16-31 15,-47-31-15,-15-14 16,15-17-16,-47 17 15,-62-17 1,16 17-16,-47-1 16,15 0-16,-31 31 15,-16-1-15,-46 1 16,15 0 0,-31-16-16,0 1 15,-78-77-15,-109-169 16,-157-91-16,-77-77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1-10-14T08:54:35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2052 7093 0,'0'0'0,"0"0"0,0 0 15,0 0-15,0 0 16,0 0 0,0 0-16,0 0 15,0 15-15,-15 31 16,-63 92-1,15 76-15,16 16 16,-31 76-16,0 15 16,16 1-16,15-16 15,0-45 1,-15-16-16,15-46 16,47-77-16,-31-30 15,31-31 1,-16 0-16,16-15 15,0 0-15,0-15 16,0 0-16,0-1 16,0-14-1,0-1-15,0 0 16,0 0-16,0-15 16,0 16-1,0-16-15,0 0 16,0 15-16,0-15 15,0 0-15,0 0 16,0 0-16,0 0 16</inkml:trace>
  <inkml:trace contextRef="#ctx0" brushRef="#br0" timeOffset="5535.62">1272 10078 0,'0'0'0,"0"0"0,0 0 16,0 0-16,0 0 16,0 31-16,0 0 15,0 30-15,0 15 16,0 32-16,0-1 16,0 0-1,15 0-15,17 31 16,-1 46-16,-31-16 15,47-15 1,-16-30-16,-31-1 16,31 16-16,-15 0 15,-16-31-15,31-15 16,16-16 0,-16 1-16,0 0 15,16 14-15,0 1 16,47 31-16,-16-16 15,0-30 1,0-1-16,47 1 16,-16-31-16,16-16 15,31 1 1,31-16-16,-46-15 16,46-15-16,-31 0 15,16-16-15,15-15 16,-31 0-1,32 0-15,30-30 16,-15-16-16,-15 0 16,-32 0-1,31 15-15,-31-14 16,-15-1-16,-17 15 16,-14 1-16,-32 14 15,0 1 1,0 0-16,0 15 15,0 0-15,0 0 16,0-15-16,31-31 16,126-61-1,-1-46-15,62-31 16,235-137-16</inkml:trace>
  <inkml:trace contextRef="#ctx0" brushRef="#br0" timeOffset="29004.95">10248 8731 0,'0'0'0,"0"0"15,0 0-15,-47 0 16,16 0-16,0 0 15,15 0 1,-15 0-16,-16 15 16,16 1-16,0-1 15,15 16-15,-46-1 16,15 16 0,16 46-16,-16 0 15,16 0-15,-1 0 16,17 45-16,30 1 15,17-15 1,-32-1-16,62-15 16,-15-15-16,0 15 15,15 16 1,63-1-16,31-14 16,-15-1-16,30-15 15,48-1-15,15-14 16,-46 0-1,46-31-15,-16-1 16,48 1-16,-32-30 16,31-16-16,-62-16 15,31 1 1,0-16-16,-46 1 16,-1-16-16,0-15 15,1-1 1,-32 1-16,-31 0 15,31-31-15,31-30 16,1-16 0,-1 0-16,-31-30 15,0-1-15,-15 16 16,-16 15-16,-47 16 16,0 30-16,-47 0 15,-15 0 1,15 15-16,-31 1 15,-31-1-15,-16-14 16,-31-17-16,-32-14 16,-15 15-1,-31-1-15,-31 1 16,0 46-16,-16-16 16,-63 32-1,48 14-15,-16 16 16,-32 15-16,63 0 15,16 0-15,0 0 16,30 0 0,-30 0-16,62 0 15,16 0-15,0 15 16,-16 0 0,-16 1-16,-15-1 15,31 0-15,-62 16 16,0-1-16,-1 16 15,32 16-15,0 14 16,0 1 0,-31 30-16,-1 0 15,63 0-15,16 0 16,-16 1 0,63-1-16,15-31 15,0 1-15,-15-1 16,15-30-16,16 16 15,31-16 1,-32 0-16,17-1 16,15 1-16,-31-15 15,31 15 1,0-15-16,0 15 16,0-16-16,0 1 15,0-16-15,0 0 16,0 1-1,0-1-15,0 0 16,0 1-16,0-1 16,0-15-16</inkml:trace>
  <inkml:trace contextRef="#ctx0" brushRef="#br0" timeOffset="31219.96">27842 2070 0,'0'0'16,"0"0"-16,0 0 15,-15 16 1,15 14-16,-32 31 16,1 1-16,15 14 15,16 1-15,-31-1 16,31 1 0,-31-16-16,31 16 15,0-1-15,0 16 16,31 15-16,-31-15 15,31 0 1,-31 0-16,47-15 16,-15-32-16,14 17 15,32-16 1,0 0-16,32 0 16,-1-31-16,-31 0 15,31 0-15,-15-30 16,47-15-16,-17-16 15,17-31 1,-63 16-16,0-16 16,-31 1-16,15-1 15,-46 16 1,15-16-16,16-15 16,-47-30-16,0-16 15,-47-15-15,0 15 16,-15 46-1,-16 0-15,-31 1 16,15-1-16,-15 30 16,-48 1-1,-30 31-15,47 14 16,15 16-16,-63 16 16,1 30-16,-16 15 15,47 31 1,-31 30-16,-1 31 15,110-76-15</inkml:trace>
  <inkml:trace contextRef="#ctx0" brushRef="#br0" timeOffset="31735.21">29903 1978 0,'0'0'16,"31"0"-16,-31 0 15,78 0-15,31 0 16,47 0 0,1 0-16,-1 16 15,31-16 1,0 0-16,-31 0 16,1 0-16,-33-16 15,-14 1-15,-32 0 16,0 15-1,0 0-15,-78 0 16,0 0-16</inkml:trace>
  <inkml:trace contextRef="#ctx0" brushRef="#br0" timeOffset="31965.16">30637 2177 0,'0'0'0,"0"0"0,0 0 15,0 0 1,0 0-16,0 0 16,0 16-16,31 30 15,0 61 1,47 46-16,-31 46 16,15 46-16,-46 0 15,15-46-15,0 46 16,16 322-1</inkml:trace>
  <inkml:trace contextRef="#ctx0" brushRef="#br0" timeOffset="34415.83">29029 5286 0,'0'0'0,"0"0"0,0 0 16,0 0-1,0 30-15,31 32 16,-31 30-16,0 30 16,31 46-16,-31 16 15,16-31 1,-16-15-16,0-31 15,0 0-15,0-30 16,0 0 0,0-16-16,0 0 15,31 0-15,-31 16 16,0-31-16</inkml:trace>
  <inkml:trace contextRef="#ctx0" brushRef="#br0" timeOffset="34997.53">26952 8180 0,'0'0'0,"0"0"16,0 0-1,0 0-15,0 0 16,0 0-16,0 0 16,0 0-16,0-16 15,0 1 1,0 15-16,0-15 16,0-1-16,0 1 15,32-15-15,46-32 16,109-14-1,94-31-15,62 15 16,1 15-16,-1 16 16,32 0-1,-16-1-15,-16 32 16,1-1-16,-48 16 16,-61-16-16,-32 1 15,15 14 1,-31 1-16,-62 15 15,-47 0-15,0 0 16,-15-15-16,-47 15 16</inkml:trace>
  <inkml:trace contextRef="#ctx0" brushRef="#br0" timeOffset="36582.75">26999 9206 0,'0'0'0,"0"0"15,0 0-15,0 0 16,0 0-16,0-16 16,-15 1-16,-48 0 15,-31-16 1,-46 0-16,-47 1 15,-16 45-15,-16 31 16,16 15 0,-15 31-16,15 31 15,15-1-15,79-30 16,31-15-16,31-16 16,16 0-1,31 0-15,0 1 16,31-1-16,47 31 15,78 15-15,32 0 16,15 0 0,15 0-16,-31-30 15,-62-16-15,16-15 16,-48 0 0,-14 0-16,-17-15 15,-15-1-15,-16 1 16,-31 0-16,-31 14 15,-16 17 1,-31 30-16,-63-1 16,-15-14-16,0-16 15,47-15-15,15-30 16,1-1 0,15 0-16,-1-30 15,33 0-15,-1-62 16,16 31-1</inkml:trace>
  <inkml:trace contextRef="#ctx0" brushRef="#br0" timeOffset="36913.3">27452 9098 0,'0'0'16,"31"0"-16,0 0 15,16 0-15,62 0 16,16 0-1,63-15-15,-1 0 16,-31-1-16,0-14 16,0 15-1,-46-31-15,-32 15 16,-47 16-16</inkml:trace>
  <inkml:trace contextRef="#ctx0" brushRef="#br0" timeOffset="37129">27530 9037 0,'0'0'0,"0"0"16,0 0-16,0 0 15,31 46-15,47 61 16,0 46-16,0 31 16,32 15-1,-32 0-15,0-15 16,0 0-16,-31-16 15,15-15-15,-15 31 16,-16 30 0,0-122-16</inkml:trace>
  <inkml:trace contextRef="#ctx0" brushRef="#br0" timeOffset="37828.72">30793 8853 0,'0'0'16,"0"0"-16,0 0 15,-16 0 1,-62 0-16,-63 0 16,48 31-16,-16 0 15,-1 15 1,1 30-16,15 1 16,-15-1-16,31 16 15,47 0-15,0 15 16,31-15-1,31 15-15,16 0 16,62-15-16,31-15 16,32-1-16,15-30 15,-77 0 1,15-15-16,-16-16 16,-47 1-16,-46-1 15,15 0 1,0 1-16,-31 14 15,-62 47-15,-16 30 16,-78 31-16,-32-16 16,1-15-1,-16-15-15,-15-15 16,61-16-16,33-30 16,46-16-16,46-30 15,1 15 1</inkml:trace>
  <inkml:trace contextRef="#ctx0" brushRef="#br0" timeOffset="38113.12">31963 8808 0,'0'0'15,"0"0"-15,16 0 16,47 15-16,15 0 16,31 16-1,47-16-15,0 0 16,0-15-16,-46-15 15,-32 0-15,-32-1 16</inkml:trace>
  <inkml:trace contextRef="#ctx0" brushRef="#br0" timeOffset="38299.14">31745 9068 0,'0'0'16,"0"0"-16,0 0 16,0 30-16,31 62 15,0 92-15,47 107 16,47 276 0</inkml:trace>
  <inkml:trace contextRef="#ctx0" brushRef="#br0" timeOffset="38981.37">28560 13248 0,'0'0'16,"-31"0"-16,-47 0 16,-125 77-16,-62 76 15,30-16 1,17 1-16,15 15 16,125-61-16,0-15 15,15-31 1,63 0-16,0 0 15,32 15-15,124 0 16,78 0-16,78-15 16,16-15-1,-16-16-15,-15 1 16,-94-1-16,-47 0 16,-47 0-16,-62 1 15,15-1 1,-46 0-16,-16 1 15,0-1-15,-16 46 16,-140 62-16,-62 15 16,15-16-1,-63-15-15,48-15 16,15-31-16,16-15 16,-1 0-16,79-30 15,15-1 1,32 0-16,15-30 15,47 0 1,-31-1-16</inkml:trace>
  <inkml:trace contextRef="#ctx0" brushRef="#br0" timeOffset="39238.11">30090 13125 0,'0'0'0,"31"0"15,16-15-15,109-31 16,63 0 0,15-15-16,47 0 15,-62 0-15,-32 15 16,-15 0-1,-32-16-15,-31 32 16,-62 14-16</inkml:trace>
  <inkml:trace contextRef="#ctx0" brushRef="#br0" timeOffset="39428.98">30356 12635 0,'0'0'0,"0"0"0,0 0 15,0 31 1,78 61-16,0 61 16,47 138-16,31 184 15,-47-62 1,31 108-16,32 642 16,-172-1163-16</inkml:trace>
  <inkml:trace contextRef="#ctx0" brushRef="#br0" timeOffset="44436.5">11919 8563 0,'0'0'0,"0"0"0,0 0 15,0 0-15,-32 0 16,1-16-16,0 16 16,-16-15-1,-31 0-15,-109 15 16,-16 30-16,-16 1 15,32-1-15,-16 16 16,62 0 0,-608 490-16,749-536 15,-62 31-15,-16 45 16,0 32 0,0 14-16,-1-15 15,48-15-15,16 0 16,-17 0-16,32 0 15,32 30-15,14 16 16,33 0 0,-1-16-16,31-14 15,16-1-15,62 15 16,0 1 0,16-16-16,16 0 15,15-30-15,0-31 16,0-16-16,32-14 15,-48-32 1,17-14-16,30-16 16,-78-31-16,47 1 15,1-1 1,-1-15-16,-47-15 16,32 0-16,-16 0 15,-16 15-15,-78 0 16,-15 15-1,-16 1-15,-16 14 16,-15 1-16,-16 15 16,16 0-16,-16-30 15,-31-1 1,0 1-16,0-16 16,-31 0-16,16 0 15,-48-15-15,-15-16 16,-47-14-1,-15 14-15,15 16 16,-16 0-16,-62 15 16,16 0-1,31 15-15,-31 16 16,-1 0-16,-15 0 16,16 30-16,-32-15 15,-15 15 1,0 16-16,-31 15 15,-1 15-15,63 16 16,16 0-16,-16 15 16,-47 15-1,47 15-15,-31 32 16,-16 14-16,48 1 16,14-1-16,79-45 15</inkml:trace>
  <inkml:trace contextRef="#ctx0" brushRef="#br0" timeOffset="126569.01">8984 5179 0</inkml:trace>
  <inkml:trace contextRef="#ctx0" brushRef="#br0" timeOffset="126841.99">9515 4995 0,'31'0'0,"-16"-31"16,17 16-16,654-552 16,-686 552-16,0 15 15,656-628 1,-656 598-16,78-47 16,141-260-16,171-91 15,-359 412-15,16-45 16,62-62-1,16-14-15,16-1 16,-16-15-16,-16 30 16,-31 31-1,31 0-15,-62 16 16,31 15-16,-47 15 16,-15 15-16,15 0 15,0 16-15,-31 0 16,0 15-1,0 0-15</inkml:trace>
  <inkml:trace contextRef="#ctx0" brushRef="#br0" timeOffset="130705.7">13995 5699 0,'0'0'0,"0"0"0,0 0 15,31 0-15,16-15 16,31-31-16,31 0 16,47-46-16,47-15 15,-15-16 1,30-14-16,95-62 16,-1-31-16,0 0 15,16-15-15,31-15 16,-31 0-1,-47 45-15,-16 1 16,0 30-16,-62 16 16,16 15-16,-63 30 15,0 31 1,-47 31-16,-30 15 16,-1 0-16,0-15 15,78-31 1,-78 31-16</inkml:trace>
  <inkml:trace contextRef="#ctx0" brushRef="#br0" timeOffset="151541.22">18975 7047 0,'0'0'0,"0"0"15,0 0-15,0 0 16,47 0-16,15 15 16,-15 0-16,31 1 15,0-1 1,47 0-16,62 1 15,1-1-15,46 15 16,-16-14 0,48-32-16,-1 1 15,16-15-15,16 14 16,-16-30-16,15 0 16,-30 0-1,-32 0-15,31-30 16,-30-1-16,-48-15 15,16 1-15,15 14 16,-61 0 0,-33 1-16,-14-1 15,-1 1-15,0-16 16,-15-15 0,-16 15-16,-16-15 15,16 0-15,-62-47 16,-16 1-16,-16 15 15,-15-30 1,-47 15-16,0-16 16,-31 16-16,-47 0 15,-32 15-15,-15 16 16,-15 30 0,-16 0-16,-32 16 15,-46 14-15,16 16 16,-17 16-1,-30 30-15,-1 15 16,-15 16-16,-47 30 16,16 16-16,47 14 15,30 1 1,-30 16-16,31 14 16,15 16-16,63-16 15,15 1-15,63-16 16,31-15-1,16 0-15,31 0 16,0 15-16,47 15 16,-16 16-16,47 31 15,0 30 1,47 0-16,62-16 16,0 32-16,48-16 15,30 0-15,16-31 16,31-15-1,-15-15-15,62-15 16,15-31 0,79-47-16,15-14 15,0-62-15,63-76 16,203-92-16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1-10-14T08:58:02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22659 4597 0,'0'0'0,"0"0"0,0 0 0,0 0 16,0 0-16,0 0 15,0 0 1,0 0-16,0 0 0,0 0 16,0 0-1,0 0 1,0 0-16,0 0 16,0 0-16,0 0 15,0 0 1,0 0-16,0 0 15,0 0-15,0 0 0,0 0 16,0 0 0,0 0-16,0 0 15,0 0 1,0 0-16,0 0 16,0 0-16,0 0 15,-31 15 1,15 16-16,-15 15 15,0 15-15,-16 0 16,16 46-16,-16 31 16,-15 31-1,15 14-15,0 1 16,-16 15-16,17 0 16,14 15-16,-14 1 15,14-1-15,-14 16 16,46-16-1,-32 16-15,32 30 16,-31 16 0,31 45-16,31-45 15,-31-31-15,32 15 16,-1-30-16,-16 15 16,17-31-1,-32-15-15,31-30 16,-16-1-16,17-15 15,-1-15-15,-16-15 16,17 14-16,15 32 16,15 30-1,-15-46-15,15-30 16,-15 30-16,0 46 16,15-15-16,-15-31 15,-16 0 1,47 30-16,-31-29 15,16-32-15,-16 1 16,31 14 0,0 32-16,0 15 15,0-47-15,-16-29 16,-15-32 0,0-15-16,-16 1 0,47-1 15,31 31 1,1-16-1,-17 16-15,64 0 16,30 0-16,-31-16 16,-16-30-16,17-15 15,-33-16-15,64-30 16,-32 0-16,-47-31 16,0-15-1,48-31-15,-33-16 16,33-29-16,14-1 15,-46-31-15,-16 1 32,1 15-32,-17-16 0,-30 1 15,-16-16 1,0-15-16,-16-46 16,0-30-16,16-1 15,-47-46 1,0 16-16,0 15 15,-31 16-15,15 14 16,-15-30-16,-16-91 16,16-93-16,-16 62 15,16 106-15,-1 47 16,-14-46 0,-32 0-16,46 45 15,-46 1 1,0 15-16,31 46 0,-31-31 15,0-15 1,-15 31 0,15 15-16,-16-16 15,-47 16-15,-15 0 16,-31-76-16,-16-47 16,-62-45-1,30 45-15,17 47 16,-16 14-16,31 93 15,-16 76-15,-15 77 16,-63 106 0,16 63-16,-46 45 15,92 15-15,32-15 0,16 0 16,0 16 0,31-32-16,46-14 15,17-32-15,-1-29 16,16-32-1,31 1 1,0-31-16,16-31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DA8A-0B87-4DFD-BC99-F6DAF585FEB7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963F-7704-448D-9369-87093765F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lang="en-US" sz="12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see, Spark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comes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packed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with high-level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libraries,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including support for R, </a:t>
            </a:r>
            <a:r>
              <a:rPr lang="en-US" sz="1200" spc="-10" dirty="0">
                <a:solidFill>
                  <a:srgbClr val="494949"/>
                </a:solidFill>
                <a:latin typeface="Times New Roman"/>
                <a:cs typeface="Times New Roman"/>
              </a:rPr>
              <a:t>SQL,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Python, Scala,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Java etc.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These standard libraries increase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seamless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integrations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complex workflow. Over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this, it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also allows various sets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integrate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with it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like  </a:t>
            </a:r>
            <a:r>
              <a:rPr lang="en-US" sz="12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MLlib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, </a:t>
            </a:r>
            <a:r>
              <a:rPr lang="en-US" sz="12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GraphX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SQL +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Frames, Streaming services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etc. to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increase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its</a:t>
            </a:r>
            <a:r>
              <a:rPr lang="en-US" sz="1200" spc="1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capabilities.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better understanding, let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us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take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an example.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have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billions of customer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emails and  you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need to find out the number 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customers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used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word complaint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 their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emails.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request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needs to be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processed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quickly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(i.e. at real time). So,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here we are handling  a large data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while retrieving a small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amount </a:t>
            </a:r>
            <a:r>
              <a:rPr lang="en-US" sz="1200" spc="5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data. For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solving these kind 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problems,  HBase was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designed.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4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Before Zookeeper,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it was very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difficult and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time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consuming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coordinate between different  services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earlier had </a:t>
            </a:r>
            <a:r>
              <a:rPr lang="en-US" sz="1200" spc="5" dirty="0">
                <a:solidFill>
                  <a:srgbClr val="494949"/>
                </a:solidFill>
                <a:latin typeface="Times New Roman"/>
                <a:cs typeface="Times New Roman"/>
              </a:rPr>
              <a:t>many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problems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with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interactions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like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common configuration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while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synchronizing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data.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Even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if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are configured, changes 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configurations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of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make it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complex and difficult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handle.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grouping  and naming was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also a time-consuming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factor. Due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above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problems,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Zookeeper was introduced. 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7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When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we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submit Sqoop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command,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our main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 gets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divided into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sub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tasks which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handled  </a:t>
            </a:r>
            <a:r>
              <a:rPr lang="en-US" sz="1200" spc="5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individual Map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 internally.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Map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 is the sub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task,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imports part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 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Ecosystem. Collectively, all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Map tasks imports the whole</a:t>
            </a:r>
            <a:r>
              <a:rPr lang="en-US" sz="1200" spc="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9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Export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also works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similar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manner.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2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When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we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submit our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Job,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1200" spc="-10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mapped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into Map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Tasks which brings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chunk 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from  HDFS. These chunks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exported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to a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structured data destination.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Combining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all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these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exported chunks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data, we receive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whole data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at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destination, </a:t>
            </a:r>
            <a:r>
              <a:rPr lang="en-US" sz="1200" dirty="0">
                <a:solidFill>
                  <a:srgbClr val="494949"/>
                </a:solidFill>
                <a:latin typeface="Times New Roman"/>
                <a:cs typeface="Times New Roman"/>
              </a:rPr>
              <a:t>which in most of the 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cases is an RDBMS (MYSQL/Oracle/SQL</a:t>
            </a:r>
            <a:r>
              <a:rPr lang="en-US" sz="12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Server).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2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0963F-7704-448D-9369-87093765FD7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9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1E92-EF7E-4A37-80C9-D1325577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A1F9-2412-4EA7-99C6-E8368B828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8B4F-EAAA-4F4E-9F91-8BB07DCC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44AB-69DD-4D3E-AAE6-29611C07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136F-B320-444B-B74B-C632449A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6C2C-77B5-40D1-A784-7BEBD5A6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AA54-6824-4553-BF2E-1ECB0D30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4280-8E33-4974-8EB2-517EB580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5C94-14C9-4D57-9C97-97B9F17E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D694-6C03-4093-98E6-14DB133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08387-B569-4ADF-8A4C-9030FB80B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F5D12-04EF-4EBC-9DA7-4EF14EF4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C065-98B7-4E5D-8C34-FFD565E0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7480-0F00-40FB-8F4F-20BA51E7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24E7-B967-4D71-A90B-A6A7B64D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9FB-5401-4D84-AF9E-0A8B345C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E647-D8BF-4E6A-B92D-F03B890A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5882-4333-4B9E-8F89-457ACEB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5C66-D19D-4DE7-917B-B37CF07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CBFB-EFD6-4F54-B6A1-2CE09ADE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1B7-CDFE-4CAF-82EA-36F913A8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6E6-18D5-4EDA-8077-393ED65E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A70-FD4C-4071-87BE-0C29DCF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B0A0-FAD0-4EB3-9C96-4291868E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772A-4A42-402C-AFC6-3842F612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978A-FE35-46CE-B40C-4E3FB15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3480-EE58-4FA8-9ADA-EC72B1B2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19BB-22BE-4DCE-BF72-CD4D8504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E8A01-DCB5-4348-8E96-879F09EE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B9CEA-3FAF-4E17-AB79-CBA06D46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3D602-D461-411C-939E-C28A20C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8DBF-C893-42E1-9BD2-BA4DD3F6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E6E6-3C7F-44C0-87B7-1D6342E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A0B2E-3722-4326-8DFF-29978C44B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ABE5F-77D8-4702-A756-A1287753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AB16-2557-4E02-809E-570802973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9AD01-684E-4FCB-BEB9-448E0923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96418-3AFB-4FE9-89CC-034FA8C0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578B1-4E8A-4EDB-844F-9A7C2DD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A60D-0B59-49B5-82C0-10A36697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C04CE-5346-4EBC-AAD5-7B30E151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90100-C7B8-4989-9E0A-1CA3A469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9B04-3182-4AE0-92DA-F1AA749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9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19424-535C-49A1-B390-0A48EB0C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297FB-E77A-4242-9827-A73C6A9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7A42-43F0-4B18-8B05-F214139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E3F3-22BA-4DF0-BDEA-24BAB0C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2C56-07BD-479F-9899-6CB4B69A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23720-D9F2-4755-9E61-BE2CA612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4B24A-75D0-4368-B98F-654AE483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E3A2-E8ED-4752-B703-62DF3311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7127-61A7-4540-A2AC-D7D3F72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BC0-1DB2-4239-B51D-8B76B82F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DEBBC-0BD1-4713-B222-CD193D30E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E9998-8187-4CFE-8AAD-E76D14B4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F9B8-E66B-4F2B-A0BA-40796EF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6793-755F-4FCD-96F6-D3E62F90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5380-9BCF-4603-ADE7-2829BD7F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4FB7-74A3-4CF7-8175-6BA210C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77FA-A57A-46C3-85B8-CE13A297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F4B1-60BA-4D16-91C9-BB099CB0F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4C9F-E63F-4031-ADAD-8C9F7E2039EC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2940-EAE2-4E89-B1AF-D3419F3DE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DE22-EF46-4D07-93D3-C3AF04A28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BE98-20E2-4A34-BF3C-8F81A3047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4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6447-2D52-42C4-923E-4B8C79717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Ecosystem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7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8BC8716-D3BD-4F06-97AE-963974857E3F}"/>
              </a:ext>
            </a:extLst>
          </p:cNvPr>
          <p:cNvSpPr txBox="1"/>
          <p:nvPr/>
        </p:nvSpPr>
        <p:spPr>
          <a:xfrm>
            <a:off x="497967" y="125365"/>
            <a:ext cx="30320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2400" b="1" spc="-4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HIVE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15BDE9C-EBA5-4CE4-816C-740C9BF9FB8B}"/>
              </a:ext>
            </a:extLst>
          </p:cNvPr>
          <p:cNvSpPr/>
          <p:nvPr/>
        </p:nvSpPr>
        <p:spPr>
          <a:xfrm>
            <a:off x="10349172" y="148855"/>
            <a:ext cx="1632586" cy="147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282C-12DB-4BB2-931C-24E326F26E73}"/>
              </a:ext>
            </a:extLst>
          </p:cNvPr>
          <p:cNvSpPr txBox="1"/>
          <p:nvPr/>
        </p:nvSpPr>
        <p:spPr>
          <a:xfrm>
            <a:off x="127591" y="540036"/>
            <a:ext cx="1052623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marR="10160" indent="-228600" algn="just">
              <a:lnSpc>
                <a:spcPct val="15000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Facebook created HIVE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people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who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are fluent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with </a:t>
            </a: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SQL.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Thus,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HIVE makes 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them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feel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at home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while working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</a:t>
            </a:r>
            <a:r>
              <a:rPr lang="en-US" sz="2400" spc="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Ecosystem.</a:t>
            </a:r>
            <a:endParaRPr lang="en-US" sz="2400" dirty="0">
              <a:latin typeface="Times New Roman"/>
              <a:cs typeface="Times New Roman"/>
            </a:endParaRPr>
          </a:p>
          <a:p>
            <a:pPr marL="240665" marR="635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Basically, HIVE is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warehousing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component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performs reading, writing  and managing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large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sets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 environment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using SQL-like</a:t>
            </a:r>
            <a:r>
              <a:rPr lang="en-US" sz="2400" spc="6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interface.</a:t>
            </a:r>
          </a:p>
          <a:p>
            <a:pPr marL="12065" marR="6350" algn="just">
              <a:lnSpc>
                <a:spcPct val="150000"/>
              </a:lnSpc>
              <a:buSzPct val="83333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                                                  </a:t>
            </a:r>
            <a:r>
              <a:rPr lang="en-IN"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HIVE </a:t>
            </a:r>
            <a:r>
              <a:rPr lang="en-IN"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+ SQL </a:t>
            </a:r>
            <a:r>
              <a:rPr lang="en-IN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lang="en-IN" sz="24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HQL</a:t>
            </a:r>
            <a:endParaRPr lang="en-IN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EA451-0836-4FDF-8879-5DC746A98B63}"/>
              </a:ext>
            </a:extLst>
          </p:cNvPr>
          <p:cNvSpPr txBox="1"/>
          <p:nvPr/>
        </p:nvSpPr>
        <p:spPr>
          <a:xfrm>
            <a:off x="0" y="3634810"/>
            <a:ext cx="12064409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marR="8890" indent="-228600">
              <a:lnSpc>
                <a:spcPct val="15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query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language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Hive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called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Hive Query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Language(HQL),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which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very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similar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like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SQL.</a:t>
            </a:r>
            <a:endParaRPr lang="en-US" sz="24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2 basic components: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Hive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Command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Line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JDBC/ODBC</a:t>
            </a:r>
            <a:r>
              <a:rPr lang="en-US" sz="2400" b="1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driver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Hive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Command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line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interface is used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to execute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HQL commands.</a:t>
            </a:r>
            <a:endParaRPr lang="en-US" sz="2400" dirty="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5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While, Java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Database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Connectivity (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JDBC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) and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Object Database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Connectivity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(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ODBC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) is used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to establish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connection from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lang="en-US" sz="2400" spc="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storage.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8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E99EA91-EAF1-4D92-BBCD-9899FBBD4EDB}"/>
              </a:ext>
            </a:extLst>
          </p:cNvPr>
          <p:cNvSpPr txBox="1"/>
          <p:nvPr/>
        </p:nvSpPr>
        <p:spPr>
          <a:xfrm>
            <a:off x="338478" y="321664"/>
            <a:ext cx="210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1800" b="1" spc="-6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94949"/>
                </a:solidFill>
                <a:latin typeface="Times New Roman"/>
                <a:cs typeface="Times New Roman"/>
              </a:rPr>
              <a:t>MAHOUT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7A68D7D-138D-47C4-9379-B307FE5D0EDA}"/>
              </a:ext>
            </a:extLst>
          </p:cNvPr>
          <p:cNvSpPr/>
          <p:nvPr/>
        </p:nvSpPr>
        <p:spPr>
          <a:xfrm>
            <a:off x="3327990" y="185507"/>
            <a:ext cx="2855195" cy="9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3059B-65E2-416A-94D2-115558566991}"/>
              </a:ext>
            </a:extLst>
          </p:cNvPr>
          <p:cNvSpPr txBox="1"/>
          <p:nvPr/>
        </p:nvSpPr>
        <p:spPr>
          <a:xfrm>
            <a:off x="353536" y="1329070"/>
            <a:ext cx="11484927" cy="35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Now,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let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us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talk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about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Mahout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is renowned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for machine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learning.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Mahout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provides an  environment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for creating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machine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learning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applications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which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are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scalable.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Machine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allow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us to build self-learning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machines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that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evolve </a:t>
            </a:r>
            <a:r>
              <a:rPr lang="en-US" sz="2400" spc="10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itself 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without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being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explicitly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programmed. Based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on user </a:t>
            </a:r>
            <a:r>
              <a:rPr lang="en-US" sz="24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behaviour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, data patterns and past  experiences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makes important future decisions.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call it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descendant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Artificial  Intelligence</a:t>
            </a: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(AI).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53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5AF0-7CF0-42D3-9F03-6A1510DB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9" y="191386"/>
            <a:ext cx="11812772" cy="65921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What Mahout does?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0"/>
              </a:spcBef>
            </a:pP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performs </a:t>
            </a: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the following functions: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marR="6350" indent="-228600" algn="just">
              <a:lnSpc>
                <a:spcPct val="150000"/>
              </a:lnSpc>
              <a:spcBef>
                <a:spcPts val="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Collaborative filtering: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Mahout mines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user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behaviors,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their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patterns 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their 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characteristics and based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on that 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predicts 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make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recommendations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to 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users. 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typical use case is E-commerce</a:t>
            </a:r>
            <a:r>
              <a:rPr lang="en-US" sz="2000" spc="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website.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50000"/>
              </a:lnSpc>
              <a:spcBef>
                <a:spcPts val="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Clustering: </a:t>
            </a:r>
            <a:r>
              <a:rPr lang="en-US" sz="2000" spc="-15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organizes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similar group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of data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together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articles can contain  blogs, news, research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papers</a:t>
            </a:r>
            <a:r>
              <a:rPr lang="en-US" sz="2000" spc="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etc.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50000"/>
              </a:lnSpc>
              <a:spcBef>
                <a:spcPts val="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lang="en-US" sz="2000" b="1" dirty="0">
                <a:solidFill>
                  <a:srgbClr val="494949"/>
                </a:solidFill>
                <a:latin typeface="Times New Roman"/>
                <a:cs typeface="Times New Roman"/>
              </a:rPr>
              <a:t>Classification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: </a:t>
            </a:r>
            <a:r>
              <a:rPr lang="en-US" sz="2000" spc="-15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means classifying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categorizing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data into various </a:t>
            </a:r>
            <a:r>
              <a:rPr lang="en-US"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sub- 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departments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articles can </a:t>
            </a:r>
            <a:r>
              <a:rPr lang="en-US"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be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categorized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into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blogs,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news,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essay, research</a:t>
            </a:r>
            <a:r>
              <a:rPr lang="en-US" sz="2000" spc="114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papers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other</a:t>
            </a: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categories.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marR="6350" indent="-228600" algn="just">
              <a:lnSpc>
                <a:spcPct val="150000"/>
              </a:lnSpc>
              <a:spcBef>
                <a:spcPts val="0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Frequent </a:t>
            </a:r>
            <a:r>
              <a:rPr lang="en-US" sz="2000" b="1" dirty="0">
                <a:solidFill>
                  <a:srgbClr val="494949"/>
                </a:solidFill>
                <a:latin typeface="Times New Roman"/>
                <a:cs typeface="Times New Roman"/>
              </a:rPr>
              <a:t>item </a:t>
            </a: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set </a:t>
            </a:r>
            <a:r>
              <a:rPr lang="en-US" sz="2000" b="1" dirty="0">
                <a:solidFill>
                  <a:srgbClr val="494949"/>
                </a:solidFill>
                <a:latin typeface="Times New Roman"/>
                <a:cs typeface="Times New Roman"/>
              </a:rPr>
              <a:t>missing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Here Mahout checks, which objects are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likely to be 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appearing together 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make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suggestions,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if </a:t>
            </a:r>
            <a:r>
              <a:rPr lang="en-US"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they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are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missing. For example, cell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phone 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cover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are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brought together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general. So,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if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you search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for a cell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phone,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will  also recommend </a:t>
            </a: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cover and</a:t>
            </a:r>
            <a:r>
              <a:rPr lang="en-US" sz="2000" spc="6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cases.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50000"/>
              </a:lnSpc>
              <a:spcBef>
                <a:spcPts val="0"/>
              </a:spcBef>
            </a:pP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Mahout provides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command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line to invoke various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algorithms. </a:t>
            </a: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predefined set </a:t>
            </a:r>
            <a:r>
              <a:rPr lang="en-US"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of 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library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already contains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different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inbuilt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algorithms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different use</a:t>
            </a: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9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EB9CAFA-8C2B-4EC3-8968-4B97E46EB9C7}"/>
              </a:ext>
            </a:extLst>
          </p:cNvPr>
          <p:cNvSpPr txBox="1"/>
          <p:nvPr/>
        </p:nvSpPr>
        <p:spPr>
          <a:xfrm>
            <a:off x="253417" y="183441"/>
            <a:ext cx="1821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1800" b="1" spc="-5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SPARK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04EF84-D0F9-4E12-9DD5-207516A24284}"/>
              </a:ext>
            </a:extLst>
          </p:cNvPr>
          <p:cNvSpPr/>
          <p:nvPr/>
        </p:nvSpPr>
        <p:spPr>
          <a:xfrm>
            <a:off x="2849526" y="72420"/>
            <a:ext cx="2052083" cy="946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35035EF-4039-4A94-BDA5-857D99FD7485}"/>
              </a:ext>
            </a:extLst>
          </p:cNvPr>
          <p:cNvSpPr txBox="1"/>
          <p:nvPr/>
        </p:nvSpPr>
        <p:spPr>
          <a:xfrm>
            <a:off x="641507" y="1254201"/>
            <a:ext cx="11150000" cy="494462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7620" indent="-228600" algn="just">
              <a:lnSpc>
                <a:spcPct val="15000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Spark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framework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real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analytics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 computing  environment.</a:t>
            </a:r>
            <a:endParaRPr sz="2400" dirty="0">
              <a:latin typeface="Times New Roman"/>
              <a:cs typeface="Times New Roman"/>
            </a:endParaRPr>
          </a:p>
          <a:p>
            <a:pPr marL="240665" marR="10795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Spark is written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Scala and was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originally developed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University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3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California, Berkeley.</a:t>
            </a:r>
            <a:endParaRPr sz="2400" dirty="0">
              <a:latin typeface="Times New Roman"/>
              <a:cs typeface="Times New Roman"/>
            </a:endParaRPr>
          </a:p>
          <a:p>
            <a:pPr marL="240665" marR="6985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in-memory computations 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increase speed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processing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over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Map-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Reduce.</a:t>
            </a:r>
            <a:endParaRPr sz="2400" dirty="0">
              <a:latin typeface="Times New Roman"/>
              <a:cs typeface="Times New Roman"/>
            </a:endParaRPr>
          </a:p>
          <a:p>
            <a:pPr marL="240665" marR="508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100x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faster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than Hadoop for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scale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processing </a:t>
            </a:r>
            <a:r>
              <a:rPr sz="2400" spc="10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exploiting in-memory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computations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optimizations. Therefore,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requires high processing power 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than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Map-Reduce.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46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F724BADD-C8FE-4B25-BD3F-A297CC65E39A}"/>
              </a:ext>
            </a:extLst>
          </p:cNvPr>
          <p:cNvSpPr/>
          <p:nvPr/>
        </p:nvSpPr>
        <p:spPr>
          <a:xfrm>
            <a:off x="2381693" y="176106"/>
            <a:ext cx="7538484" cy="3252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AAFCE78-4EFD-422A-9FB6-416C5CA12A19}"/>
              </a:ext>
            </a:extLst>
          </p:cNvPr>
          <p:cNvSpPr txBox="1"/>
          <p:nvPr/>
        </p:nvSpPr>
        <p:spPr>
          <a:xfrm>
            <a:off x="173665" y="3428999"/>
            <a:ext cx="11844670" cy="320132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Spark best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fits for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real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time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processing, whereas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Hadoop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was designed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to store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unstructured data and execute batch processing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over it. </a:t>
            </a:r>
            <a:endParaRPr lang="en-US" sz="2000" dirty="0">
              <a:solidFill>
                <a:srgbClr val="494949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ombin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ing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, Apache Spark’s  ability,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i.e.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high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processing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speed, advance analytics and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multiple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integration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support with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Hadoop’s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low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cost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operation on commodity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hardware,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gives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the best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results.</a:t>
            </a:r>
            <a:endParaRPr sz="20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That is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reason why, Spark and Hadoop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are used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together </a:t>
            </a:r>
            <a:r>
              <a:rPr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many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companies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for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processing and analyzing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their Big Data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stored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14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7C8E4D2-75B9-4DBA-B13F-4244C375A536}"/>
              </a:ext>
            </a:extLst>
          </p:cNvPr>
          <p:cNvSpPr/>
          <p:nvPr/>
        </p:nvSpPr>
        <p:spPr>
          <a:xfrm>
            <a:off x="346444" y="0"/>
            <a:ext cx="3608868" cy="935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6D3EFE-9B34-4E6F-A646-E9B2914A5FD8}"/>
              </a:ext>
            </a:extLst>
          </p:cNvPr>
          <p:cNvSpPr txBox="1"/>
          <p:nvPr/>
        </p:nvSpPr>
        <p:spPr>
          <a:xfrm>
            <a:off x="252198" y="1041991"/>
            <a:ext cx="11687603" cy="50479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265" marR="825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HBase is an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open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source,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non-relational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 database. </a:t>
            </a: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other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words,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a  NoSQL</a:t>
            </a:r>
            <a:r>
              <a:rPr sz="2000" spc="-3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database.</a:t>
            </a:r>
            <a:endParaRPr sz="2000" dirty="0">
              <a:latin typeface="Times New Roman"/>
              <a:cs typeface="Times New Roman"/>
            </a:endParaRPr>
          </a:p>
          <a:p>
            <a:pPr marL="469265" marR="1079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supports all types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and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that is </a:t>
            </a: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why,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it’s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capable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of handling anything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 everything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inside a Hadoop</a:t>
            </a:r>
            <a:r>
              <a:rPr sz="2000" spc="-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ecosystem.</a:t>
            </a:r>
            <a:endParaRPr sz="2000" dirty="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is modelled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after Google’s BigTable, which is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 storage system designed 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to cope up with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large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sets.</a:t>
            </a:r>
            <a:endParaRPr sz="2000" dirty="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HBase was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designed to run on top of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 and provides BigTable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like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capabilities.</a:t>
            </a:r>
            <a:endParaRPr sz="20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gives us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fault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tolerant way </a:t>
            </a:r>
            <a:r>
              <a:rPr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storing sparse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data, which is common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000" spc="10" dirty="0">
                <a:solidFill>
                  <a:srgbClr val="494949"/>
                </a:solidFill>
                <a:latin typeface="Times New Roman"/>
                <a:cs typeface="Times New Roman"/>
              </a:rPr>
              <a:t>most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Big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use</a:t>
            </a: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cases.</a:t>
            </a:r>
            <a:endParaRPr sz="2000" dirty="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HBase is written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in Java,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whereas HBase applications can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written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in REST, 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Avro and Thrift</a:t>
            </a:r>
            <a:r>
              <a:rPr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APIs.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3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68264B99-716E-4015-BFC1-A1BBC34ED5F0}"/>
              </a:ext>
            </a:extLst>
          </p:cNvPr>
          <p:cNvSpPr/>
          <p:nvPr/>
        </p:nvSpPr>
        <p:spPr>
          <a:xfrm>
            <a:off x="574159" y="344996"/>
            <a:ext cx="2857500" cy="100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85707EA-D915-4012-9C30-8A4FE034D9F1}"/>
              </a:ext>
            </a:extLst>
          </p:cNvPr>
          <p:cNvSpPr txBox="1"/>
          <p:nvPr/>
        </p:nvSpPr>
        <p:spPr>
          <a:xfrm>
            <a:off x="252682" y="1219805"/>
            <a:ext cx="11686636" cy="4975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8890" algn="just">
              <a:spcBef>
                <a:spcPts val="195"/>
              </a:spcBef>
            </a:pP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Drill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drill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000" spc="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data.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an open source application which  works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environment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large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2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8600" algn="just"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 </a:t>
            </a:r>
            <a:r>
              <a:rPr sz="2000" spc="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2000" spc="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7620" indent="-228600" algn="just"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NoSQL databases and file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 which is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 feature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Drill.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Azure Blob Storage, Google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Storage, HBase,  MongoDB,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MapR-DB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HDFS, MapR-FS,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S3, Swift, NAS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2000" spc="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5"/>
              </a:spcBef>
              <a:buClr>
                <a:srgbClr val="494949"/>
              </a:buClr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/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 the main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behind Apache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Drill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we can 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petabytes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exabytes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(or </a:t>
            </a:r>
            <a:r>
              <a:rPr sz="2000"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228600" algn="just"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Drill lies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b="1" i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sz="2000" b="1" i="1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i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</a:t>
            </a:r>
            <a:r>
              <a:rPr sz="2000" b="1" i="1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i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stores </a:t>
            </a:r>
            <a:r>
              <a:rPr sz="2000" b="1" i="1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by  using a </a:t>
            </a:r>
            <a:r>
              <a:rPr sz="2000" b="1" i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query.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  <a:buClr>
                <a:srgbClr val="494949"/>
              </a:buClr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8600" algn="just">
              <a:spcBef>
                <a:spcPts val="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Drill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 follows the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sz="20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8890" indent="-228600" algn="just"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000"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supporting millions of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and serve </a:t>
            </a:r>
            <a:r>
              <a:rPr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 query </a:t>
            </a:r>
            <a:r>
              <a:rPr sz="2000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over large scale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5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C96A3E-8813-42C0-A8E2-DC59F5F534F9}"/>
              </a:ext>
            </a:extLst>
          </p:cNvPr>
          <p:cNvSpPr txBox="1"/>
          <p:nvPr/>
        </p:nvSpPr>
        <p:spPr>
          <a:xfrm>
            <a:off x="604293" y="268502"/>
            <a:ext cx="249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1800" b="1" spc="-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ZOOKEEPER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515CF67-37E1-490B-91D5-1814A5ABC0AF}"/>
              </a:ext>
            </a:extLst>
          </p:cNvPr>
          <p:cNvSpPr/>
          <p:nvPr/>
        </p:nvSpPr>
        <p:spPr>
          <a:xfrm>
            <a:off x="9877918" y="0"/>
            <a:ext cx="1709789" cy="2041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72967-9ACE-4F3C-A29C-66B5EC4220B8}"/>
              </a:ext>
            </a:extLst>
          </p:cNvPr>
          <p:cNvSpPr txBox="1"/>
          <p:nvPr/>
        </p:nvSpPr>
        <p:spPr>
          <a:xfrm>
            <a:off x="146197" y="1154327"/>
            <a:ext cx="9731721" cy="23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508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Zookeeper is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coordinator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of any Hadoop job which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includes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combination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various services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</a:t>
            </a:r>
            <a:r>
              <a:rPr lang="en-US" sz="2400" spc="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Ecosystem.</a:t>
            </a:r>
            <a:endParaRPr lang="en-US" sz="24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Zookeeper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coordinates with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various services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</a:t>
            </a:r>
            <a:r>
              <a:rPr lang="en-US" sz="2400" spc="5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environment.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C7131-F553-43EF-A9C3-5760BB77C213}"/>
              </a:ext>
            </a:extLst>
          </p:cNvPr>
          <p:cNvSpPr txBox="1"/>
          <p:nvPr/>
        </p:nvSpPr>
        <p:spPr>
          <a:xfrm>
            <a:off x="621250" y="3861822"/>
            <a:ext cx="10111562" cy="18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9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15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saves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 lot of time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by 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performing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synchronization, configuration maintenance, grouping and</a:t>
            </a:r>
            <a:r>
              <a:rPr lang="en-US" sz="2400" b="1" spc="5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naming.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Although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it’s a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simple service,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be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used to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build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powerful</a:t>
            </a:r>
            <a:r>
              <a:rPr lang="en-US" sz="2400" spc="-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solutions.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04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902104-572F-4B55-AE47-D4501253AB06}"/>
              </a:ext>
            </a:extLst>
          </p:cNvPr>
          <p:cNvSpPr txBox="1"/>
          <p:nvPr/>
        </p:nvSpPr>
        <p:spPr>
          <a:xfrm>
            <a:off x="902004" y="443484"/>
            <a:ext cx="33616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2400" b="1" spc="-5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OOZIE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B5A58F-26F2-4D65-951E-250F9A2AF991}"/>
              </a:ext>
            </a:extLst>
          </p:cNvPr>
          <p:cNvSpPr txBox="1"/>
          <p:nvPr/>
        </p:nvSpPr>
        <p:spPr>
          <a:xfrm>
            <a:off x="362520" y="1363867"/>
            <a:ext cx="11674548" cy="549413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60"/>
              </a:spcBef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Consider Apache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Oozie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clock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alarm service inside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Ecosystem. For Apache 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jobs, Oozie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been just like 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scheduler.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schedules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jobs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binds them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together 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logical work.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50000"/>
              </a:lnSpc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There are two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kinds of Oozie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jobs: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Oozie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workflow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: These are sequential set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actions to be executed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.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ssume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relay race. Where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each athlete waits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for the last one to complete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his</a:t>
            </a:r>
            <a:r>
              <a:rPr sz="2400"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part.</a:t>
            </a:r>
            <a:endParaRPr sz="2400" dirty="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Oozie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Coordinator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These are the Oozie jobs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are triggered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when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is 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made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available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it.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Think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this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response-stimuli system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our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body. In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manner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we respond 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 external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stimulus,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Oozie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coordinator responds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availability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IN" sz="2400" dirty="0">
                <a:solidFill>
                  <a:srgbClr val="494949"/>
                </a:solidFill>
                <a:latin typeface="Times New Roman"/>
                <a:cs typeface="Times New Roman"/>
              </a:rPr>
              <a:t>data,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 and 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rests</a:t>
            </a:r>
            <a:r>
              <a:rPr sz="2400" spc="-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otherwise.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62D4291-E5B1-4EF6-9965-8CF18BF24A59}"/>
              </a:ext>
            </a:extLst>
          </p:cNvPr>
          <p:cNvSpPr/>
          <p:nvPr/>
        </p:nvSpPr>
        <p:spPr>
          <a:xfrm>
            <a:off x="4547412" y="141225"/>
            <a:ext cx="5000625" cy="120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99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E86884CE-C4F9-40EC-9A85-4B8CCE30FB4A}"/>
              </a:ext>
            </a:extLst>
          </p:cNvPr>
          <p:cNvSpPr txBox="1"/>
          <p:nvPr/>
        </p:nvSpPr>
        <p:spPr>
          <a:xfrm>
            <a:off x="902004" y="890350"/>
            <a:ext cx="26811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2400" b="1" spc="-6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FLUME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5095BE6-4B27-4819-BAC4-BECC6172A298}"/>
              </a:ext>
            </a:extLst>
          </p:cNvPr>
          <p:cNvSpPr txBox="1"/>
          <p:nvPr/>
        </p:nvSpPr>
        <p:spPr>
          <a:xfrm>
            <a:off x="422648" y="1908152"/>
            <a:ext cx="11346703" cy="382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Ingesting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an important part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our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</a:t>
            </a:r>
            <a:r>
              <a:rPr sz="2400" spc="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Ecosystem.</a:t>
            </a:r>
            <a:endParaRPr sz="2400" dirty="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Flume 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helps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ingesting unstructured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semi-structured data  into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HDFS.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gives us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solution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is reliable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distributed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helps us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collecting,  aggregating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moving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large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amount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sz="2400" b="1" spc="3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sets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69265" marR="9525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helps us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ingest online streaming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from various sources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network traffic,  social media, email messages,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log files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etc.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</a:t>
            </a:r>
            <a:r>
              <a:rPr sz="2400" spc="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5D88015-B7C8-4907-A3F8-5C3510B359CE}"/>
              </a:ext>
            </a:extLst>
          </p:cNvPr>
          <p:cNvSpPr/>
          <p:nvPr/>
        </p:nvSpPr>
        <p:spPr>
          <a:xfrm>
            <a:off x="3902148" y="218669"/>
            <a:ext cx="1737360" cy="134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6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1B98A-4C20-4FA0-9514-E9E63B3D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80" b="309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384DEA-040E-4B48-B342-1B0165491302}"/>
              </a:ext>
            </a:extLst>
          </p:cNvPr>
          <p:cNvSpPr txBox="1"/>
          <p:nvPr/>
        </p:nvSpPr>
        <p:spPr>
          <a:xfrm>
            <a:off x="138223" y="-76466"/>
            <a:ext cx="11791507" cy="494462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6985" algn="just">
              <a:lnSpc>
                <a:spcPct val="150000"/>
              </a:lnSpc>
              <a:spcBef>
                <a:spcPts val="195"/>
              </a:spcBef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There 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Flume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agent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ingests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streaming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various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sources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  From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diagram,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easily understand that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web server indicates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source.  Twitter is among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one of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famous sources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for streaming</a:t>
            </a:r>
            <a:r>
              <a:rPr sz="2400" spc="-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50000"/>
              </a:lnSpc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flume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agent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3 components: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source,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sink </a:t>
            </a:r>
            <a:r>
              <a:rPr sz="2400" b="1" spc="-10" dirty="0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channel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5000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Source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accepts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incoming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streamline and stores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the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channel.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Channel: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acts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local storage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primary storage.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Channel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temporary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storage between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source of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persistent data in the</a:t>
            </a:r>
            <a:r>
              <a:rPr sz="2400"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</a:t>
            </a:r>
            <a:endParaRPr sz="2400" dirty="0">
              <a:latin typeface="Times New Roman"/>
              <a:cs typeface="Times New Roman"/>
            </a:endParaRPr>
          </a:p>
          <a:p>
            <a:pPr marL="469265" marR="7620" indent="-228600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Sink: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Then,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our last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component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i.e. Sink,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collects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channel and  commits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writes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data in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 permanently.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63D103B-BE0F-4BD9-B04A-510FF22C37D7}"/>
              </a:ext>
            </a:extLst>
          </p:cNvPr>
          <p:cNvSpPr/>
          <p:nvPr/>
        </p:nvSpPr>
        <p:spPr>
          <a:xfrm>
            <a:off x="4710223" y="4563405"/>
            <a:ext cx="7028121" cy="2120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EE869B-DE67-4D59-A2AA-D47D7DB6196B}"/>
                  </a:ext>
                </a:extLst>
              </p14:cNvPr>
              <p14:cNvContentPartPr/>
              <p14:nvPr/>
            </p14:nvContentPartPr>
            <p14:xfrm>
              <a:off x="6460200" y="4163040"/>
              <a:ext cx="4760280" cy="239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EE869B-DE67-4D59-A2AA-D47D7DB619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0840" y="4153680"/>
                <a:ext cx="4779000" cy="24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51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C5564170-A05B-4B8B-A9C4-213912173F21}"/>
              </a:ext>
            </a:extLst>
          </p:cNvPr>
          <p:cNvSpPr txBox="1"/>
          <p:nvPr/>
        </p:nvSpPr>
        <p:spPr>
          <a:xfrm>
            <a:off x="723015" y="594514"/>
            <a:ext cx="30163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2400" b="1" spc="-6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SQOOP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37F34B4-82E4-4FEA-BA1F-6FA6E18B9AA8}"/>
              </a:ext>
            </a:extLst>
          </p:cNvPr>
          <p:cNvSpPr txBox="1"/>
          <p:nvPr/>
        </p:nvSpPr>
        <p:spPr>
          <a:xfrm>
            <a:off x="646822" y="2480868"/>
            <a:ext cx="10878871" cy="2729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major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difference between Flume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Sqoop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that:</a:t>
            </a:r>
            <a:endParaRPr sz="24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Flume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only ingests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unstructured data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semi-structured data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into</a:t>
            </a:r>
            <a:r>
              <a:rPr sz="2400" spc="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5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While Sqoop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import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well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export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structured data from RDBMS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Enterprise  data warehouses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HDFS 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vice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versa.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B47AA77-BC89-4B64-AFB6-F8942AA20684}"/>
              </a:ext>
            </a:extLst>
          </p:cNvPr>
          <p:cNvSpPr/>
          <p:nvPr/>
        </p:nvSpPr>
        <p:spPr>
          <a:xfrm>
            <a:off x="4489820" y="371268"/>
            <a:ext cx="2724150" cy="746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67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41FFCD6-6780-4ECE-AAB0-642C39E5B682}"/>
              </a:ext>
            </a:extLst>
          </p:cNvPr>
          <p:cNvSpPr/>
          <p:nvPr/>
        </p:nvSpPr>
        <p:spPr>
          <a:xfrm>
            <a:off x="680483" y="647699"/>
            <a:ext cx="8474150" cy="4679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softEdge rad="12700"/>
          </a:effectLst>
          <a:scene3d>
            <a:camera prst="orthographicFront"/>
            <a:lightRig rig="harsh" dir="t"/>
          </a:scene3d>
          <a:sp3d extrusionH="76200" contourW="12700" prstMaterial="powder">
            <a:extrusionClr>
              <a:schemeClr val="tx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8497A2-060A-45A8-ACCD-E552D0BB3252}"/>
                  </a:ext>
                </a:extLst>
              </p14:cNvPr>
              <p14:cNvContentPartPr/>
              <p14:nvPr/>
            </p14:nvContentPartPr>
            <p14:xfrm>
              <a:off x="457920" y="596520"/>
              <a:ext cx="11397600" cy="508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8497A2-060A-45A8-ACCD-E552D0BB32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560" y="587160"/>
                <a:ext cx="11416320" cy="51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62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5812C10-993E-454D-B7ED-57BD24D571D1}"/>
              </a:ext>
            </a:extLst>
          </p:cNvPr>
          <p:cNvSpPr/>
          <p:nvPr/>
        </p:nvSpPr>
        <p:spPr>
          <a:xfrm>
            <a:off x="1350336" y="542259"/>
            <a:ext cx="8133906" cy="5688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A6F227-0E46-4C4D-9C28-14507167B4B5}"/>
                  </a:ext>
                </a:extLst>
              </p14:cNvPr>
              <p14:cNvContentPartPr/>
              <p14:nvPr/>
            </p14:nvContentPartPr>
            <p14:xfrm>
              <a:off x="7522200" y="1087200"/>
              <a:ext cx="2057400" cy="409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A6F227-0E46-4C4D-9C28-14507167B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840" y="1077840"/>
                <a:ext cx="2076120" cy="41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51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4809BD-762E-41B0-B2A2-F95AAC5DF8A7}"/>
              </a:ext>
            </a:extLst>
          </p:cNvPr>
          <p:cNvSpPr txBox="1"/>
          <p:nvPr/>
        </p:nvSpPr>
        <p:spPr>
          <a:xfrm>
            <a:off x="138223" y="154231"/>
            <a:ext cx="4837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SOLR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&amp;</a:t>
            </a:r>
            <a:r>
              <a:rPr sz="2400" b="1" spc="-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LUCENE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C81331-9EAC-49DF-AE49-3BE7154098A7}"/>
              </a:ext>
            </a:extLst>
          </p:cNvPr>
          <p:cNvSpPr txBox="1"/>
          <p:nvPr/>
        </p:nvSpPr>
        <p:spPr>
          <a:xfrm>
            <a:off x="423537" y="1815069"/>
            <a:ext cx="11208481" cy="329545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95"/>
              </a:spcBef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Solr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Apache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Lucene are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two services which are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used for searching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indexing 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</a:t>
            </a:r>
            <a:r>
              <a:rPr sz="2400"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Ecosystem.</a:t>
            </a:r>
            <a:endParaRPr sz="24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Lucene is based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 Java,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also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helps 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spell</a:t>
            </a:r>
            <a:r>
              <a:rPr sz="2400" spc="5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checking.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5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Lucene 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engine, Apache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Solr is the car built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around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it. Solr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complete application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built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around</a:t>
            </a:r>
            <a:r>
              <a:rPr sz="2400" spc="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Lucene.</a:t>
            </a:r>
            <a:endParaRPr sz="24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Lucene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Java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library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core for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search and full</a:t>
            </a:r>
            <a:r>
              <a:rPr sz="2400" spc="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indexing.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D6A20EFB-8E36-43F1-96F4-0BF5F540CE6C}"/>
              </a:ext>
            </a:extLst>
          </p:cNvPr>
          <p:cNvGrpSpPr/>
          <p:nvPr/>
        </p:nvGrpSpPr>
        <p:grpSpPr>
          <a:xfrm>
            <a:off x="5209953" y="288323"/>
            <a:ext cx="4564380" cy="1072644"/>
            <a:chOff x="914400" y="1355089"/>
            <a:chExt cx="4564380" cy="155194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3DA9F41-701E-459A-8914-D33EAB7C3922}"/>
                </a:ext>
              </a:extLst>
            </p:cNvPr>
            <p:cNvSpPr/>
            <p:nvPr/>
          </p:nvSpPr>
          <p:spPr>
            <a:xfrm>
              <a:off x="914400" y="1355089"/>
              <a:ext cx="1562100" cy="792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E9151D3-F85E-4FC6-92D5-3633E2A08B9E}"/>
                </a:ext>
              </a:extLst>
            </p:cNvPr>
            <p:cNvSpPr/>
            <p:nvPr/>
          </p:nvSpPr>
          <p:spPr>
            <a:xfrm>
              <a:off x="957623" y="2189754"/>
              <a:ext cx="4521156" cy="717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773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E798E0-F6F1-4C1C-AE53-3D6665BED1F3}"/>
              </a:ext>
            </a:extLst>
          </p:cNvPr>
          <p:cNvSpPr txBox="1"/>
          <p:nvPr/>
        </p:nvSpPr>
        <p:spPr>
          <a:xfrm>
            <a:off x="976432" y="172809"/>
            <a:ext cx="1999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1800" b="1" spc="-4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AMBARI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1127991-8F7E-4D30-B1E6-8A6582599491}"/>
              </a:ext>
            </a:extLst>
          </p:cNvPr>
          <p:cNvSpPr/>
          <p:nvPr/>
        </p:nvSpPr>
        <p:spPr>
          <a:xfrm>
            <a:off x="3520042" y="0"/>
            <a:ext cx="2771775" cy="1073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E9032E-5B77-4785-A99B-139570F47D9E}"/>
              </a:ext>
            </a:extLst>
          </p:cNvPr>
          <p:cNvSpPr txBox="1"/>
          <p:nvPr/>
        </p:nvSpPr>
        <p:spPr>
          <a:xfrm>
            <a:off x="318976" y="1222905"/>
            <a:ext cx="11642651" cy="43133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95"/>
              </a:spcBef>
            </a:pP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Ambari is an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Apache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Software Foundation Project which aims at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making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 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more</a:t>
            </a:r>
            <a:r>
              <a:rPr sz="2000"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manageable.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F15AC56-1C0D-46E8-B5EB-0315628A640D}"/>
              </a:ext>
            </a:extLst>
          </p:cNvPr>
          <p:cNvSpPr txBox="1"/>
          <p:nvPr/>
        </p:nvSpPr>
        <p:spPr>
          <a:xfrm>
            <a:off x="230373" y="1654242"/>
            <a:ext cx="11642651" cy="419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includes </a:t>
            </a:r>
            <a:r>
              <a:rPr sz="2000" dirty="0">
                <a:solidFill>
                  <a:srgbClr val="494949"/>
                </a:solidFill>
                <a:latin typeface="Times New Roman"/>
                <a:cs typeface="Times New Roman"/>
              </a:rPr>
              <a:t>software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sz="2000" b="1" dirty="0">
                <a:solidFill>
                  <a:srgbClr val="494949"/>
                </a:solidFill>
                <a:latin typeface="Times New Roman"/>
                <a:cs typeface="Times New Roman"/>
              </a:rPr>
              <a:t>provisioning, </a:t>
            </a:r>
            <a:r>
              <a:rPr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managing and monitoring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 Hadoop</a:t>
            </a:r>
            <a:r>
              <a:rPr sz="2000" spc="1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31E4456-E16B-4E09-8A88-297619A427A4}"/>
              </a:ext>
            </a:extLst>
          </p:cNvPr>
          <p:cNvSpPr txBox="1"/>
          <p:nvPr/>
        </p:nvSpPr>
        <p:spPr>
          <a:xfrm>
            <a:off x="254121" y="2125994"/>
            <a:ext cx="11813832" cy="414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Ambari</a:t>
            </a:r>
            <a:r>
              <a:rPr spc="-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provides:</a:t>
            </a:r>
            <a:endParaRPr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b="1" dirty="0">
                <a:solidFill>
                  <a:srgbClr val="494949"/>
                </a:solidFill>
                <a:latin typeface="Times New Roman"/>
                <a:cs typeface="Times New Roman"/>
              </a:rPr>
              <a:t>Hadoop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</a:t>
            </a:r>
            <a:r>
              <a:rPr b="1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provisioning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:</a:t>
            </a:r>
            <a:endParaRPr dirty="0">
              <a:latin typeface="Times New Roman"/>
              <a:cs typeface="Times New Roman"/>
            </a:endParaRPr>
          </a:p>
          <a:p>
            <a:pPr marL="926465" marR="7620" lvl="1" indent="-228600" algn="just">
              <a:lnSpc>
                <a:spcPct val="150000"/>
              </a:lnSpc>
              <a:spcBef>
                <a:spcPts val="65"/>
              </a:spcBef>
              <a:buSzPct val="83333"/>
              <a:buFont typeface="Wingdings"/>
              <a:buChar char=""/>
              <a:tabLst>
                <a:tab pos="927100" algn="l"/>
              </a:tabLst>
            </a:pPr>
            <a:r>
              <a:rPr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gives us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step </a:t>
            </a:r>
            <a:r>
              <a:rPr spc="10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step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for installing Hadoop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across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a number  of</a:t>
            </a:r>
            <a:r>
              <a:rPr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hosts.</a:t>
            </a:r>
            <a:endParaRPr dirty="0">
              <a:latin typeface="Times New Roman"/>
              <a:cs typeface="Times New Roman"/>
            </a:endParaRPr>
          </a:p>
          <a:p>
            <a:pPr marL="926465" lvl="1" indent="-229235" algn="just">
              <a:lnSpc>
                <a:spcPct val="150000"/>
              </a:lnSpc>
              <a:buSzPct val="83333"/>
              <a:buFont typeface="Wingdings"/>
              <a:buChar char=""/>
              <a:tabLst>
                <a:tab pos="927100" algn="l"/>
              </a:tabLst>
            </a:pPr>
            <a:r>
              <a:rPr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also handles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configuration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services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over a</a:t>
            </a:r>
            <a:r>
              <a:rPr spc="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cluster.</a:t>
            </a:r>
            <a:endParaRPr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b="1" dirty="0">
                <a:solidFill>
                  <a:srgbClr val="494949"/>
                </a:solidFill>
                <a:latin typeface="Times New Roman"/>
                <a:cs typeface="Times New Roman"/>
              </a:rPr>
              <a:t>Hadoop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</a:t>
            </a:r>
            <a:r>
              <a:rPr b="1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management:</a:t>
            </a:r>
            <a:endParaRPr dirty="0">
              <a:latin typeface="Times New Roman"/>
              <a:cs typeface="Times New Roman"/>
            </a:endParaRPr>
          </a:p>
          <a:p>
            <a:pPr marL="926465" marR="5080" lvl="1" indent="-228600" algn="just">
              <a:lnSpc>
                <a:spcPct val="150000"/>
              </a:lnSpc>
              <a:spcBef>
                <a:spcPts val="55"/>
              </a:spcBef>
              <a:buSzPct val="83333"/>
              <a:buFont typeface="Wingdings"/>
              <a:buChar char=""/>
              <a:tabLst>
                <a:tab pos="927100" algn="l"/>
              </a:tabLst>
            </a:pPr>
            <a:r>
              <a:rPr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provides a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central management service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starting,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stopping and </a:t>
            </a:r>
            <a:r>
              <a:rPr spc="5" dirty="0">
                <a:solidFill>
                  <a:srgbClr val="494949"/>
                </a:solidFill>
                <a:latin typeface="Times New Roman"/>
                <a:cs typeface="Times New Roman"/>
              </a:rPr>
              <a:t>re- </a:t>
            </a:r>
            <a:r>
              <a:rPr spc="3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configuring Hadoop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services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across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cluster.</a:t>
            </a:r>
            <a:endParaRPr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b="1" dirty="0">
                <a:solidFill>
                  <a:srgbClr val="494949"/>
                </a:solidFill>
                <a:latin typeface="Times New Roman"/>
                <a:cs typeface="Times New Roman"/>
              </a:rPr>
              <a:t>Hadoop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cluster</a:t>
            </a:r>
            <a:r>
              <a:rPr b="1" spc="-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monitoring:</a:t>
            </a:r>
            <a:endParaRPr dirty="0">
              <a:latin typeface="Times New Roman"/>
              <a:cs typeface="Times New Roman"/>
            </a:endParaRPr>
          </a:p>
          <a:p>
            <a:pPr marL="926465" lvl="1" indent="-229235" algn="just">
              <a:lnSpc>
                <a:spcPct val="150000"/>
              </a:lnSpc>
              <a:buSzPct val="83333"/>
              <a:buFont typeface="Wingdings"/>
              <a:buChar char=""/>
              <a:tabLst>
                <a:tab pos="927100" algn="l"/>
              </a:tabLst>
            </a:pP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monitoring health and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status, Ambari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provides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us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dashboard.</a:t>
            </a:r>
            <a:endParaRPr dirty="0">
              <a:latin typeface="Times New Roman"/>
              <a:cs typeface="Times New Roman"/>
            </a:endParaRPr>
          </a:p>
          <a:p>
            <a:pPr marL="926465" marR="5080" lvl="1" indent="-228600" algn="just">
              <a:lnSpc>
                <a:spcPct val="150000"/>
              </a:lnSpc>
              <a:spcBef>
                <a:spcPts val="35"/>
              </a:spcBef>
              <a:buSzPct val="83333"/>
              <a:buFont typeface="Wingdings"/>
              <a:buChar char=""/>
              <a:tabLst>
                <a:tab pos="927100" algn="l"/>
              </a:tabLst>
            </a:pP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Amber </a:t>
            </a:r>
            <a:r>
              <a:rPr b="1" dirty="0">
                <a:solidFill>
                  <a:srgbClr val="494949"/>
                </a:solidFill>
                <a:latin typeface="Times New Roman"/>
                <a:cs typeface="Times New Roman"/>
              </a:rPr>
              <a:t>Alert framework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is an alerting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service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which notifies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user,  whenever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attention is needed. For example,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if a node </a:t>
            </a:r>
            <a:r>
              <a:rPr spc="-10" dirty="0">
                <a:solidFill>
                  <a:srgbClr val="494949"/>
                </a:solidFill>
                <a:latin typeface="Times New Roman"/>
                <a:cs typeface="Times New Roman"/>
              </a:rPr>
              <a:t>goes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down or 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low  disk space </a:t>
            </a:r>
            <a:r>
              <a:rPr dirty="0">
                <a:solidFill>
                  <a:srgbClr val="494949"/>
                </a:solidFill>
                <a:latin typeface="Times New Roman"/>
                <a:cs typeface="Times New Roman"/>
              </a:rPr>
              <a:t>on a node,</a:t>
            </a:r>
            <a:r>
              <a:rPr spc="-5" dirty="0">
                <a:solidFill>
                  <a:srgbClr val="494949"/>
                </a:solidFill>
                <a:latin typeface="Times New Roman"/>
                <a:cs typeface="Times New Roman"/>
              </a:rPr>
              <a:t> etc.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60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10872C-0191-41C6-B6B4-979F5D21D714}"/>
              </a:ext>
            </a:extLst>
          </p:cNvPr>
          <p:cNvSpPr txBox="1"/>
          <p:nvPr/>
        </p:nvSpPr>
        <p:spPr>
          <a:xfrm>
            <a:off x="340241" y="623947"/>
            <a:ext cx="11674549" cy="5486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400" b="1" i="1" dirty="0">
                <a:solidFill>
                  <a:srgbClr val="494949"/>
                </a:solidFill>
                <a:latin typeface="Times New Roman"/>
                <a:cs typeface="Times New Roman"/>
              </a:rPr>
              <a:t>Important points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owes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its success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the whole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developer community,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many big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companies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like Facebook,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Google, Yahoo,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University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California (Berkeley) etc.  have contributed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their part 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increase Hadoop’s</a:t>
            </a:r>
            <a:r>
              <a:rPr sz="2400" spc="2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capabilities.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Inside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Hadoop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Ecosystem, knowledge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about one 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tools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(Hadoop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components)  would not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help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building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solution. You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need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learn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set of Hadoop components,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works together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build a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solution.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use cases, we can choose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services from Hadoop Ecosystem and  create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tailored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solution for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organization.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3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45BF8-B1F2-4F21-A6DA-B28379CA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4" y="138130"/>
            <a:ext cx="1091279" cy="49991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04E84C0-2121-42B8-89BB-F3B23B3C721E}"/>
              </a:ext>
            </a:extLst>
          </p:cNvPr>
          <p:cNvSpPr txBox="1"/>
          <p:nvPr/>
        </p:nvSpPr>
        <p:spPr>
          <a:xfrm>
            <a:off x="372139" y="765840"/>
            <a:ext cx="11653283" cy="5389552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8255" indent="-228600" algn="just">
              <a:lnSpc>
                <a:spcPct val="150000"/>
              </a:lnSpc>
              <a:spcBef>
                <a:spcPts val="195"/>
              </a:spcBef>
              <a:buClr>
                <a:srgbClr val="494949"/>
              </a:buClr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say,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889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is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one, which makes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possible to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different types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large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 (i.e. structured,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semi structured</a:t>
            </a:r>
            <a:r>
              <a:rPr spc="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1143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creates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level of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resources,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 whole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as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pc="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8890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storing our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across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nodes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log file about  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(metadata).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5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has two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components,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b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and</a:t>
            </a:r>
            <a:r>
              <a:rPr b="1" spc="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6350" lvl="1" indent="-228600" algn="just">
              <a:lnSpc>
                <a:spcPct val="150000"/>
              </a:lnSpc>
              <a:spcBef>
                <a:spcPts val="65"/>
              </a:spcBef>
              <a:buAutoNum type="arabicPeriod"/>
              <a:tabLst>
                <a:tab pos="698500" algn="l"/>
              </a:tabLst>
            </a:pP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node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metadata,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like a log file or </a:t>
            </a:r>
            <a:r>
              <a:rPr spc="-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say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of content. 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less storage and high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pc="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 algn="just">
              <a:lnSpc>
                <a:spcPct val="150000"/>
              </a:lnSpc>
              <a:buAutoNum type="arabicPeriod"/>
              <a:tabLst>
                <a:tab pos="698500" algn="l"/>
              </a:tabLst>
            </a:pP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hand, all your data is stored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b="1"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DataNodes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it 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storage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 These DataNodes are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commodity hardware  (like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laptops and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desktops)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environment.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the 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reason, </a:t>
            </a:r>
            <a:r>
              <a:rPr spc="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solutions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 algn="just">
              <a:lnSpc>
                <a:spcPct val="150000"/>
              </a:lnSpc>
              <a:buAutoNum type="arabicPeriod"/>
              <a:tabLst>
                <a:tab pos="698500" algn="l"/>
              </a:tabLst>
            </a:pP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communicate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data. Then, it  internally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replicate data </a:t>
            </a:r>
            <a:r>
              <a:rPr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 </a:t>
            </a:r>
            <a:r>
              <a:rPr spc="-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8971F54-1BAE-482D-BBB6-EA03D25C3086}"/>
              </a:ext>
            </a:extLst>
          </p:cNvPr>
          <p:cNvSpPr/>
          <p:nvPr/>
        </p:nvSpPr>
        <p:spPr>
          <a:xfrm>
            <a:off x="1626781" y="799509"/>
            <a:ext cx="9388549" cy="553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84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C51030D-667A-4AD6-B1B8-B46FCBC94DE7}"/>
              </a:ext>
            </a:extLst>
          </p:cNvPr>
          <p:cNvSpPr txBox="1"/>
          <p:nvPr/>
        </p:nvSpPr>
        <p:spPr>
          <a:xfrm>
            <a:off x="435935" y="382772"/>
            <a:ext cx="11546960" cy="5123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94949"/>
                </a:solidFill>
                <a:latin typeface="Times New Roman"/>
                <a:cs typeface="Times New Roman"/>
              </a:rPr>
              <a:t>YARN</a:t>
            </a:r>
            <a:endParaRPr sz="2400" dirty="0">
              <a:latin typeface="Times New Roman"/>
              <a:cs typeface="Times New Roman"/>
            </a:endParaRPr>
          </a:p>
          <a:p>
            <a:pPr marL="12700" marR="8890">
              <a:lnSpc>
                <a:spcPct val="150000"/>
              </a:lnSpc>
              <a:spcBef>
                <a:spcPts val="1415"/>
              </a:spcBef>
            </a:pP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Consider YARN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brain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your Hadoop Ecosystem.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performs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all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your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processing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activities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allocating resources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and scheduling</a:t>
            </a:r>
            <a:r>
              <a:rPr sz="2400" spc="-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tasks.</a:t>
            </a:r>
            <a:endParaRPr sz="24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has two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major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components, i.e.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Resource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Manager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and Node</a:t>
            </a:r>
            <a:r>
              <a:rPr sz="2400" b="1" spc="8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Manager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926465" lvl="1" indent="-229235" algn="just">
              <a:lnSpc>
                <a:spcPct val="150000"/>
              </a:lnSpc>
              <a:buFont typeface="Times New Roman"/>
              <a:buAutoNum type="arabicPeriod"/>
              <a:tabLst>
                <a:tab pos="927100" algn="l"/>
              </a:tabLst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Resource Manager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again 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main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node in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processing</a:t>
            </a:r>
            <a:r>
              <a:rPr sz="2400" spc="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department.</a:t>
            </a:r>
            <a:endParaRPr sz="2400" dirty="0">
              <a:latin typeface="Times New Roman"/>
              <a:cs typeface="Times New Roman"/>
            </a:endParaRPr>
          </a:p>
          <a:p>
            <a:pPr marL="926465" marR="6985" lvl="1" indent="-228600" algn="just">
              <a:lnSpc>
                <a:spcPct val="150000"/>
              </a:lnSpc>
              <a:spcBef>
                <a:spcPts val="65"/>
              </a:spcBef>
              <a:buAutoNum type="arabicPeriod"/>
              <a:tabLst>
                <a:tab pos="9271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receives the processing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requests,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then passes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parts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requests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corresponding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Node Managers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accordingly,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where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actual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processing takes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place.</a:t>
            </a:r>
            <a:endParaRPr sz="2400" dirty="0">
              <a:latin typeface="Times New Roman"/>
              <a:cs typeface="Times New Roman"/>
            </a:endParaRPr>
          </a:p>
          <a:p>
            <a:pPr marL="926465" marR="5715" lvl="1" indent="-228600" algn="just">
              <a:lnSpc>
                <a:spcPct val="150000"/>
              </a:lnSpc>
              <a:buFont typeface="Times New Roman"/>
              <a:buAutoNum type="arabicPeriod"/>
              <a:tabLst>
                <a:tab pos="927100" algn="l"/>
              </a:tabLst>
            </a:pP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Node Managers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are installed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on every Data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Node.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responsible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for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execution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task on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every single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Node.</a:t>
            </a:r>
            <a:endParaRPr sz="24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0909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66374-F43C-412C-8209-1EEADD7E5F4B}"/>
              </a:ext>
            </a:extLst>
          </p:cNvPr>
          <p:cNvSpPr txBox="1"/>
          <p:nvPr/>
        </p:nvSpPr>
        <p:spPr>
          <a:xfrm>
            <a:off x="372140" y="706973"/>
            <a:ext cx="1157885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marR="6985" indent="-228600" algn="just">
              <a:lnSpc>
                <a:spcPct val="150000"/>
              </a:lnSpc>
              <a:spcBef>
                <a:spcPts val="85"/>
              </a:spcBef>
              <a:buFont typeface="Times New Roman"/>
              <a:buAutoNum type="arabicPeriod"/>
              <a:tabLst>
                <a:tab pos="927100" algn="l"/>
              </a:tabLst>
            </a:pP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Schedulers: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Based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on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your application resource requirements, Schedulers  perform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scheduling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algorithms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allocates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resources.</a:t>
            </a:r>
            <a:endParaRPr lang="en-US" sz="2400" dirty="0">
              <a:latin typeface="Times New Roman"/>
              <a:cs typeface="Times New Roman"/>
            </a:endParaRPr>
          </a:p>
          <a:p>
            <a:pPr marL="926465" marR="5080" indent="-228600" algn="just">
              <a:lnSpc>
                <a:spcPct val="150000"/>
              </a:lnSpc>
              <a:buFont typeface="Times New Roman"/>
              <a:buAutoNum type="arabicPeriod"/>
              <a:tabLst>
                <a:tab pos="927100" algn="l"/>
              </a:tabLst>
            </a:pP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Applications Manager: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While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Applications Manager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accepts the job  submission,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negotiates </a:t>
            </a:r>
            <a:r>
              <a:rPr lang="en-US"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containers (i.e.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Data node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environment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where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 executes)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executing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application specific Application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Master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monitoring 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progress. </a:t>
            </a:r>
            <a:r>
              <a:rPr lang="en-US" sz="24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ApplicationMasters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are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deamons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which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reside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on </a:t>
            </a:r>
            <a:r>
              <a:rPr lang="en-US" sz="2400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DataNode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communicates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containers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execution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tasks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on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each </a:t>
            </a:r>
            <a:r>
              <a:rPr lang="en-US" sz="2400" dirty="0" err="1">
                <a:solidFill>
                  <a:srgbClr val="494949"/>
                </a:solidFill>
                <a:latin typeface="Times New Roman"/>
                <a:cs typeface="Times New Roman"/>
              </a:rPr>
              <a:t>DataNode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926465" indent="-229235" algn="just">
              <a:lnSpc>
                <a:spcPct val="150000"/>
              </a:lnSpc>
              <a:buAutoNum type="arabicPeriod"/>
              <a:tabLst>
                <a:tab pos="927100" algn="l"/>
              </a:tabLst>
            </a:pPr>
            <a:r>
              <a:rPr lang="en-US" sz="2400" b="1" spc="-5" dirty="0" err="1">
                <a:solidFill>
                  <a:srgbClr val="494949"/>
                </a:solidFill>
                <a:latin typeface="Times New Roman"/>
                <a:cs typeface="Times New Roman"/>
              </a:rPr>
              <a:t>ResourceManager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has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two components: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Schedulers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application</a:t>
            </a:r>
            <a:r>
              <a:rPr lang="en-US" sz="2400" spc="5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manager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1603F44-8296-456F-AF73-5D463A41F1F3}"/>
              </a:ext>
            </a:extLst>
          </p:cNvPr>
          <p:cNvSpPr txBox="1"/>
          <p:nvPr/>
        </p:nvSpPr>
        <p:spPr>
          <a:xfrm>
            <a:off x="614925" y="290684"/>
            <a:ext cx="32553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MAPRE</a:t>
            </a:r>
            <a:r>
              <a:rPr sz="2400" b="1" spc="-15" dirty="0">
                <a:latin typeface="Times New Roman"/>
                <a:cs typeface="Times New Roman"/>
              </a:rPr>
              <a:t>D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6B6393-CADB-4B9B-8963-0C65BF7F0B1B}"/>
              </a:ext>
            </a:extLst>
          </p:cNvPr>
          <p:cNvSpPr/>
          <p:nvPr/>
        </p:nvSpPr>
        <p:spPr>
          <a:xfrm>
            <a:off x="2781743" y="-76172"/>
            <a:ext cx="3105150" cy="105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C7301B1-ECC7-4B9E-B279-D53CF50AFCD2}"/>
              </a:ext>
            </a:extLst>
          </p:cNvPr>
          <p:cNvSpPr txBox="1"/>
          <p:nvPr/>
        </p:nvSpPr>
        <p:spPr>
          <a:xfrm>
            <a:off x="358848" y="748314"/>
            <a:ext cx="11549617" cy="61096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985" indent="-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core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component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 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 Ecosystem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logic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processing. </a:t>
            </a: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words, MapReduce 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software framework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helps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writing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applications that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processes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sets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using 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distributed and parallel algorithms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inside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Hadoop</a:t>
            </a:r>
            <a:r>
              <a:rPr sz="2400" spc="3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environment.</a:t>
            </a:r>
            <a:endParaRPr sz="24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MapReduce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program,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Map() and Reduce()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are two</a:t>
            </a:r>
            <a:r>
              <a:rPr sz="2400" spc="4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functions.</a:t>
            </a:r>
            <a:endParaRPr sz="2400" dirty="0">
              <a:latin typeface="Times New Roman"/>
              <a:cs typeface="Times New Roman"/>
            </a:endParaRPr>
          </a:p>
          <a:p>
            <a:pPr marL="926465" lvl="1" indent="-22923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tabLst>
                <a:tab pos="9271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Map </a:t>
            </a:r>
            <a:r>
              <a:rPr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performs actions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filtering, grouping and</a:t>
            </a:r>
            <a:r>
              <a:rPr sz="2400" spc="4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sorting.</a:t>
            </a:r>
            <a:endParaRPr sz="2400" dirty="0">
              <a:latin typeface="Times New Roman"/>
              <a:cs typeface="Times New Roman"/>
            </a:endParaRPr>
          </a:p>
          <a:p>
            <a:pPr marL="926465" marR="5080" lvl="1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tabLst>
                <a:tab pos="9271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While </a:t>
            </a:r>
            <a:r>
              <a:rPr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Reduce function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aggregates and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summarizes 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result produced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sz="2400" spc="3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map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function.</a:t>
            </a:r>
            <a:endParaRPr sz="2400" dirty="0">
              <a:latin typeface="Times New Roman"/>
              <a:cs typeface="Times New Roman"/>
            </a:endParaRPr>
          </a:p>
          <a:p>
            <a:pPr marL="926465" marR="12065" lvl="1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tabLst>
                <a:tab pos="927100" algn="l"/>
              </a:tabLst>
            </a:pP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result generated </a:t>
            </a:r>
            <a:r>
              <a:rPr sz="2400" spc="10" dirty="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Map function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494949"/>
                </a:solidFill>
                <a:latin typeface="Times New Roman"/>
                <a:cs typeface="Times New Roman"/>
              </a:rPr>
              <a:t>key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value pair (K,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V)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which acts  as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the input 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Reduce</a:t>
            </a:r>
            <a:r>
              <a:rPr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94949"/>
                </a:solidFill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582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A759E74-2959-41EA-9E76-B9C5528B56EA}"/>
              </a:ext>
            </a:extLst>
          </p:cNvPr>
          <p:cNvSpPr txBox="1"/>
          <p:nvPr/>
        </p:nvSpPr>
        <p:spPr>
          <a:xfrm>
            <a:off x="349250" y="241300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APACHE</a:t>
            </a:r>
            <a:r>
              <a:rPr sz="1800" b="1" spc="-6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94949"/>
                </a:solidFill>
                <a:latin typeface="Times New Roman"/>
                <a:cs typeface="Times New Roman"/>
              </a:rPr>
              <a:t>PIG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4B7143F-F6E6-4C89-B715-AF25BA479990}"/>
              </a:ext>
            </a:extLst>
          </p:cNvPr>
          <p:cNvSpPr/>
          <p:nvPr/>
        </p:nvSpPr>
        <p:spPr>
          <a:xfrm>
            <a:off x="10004425" y="140291"/>
            <a:ext cx="1838325" cy="1483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6E13F-5D5B-4DD1-8442-21E2B9C02F1D}"/>
              </a:ext>
            </a:extLst>
          </p:cNvPr>
          <p:cNvSpPr txBox="1"/>
          <p:nvPr/>
        </p:nvSpPr>
        <p:spPr>
          <a:xfrm>
            <a:off x="209992" y="1231282"/>
            <a:ext cx="9699551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6985" indent="-228600">
              <a:lnSpc>
                <a:spcPct val="15000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PIG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has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two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parts: </a:t>
            </a: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Pig </a:t>
            </a:r>
            <a:r>
              <a:rPr lang="en-US" sz="2000" b="1" dirty="0">
                <a:solidFill>
                  <a:srgbClr val="494949"/>
                </a:solidFill>
                <a:latin typeface="Times New Roman"/>
                <a:cs typeface="Times New Roman"/>
              </a:rPr>
              <a:t>Latin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, 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language and </a:t>
            </a:r>
            <a:r>
              <a:rPr lang="en-US" sz="20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the pig runtime,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for 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execution  environment.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better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understand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Java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lang="en-US" sz="2000" spc="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JVM.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supports </a:t>
            </a:r>
            <a:r>
              <a:rPr lang="en-US" sz="2000" i="1" dirty="0">
                <a:solidFill>
                  <a:srgbClr val="494949"/>
                </a:solidFill>
                <a:latin typeface="Times New Roman"/>
                <a:cs typeface="Times New Roman"/>
              </a:rPr>
              <a:t>pig </a:t>
            </a:r>
            <a:r>
              <a:rPr lang="en-US" sz="2000" i="1" dirty="0" err="1">
                <a:solidFill>
                  <a:srgbClr val="494949"/>
                </a:solidFill>
                <a:latin typeface="Times New Roman"/>
                <a:cs typeface="Times New Roman"/>
              </a:rPr>
              <a:t>latin</a:t>
            </a:r>
            <a:r>
              <a:rPr lang="en-US" sz="2000" i="1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language, which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has SQL like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command</a:t>
            </a:r>
            <a:r>
              <a:rPr lang="en-US" sz="2000" spc="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structure.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1F285-5F2B-4782-B49E-482C66A49EA3}"/>
              </a:ext>
            </a:extLst>
          </p:cNvPr>
          <p:cNvSpPr txBox="1"/>
          <p:nvPr/>
        </p:nvSpPr>
        <p:spPr>
          <a:xfrm>
            <a:off x="1400839" y="2738298"/>
            <a:ext cx="893400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10 line of pig </a:t>
            </a:r>
            <a:r>
              <a:rPr lang="en-US" sz="1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latin</a:t>
            </a:r>
            <a:r>
              <a:rPr lang="en-US"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lang="en-US"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approx. </a:t>
            </a:r>
            <a:r>
              <a:rPr lang="en-US"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200 </a:t>
            </a:r>
            <a:r>
              <a:rPr lang="en-US"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lines </a:t>
            </a:r>
            <a:r>
              <a:rPr lang="en-US"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lang="en-US"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Map-Reduce Java</a:t>
            </a:r>
            <a:r>
              <a:rPr lang="en-US" sz="18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endParaRPr lang="en-US" sz="1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742BB-F98D-4932-8DB4-831D8975F3BB}"/>
              </a:ext>
            </a:extLst>
          </p:cNvPr>
          <p:cNvSpPr txBox="1"/>
          <p:nvPr/>
        </p:nvSpPr>
        <p:spPr>
          <a:xfrm>
            <a:off x="592765" y="3281396"/>
            <a:ext cx="11249985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But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don’t be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shocked when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 say that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at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 back end of Pig job, a map-reduce job</a:t>
            </a:r>
            <a:r>
              <a:rPr lang="en-US" sz="2000" spc="-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executes.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marR="6985" indent="-228600">
              <a:lnSpc>
                <a:spcPct val="15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compiler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internally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converts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pig </a:t>
            </a:r>
            <a:r>
              <a:rPr lang="en-US" sz="2000" dirty="0" err="1">
                <a:solidFill>
                  <a:srgbClr val="494949"/>
                </a:solidFill>
                <a:latin typeface="Times New Roman"/>
                <a:cs typeface="Times New Roman"/>
              </a:rPr>
              <a:t>latin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 to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MapReduce. </a:t>
            </a:r>
            <a:r>
              <a:rPr lang="en-US" sz="2000" spc="-15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produces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 sequential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set 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MapReduce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jobs,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that’s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an abstraction (which works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like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black</a:t>
            </a:r>
            <a:r>
              <a:rPr lang="en-US" sz="2000" spc="4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box).</a:t>
            </a:r>
            <a:endParaRPr lang="en-US"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PIG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was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initially developed by</a:t>
            </a:r>
            <a:r>
              <a:rPr lang="en-US" sz="2000" spc="-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Yahoo.</a:t>
            </a:r>
          </a:p>
          <a:p>
            <a:pPr marL="469265" indent="-228600">
              <a:lnSpc>
                <a:spcPct val="15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gives </a:t>
            </a:r>
            <a:r>
              <a:rPr lang="en-US" sz="20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platform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for building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flow for ETL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(Extract, Transform and Load),  processing and analyzing huge </a:t>
            </a:r>
            <a:r>
              <a:rPr lang="en-US" sz="2000" dirty="0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lang="en-US" sz="2000" spc="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94949"/>
                </a:solidFill>
                <a:latin typeface="Times New Roman"/>
                <a:cs typeface="Times New Roman"/>
              </a:rPr>
              <a:t>sets.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16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1211B-8307-4F3D-BA2D-95A4A835A3CB}"/>
              </a:ext>
            </a:extLst>
          </p:cNvPr>
          <p:cNvSpPr txBox="1"/>
          <p:nvPr/>
        </p:nvSpPr>
        <p:spPr>
          <a:xfrm>
            <a:off x="1116419" y="760523"/>
            <a:ext cx="1054749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en-US" sz="2400" b="1" spc="-5" dirty="0">
                <a:solidFill>
                  <a:srgbClr val="494949"/>
                </a:solidFill>
                <a:latin typeface="Times New Roman"/>
                <a:cs typeface="Times New Roman"/>
              </a:rPr>
              <a:t>How Pig</a:t>
            </a:r>
            <a:r>
              <a:rPr lang="en-US" sz="2400" b="1" spc="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494949"/>
                </a:solidFill>
                <a:latin typeface="Times New Roman"/>
                <a:cs typeface="Times New Roman"/>
              </a:rPr>
              <a:t>works?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PIG, first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load command, loads 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data. Then we perform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various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functions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on it like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grouping, filtering, joining, sorting, etc. At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last, either </a:t>
            </a:r>
            <a:r>
              <a:rPr lang="en-US" sz="2400" spc="-10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can dump the data on 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screen,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or 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can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store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result </a:t>
            </a:r>
            <a:r>
              <a:rPr lang="en-US" sz="2400" dirty="0">
                <a:solidFill>
                  <a:srgbClr val="494949"/>
                </a:solidFill>
                <a:latin typeface="Times New Roman"/>
                <a:cs typeface="Times New Roman"/>
              </a:rPr>
              <a:t>back in</a:t>
            </a:r>
            <a:r>
              <a:rPr lang="en-US" sz="2400" spc="1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94949"/>
                </a:solidFill>
                <a:latin typeface="Times New Roman"/>
                <a:cs typeface="Times New Roman"/>
              </a:rPr>
              <a:t>HDFS.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26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2730</Words>
  <Application>Microsoft Office PowerPoint</Application>
  <PresentationFormat>Widescreen</PresentationFormat>
  <Paragraphs>139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Hadoop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Ecosystem</dc:title>
  <dc:creator>Jyoti Parsola</dc:creator>
  <cp:lastModifiedBy>Jyoti Parsola</cp:lastModifiedBy>
  <cp:revision>18</cp:revision>
  <dcterms:created xsi:type="dcterms:W3CDTF">2021-10-12T11:24:52Z</dcterms:created>
  <dcterms:modified xsi:type="dcterms:W3CDTF">2021-10-15T04:14:22Z</dcterms:modified>
</cp:coreProperties>
</file>