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64" r:id="rId4"/>
    <p:sldId id="265" r:id="rId5"/>
    <p:sldId id="266" r:id="rId6"/>
    <p:sldId id="257" r:id="rId7"/>
    <p:sldId id="258" r:id="rId8"/>
    <p:sldId id="259" r:id="rId9"/>
    <p:sldId id="260" r:id="rId10"/>
    <p:sldId id="261" r:id="rId11"/>
    <p:sldId id="273" r:id="rId12"/>
    <p:sldId id="274" r:id="rId13"/>
    <p:sldId id="262" r:id="rId14"/>
    <p:sldId id="267" r:id="rId15"/>
    <p:sldId id="268" r:id="rId16"/>
    <p:sldId id="269" r:id="rId17"/>
    <p:sldId id="270" r:id="rId18"/>
    <p:sldId id="271"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57" d="100"/>
          <a:sy n="57" d="100"/>
        </p:scale>
        <p:origin x="9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A77D3-FAAD-4AD1-A992-7A263D99269C}"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9BAD8-E590-49D3-A31F-64143A00FC0B}" type="slidenum">
              <a:rPr lang="en-IN" smtClean="0"/>
              <a:t>‹#›</a:t>
            </a:fld>
            <a:endParaRPr lang="en-IN"/>
          </a:p>
        </p:txBody>
      </p:sp>
    </p:spTree>
    <p:extLst>
      <p:ext uri="{BB962C8B-B14F-4D97-AF65-F5344CB8AC3E}">
        <p14:creationId xmlns:p14="http://schemas.microsoft.com/office/powerpoint/2010/main" val="247415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1565E"/>
                </a:solidFill>
                <a:effectLst/>
                <a:latin typeface="Roboto" panose="02000000000000000000" pitchFamily="2" charset="0"/>
              </a:rPr>
              <a:t>We know that HDFS stores, processes, and manages large amounts of data efficiently.</a:t>
            </a:r>
          </a:p>
          <a:p>
            <a:pPr algn="l"/>
            <a:r>
              <a:rPr lang="en-US" b="0" i="0" dirty="0">
                <a:solidFill>
                  <a:srgbClr val="51565E"/>
                </a:solidFill>
                <a:effectLst/>
                <a:latin typeface="Roboto" panose="02000000000000000000" pitchFamily="2" charset="0"/>
              </a:rPr>
              <a:t>However, it performs only batch processing where the data is accessed in a sequential manner. This means one has to search the entire dataset for even the simplest of jobs. Hence, a solution was required to access, read, or write data any time regardless of its sequence in the clusters of </a:t>
            </a:r>
            <a:r>
              <a:rPr lang="en-US" b="0" i="0" dirty="0" err="1">
                <a:solidFill>
                  <a:srgbClr val="51565E"/>
                </a:solidFill>
                <a:effectLst/>
                <a:latin typeface="Roboto" panose="02000000000000000000" pitchFamily="2" charset="0"/>
              </a:rPr>
              <a:t>dat</a:t>
            </a:r>
            <a:endParaRPr lang="en-US" b="0" i="0" dirty="0">
              <a:solidFill>
                <a:srgbClr val="51565E"/>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2</a:t>
            </a:fld>
            <a:endParaRPr lang="en-IN"/>
          </a:p>
        </p:txBody>
      </p:sp>
    </p:spTree>
    <p:extLst>
      <p:ext uri="{BB962C8B-B14F-4D97-AF65-F5344CB8AC3E}">
        <p14:creationId xmlns:p14="http://schemas.microsoft.com/office/powerpoint/2010/main" val="407451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HBase, tables are split into regions and are served by the region servers. Regions are vertically divided by column families into “Stores”. Stores are saved as files in HDFS. Shown below is the architecture of HBase.</a:t>
            </a:r>
          </a:p>
          <a:p>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6</a:t>
            </a:fld>
            <a:endParaRPr lang="en-IN"/>
          </a:p>
        </p:txBody>
      </p:sp>
    </p:spTree>
    <p:extLst>
      <p:ext uri="{BB962C8B-B14F-4D97-AF65-F5344CB8AC3E}">
        <p14:creationId xmlns:p14="http://schemas.microsoft.com/office/powerpoint/2010/main" val="213279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Region servers can be added or removed as per requirement.</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7</a:t>
            </a:fld>
            <a:endParaRPr lang="en-IN"/>
          </a:p>
        </p:txBody>
      </p:sp>
    </p:spTree>
    <p:extLst>
      <p:ext uri="{BB962C8B-B14F-4D97-AF65-F5344CB8AC3E}">
        <p14:creationId xmlns:p14="http://schemas.microsoft.com/office/powerpoint/2010/main" val="419662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store contains memory store and </a:t>
            </a:r>
            <a:r>
              <a:rPr lang="en-US" dirty="0" err="1"/>
              <a:t>HFiles</a:t>
            </a:r>
            <a:r>
              <a:rPr lang="en-US" dirty="0"/>
              <a:t>. </a:t>
            </a:r>
            <a:r>
              <a:rPr lang="en-US" dirty="0" err="1"/>
              <a:t>Memstore</a:t>
            </a:r>
            <a:r>
              <a:rPr lang="en-US" dirty="0"/>
              <a:t> is just like a cache memory. Anything that is entered into the HBase is stored here initially. Later, the data is transferred and saved in </a:t>
            </a:r>
            <a:r>
              <a:rPr lang="en-US" dirty="0" err="1"/>
              <a:t>Hfiles</a:t>
            </a:r>
            <a:r>
              <a:rPr lang="en-US" dirty="0"/>
              <a:t> as blocks and the </a:t>
            </a:r>
            <a:r>
              <a:rPr lang="en-US" dirty="0" err="1"/>
              <a:t>memstore</a:t>
            </a:r>
            <a:r>
              <a:rPr lang="en-US" dirty="0"/>
              <a:t> is flushed.</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9</a:t>
            </a:fld>
            <a:endParaRPr lang="en-IN"/>
          </a:p>
        </p:txBody>
      </p:sp>
    </p:spTree>
    <p:extLst>
      <p:ext uri="{BB962C8B-B14F-4D97-AF65-F5344CB8AC3E}">
        <p14:creationId xmlns:p14="http://schemas.microsoft.com/office/powerpoint/2010/main" val="365778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65E"/>
                </a:solidFill>
                <a:effectLst/>
                <a:latin typeface="Roboto" panose="02000000000000000000" pitchFamily="2" charset="0"/>
              </a:rPr>
              <a:t>In HBase, the table is used to find the Region for a given Table key. Special HBase catalog table that maintains a list of all the Region Servers in the HBase storage system:</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15</a:t>
            </a:fld>
            <a:endParaRPr lang="en-IN"/>
          </a:p>
        </p:txBody>
      </p:sp>
    </p:spTree>
    <p:extLst>
      <p:ext uri="{BB962C8B-B14F-4D97-AF65-F5344CB8AC3E}">
        <p14:creationId xmlns:p14="http://schemas.microsoft.com/office/powerpoint/2010/main" val="283930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Ahead Log (WAL) is a file used to store new data that is yet to be put on permanent storage. It is used for recovery in the case of failure. When a client issues a put request, it will write the data to the write-ahead log (WAL).</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16</a:t>
            </a:fld>
            <a:endParaRPr lang="en-IN"/>
          </a:p>
        </p:txBody>
      </p:sp>
    </p:spTree>
    <p:extLst>
      <p:ext uri="{BB962C8B-B14F-4D97-AF65-F5344CB8AC3E}">
        <p14:creationId xmlns:p14="http://schemas.microsoft.com/office/powerpoint/2010/main" val="242447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MemStore</a:t>
            </a:r>
            <a:r>
              <a:rPr lang="en-US" dirty="0"/>
              <a:t> is the write cache that stores new data that has not yet been written to disk. There is one </a:t>
            </a:r>
            <a:r>
              <a:rPr lang="en-US" dirty="0" err="1"/>
              <a:t>MemStore</a:t>
            </a:r>
            <a:r>
              <a:rPr lang="en-US" dirty="0"/>
              <a:t> per column family per region. Once data is written to the WAL, it is then copied to the </a:t>
            </a:r>
            <a:r>
              <a:rPr lang="en-US" dirty="0" err="1"/>
              <a:t>MemStore</a:t>
            </a:r>
            <a:r>
              <a:rPr lang="en-US" dirty="0"/>
              <a:t>.</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17</a:t>
            </a:fld>
            <a:endParaRPr lang="en-IN"/>
          </a:p>
        </p:txBody>
      </p:sp>
    </p:spTree>
    <p:extLst>
      <p:ext uri="{BB962C8B-B14F-4D97-AF65-F5344CB8AC3E}">
        <p14:creationId xmlns:p14="http://schemas.microsoft.com/office/powerpoint/2010/main" val="397769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placed in </a:t>
            </a:r>
            <a:r>
              <a:rPr lang="en-US" dirty="0" err="1"/>
              <a:t>MemStore</a:t>
            </a:r>
            <a:r>
              <a:rPr lang="en-US" dirty="0"/>
              <a:t>, the client then receives the acknowledgment.</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18</a:t>
            </a:fld>
            <a:endParaRPr lang="en-IN"/>
          </a:p>
        </p:txBody>
      </p:sp>
    </p:spTree>
    <p:extLst>
      <p:ext uri="{BB962C8B-B14F-4D97-AF65-F5344CB8AC3E}">
        <p14:creationId xmlns:p14="http://schemas.microsoft.com/office/powerpoint/2010/main" val="4075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Hfiles</a:t>
            </a:r>
            <a:r>
              <a:rPr lang="en-US" dirty="0"/>
              <a:t> store the rows of data as sorted </a:t>
            </a:r>
            <a:r>
              <a:rPr lang="en-US" dirty="0" err="1"/>
              <a:t>KeyValue</a:t>
            </a:r>
            <a:r>
              <a:rPr lang="en-US" dirty="0"/>
              <a:t> on disk. When the </a:t>
            </a:r>
            <a:r>
              <a:rPr lang="en-US" dirty="0" err="1"/>
              <a:t>MemStore</a:t>
            </a:r>
            <a:r>
              <a:rPr lang="en-US" dirty="0"/>
              <a:t> reaches the threshold, it dumps or commits the data into an </a:t>
            </a:r>
            <a:r>
              <a:rPr lang="en-US" dirty="0" err="1"/>
              <a:t>HFile</a:t>
            </a:r>
            <a:r>
              <a:rPr lang="en-US" dirty="0"/>
              <a:t>. </a:t>
            </a:r>
            <a:endParaRPr lang="en-IN" dirty="0"/>
          </a:p>
        </p:txBody>
      </p:sp>
      <p:sp>
        <p:nvSpPr>
          <p:cNvPr id="4" name="Slide Number Placeholder 3"/>
          <p:cNvSpPr>
            <a:spLocks noGrp="1"/>
          </p:cNvSpPr>
          <p:nvPr>
            <p:ph type="sldNum" sz="quarter" idx="5"/>
          </p:nvPr>
        </p:nvSpPr>
        <p:spPr/>
        <p:txBody>
          <a:bodyPr/>
          <a:lstStyle/>
          <a:p>
            <a:fld id="{47F9BAD8-E590-49D3-A31F-64143A00FC0B}" type="slidenum">
              <a:rPr lang="en-IN" smtClean="0"/>
              <a:t>19</a:t>
            </a:fld>
            <a:endParaRPr lang="en-IN"/>
          </a:p>
        </p:txBody>
      </p:sp>
    </p:spTree>
    <p:extLst>
      <p:ext uri="{BB962C8B-B14F-4D97-AF65-F5344CB8AC3E}">
        <p14:creationId xmlns:p14="http://schemas.microsoft.com/office/powerpoint/2010/main" val="154456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1873-693C-40DB-A81F-8A6655D01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873B8-AE57-475C-B725-3BC5EC1A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09E441-AC3D-4B91-96CA-3F5D8CC0301F}"/>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FA807A73-BBE6-4C5C-9CC2-CE0BAFDA0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8AB74-4351-4805-B5C2-81C5ECDCCB67}"/>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325117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1B41-F3BB-4619-8DE0-1DC64E355D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4ED8FA-6AAB-4EC5-ACFB-3720E3E7F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E7498-B81A-471C-9897-D34B23EBCCD2}"/>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C9C1EF54-F8DA-41DF-85AE-5687E992A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B53F0-3968-4B50-9FC6-6F93B45CAADA}"/>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205486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5F1A49-BAD7-4A7B-8146-78427D5B3E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E3DC5-5BA1-4946-A810-5CFDFE36B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29717-C258-481C-ABEA-20CC30439810}"/>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468458BA-A8C9-4910-9A4F-63C69BABC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C8AAD-8273-45A6-80EA-23C1F65CEAC1}"/>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405184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482-068A-428C-A642-64AD178CEE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116B0-496D-4972-B110-DA422EAC8B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F4901-6C51-49DE-85A4-C4C760088C8A}"/>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6EE3FD3F-FF01-4255-801D-B0585E366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BC90A-7FCA-4E8A-AC1C-1952E4B31D78}"/>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1842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2F07-4DA4-4DF2-AF02-C80FA6791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989CF3-44B9-4C1F-B200-9AE9EA52A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1C19AE-F2A9-4FC1-B4D7-B6A4F840AFA2}"/>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4F0B42DC-5E21-4E82-AC79-0E67159B3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965B7-2E2D-4511-9E88-9D495E6CBA66}"/>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23085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47EC-88EA-4DB1-9627-5B38FBC961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BAC403-C837-46F1-9D85-F8D890BC7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37A8D-1BBA-4450-95D0-F85BA1324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B44CFD-69A0-407C-9585-34EA74CA3A5D}"/>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6" name="Footer Placeholder 5">
            <a:extLst>
              <a:ext uri="{FF2B5EF4-FFF2-40B4-BE49-F238E27FC236}">
                <a16:creationId xmlns:a16="http://schemas.microsoft.com/office/drawing/2014/main" id="{FCDBDD33-0633-49D8-804F-E647924D6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833C9-0543-4DA1-8B55-86FDA59927A9}"/>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307481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3F2B-43AF-49D3-9527-D6B6C9BDF1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F7452E-5468-4D3A-B121-DEEE822A9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14277-66B1-4982-9653-D273C04B9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1787C8-72A6-4E49-B714-4D22A3E31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FC92B-AFB2-4870-A02D-872E29AC5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3AF203-BD4B-49E6-BFA0-7F766D50F157}"/>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8" name="Footer Placeholder 7">
            <a:extLst>
              <a:ext uri="{FF2B5EF4-FFF2-40B4-BE49-F238E27FC236}">
                <a16:creationId xmlns:a16="http://schemas.microsoft.com/office/drawing/2014/main" id="{366E3344-930F-4DAD-A778-F0404B78A1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81D61-D6B5-46FF-ADB7-E5FE0D191D65}"/>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102904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0A50-0A33-46DE-B1B6-04B771CD47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316FD8-3866-4E28-8592-F53265E51E37}"/>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4" name="Footer Placeholder 3">
            <a:extLst>
              <a:ext uri="{FF2B5EF4-FFF2-40B4-BE49-F238E27FC236}">
                <a16:creationId xmlns:a16="http://schemas.microsoft.com/office/drawing/2014/main" id="{778543AF-4CC1-4B2B-85F4-E8EC8589C4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60A771-FB12-45D4-8174-AC55674F7949}"/>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1965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45A26-95BD-4613-BC8B-EAA3F8D38A91}"/>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3" name="Footer Placeholder 2">
            <a:extLst>
              <a:ext uri="{FF2B5EF4-FFF2-40B4-BE49-F238E27FC236}">
                <a16:creationId xmlns:a16="http://schemas.microsoft.com/office/drawing/2014/main" id="{AE90EB35-8E73-4632-8708-D78BFD17FC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A8BF65-7EC2-4DDF-A29A-5FE2F76985FD}"/>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15707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0C7-FC62-4110-A401-86CC2A5A5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5A9E3D-36D0-4822-BC67-30D250546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E88AA6-B4C6-4515-97C6-50B47F297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09404-6A20-499C-8BD9-E510E8430D8C}"/>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6" name="Footer Placeholder 5">
            <a:extLst>
              <a:ext uri="{FF2B5EF4-FFF2-40B4-BE49-F238E27FC236}">
                <a16:creationId xmlns:a16="http://schemas.microsoft.com/office/drawing/2014/main" id="{CA078F40-0174-4B8A-A21E-F5E9044E8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DCFA7-36CB-4ED5-A378-D1052DD8DA21}"/>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42432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F2FA-48C3-41D6-99DC-AF41A1624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EC7462-ECEC-4E2F-B0F8-B2783F2D6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366F12-D3C8-45E2-8BA2-1E9C363B2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2B03B-6BC4-4470-B79C-C02DAD4FC9F1}"/>
              </a:ext>
            </a:extLst>
          </p:cNvPr>
          <p:cNvSpPr>
            <a:spLocks noGrp="1"/>
          </p:cNvSpPr>
          <p:nvPr>
            <p:ph type="dt" sz="half" idx="10"/>
          </p:nvPr>
        </p:nvSpPr>
        <p:spPr/>
        <p:txBody>
          <a:bodyPr/>
          <a:lstStyle/>
          <a:p>
            <a:fld id="{D766A84C-8D64-47AD-AF0F-B2DF52E6E9AD}" type="datetimeFigureOut">
              <a:rPr lang="en-IN" smtClean="0"/>
              <a:t>09-03-2022</a:t>
            </a:fld>
            <a:endParaRPr lang="en-IN"/>
          </a:p>
        </p:txBody>
      </p:sp>
      <p:sp>
        <p:nvSpPr>
          <p:cNvPr id="6" name="Footer Placeholder 5">
            <a:extLst>
              <a:ext uri="{FF2B5EF4-FFF2-40B4-BE49-F238E27FC236}">
                <a16:creationId xmlns:a16="http://schemas.microsoft.com/office/drawing/2014/main" id="{48A93738-A031-4E50-82BA-6EA93FDB4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8641C-B8CD-47F9-BB4C-27E1F17344D3}"/>
              </a:ext>
            </a:extLst>
          </p:cNvPr>
          <p:cNvSpPr>
            <a:spLocks noGrp="1"/>
          </p:cNvSpPr>
          <p:nvPr>
            <p:ph type="sldNum" sz="quarter" idx="12"/>
          </p:nvPr>
        </p:nvSpPr>
        <p:spPr/>
        <p:txBody>
          <a:bodyPr/>
          <a:lstStyle/>
          <a:p>
            <a:fld id="{6B1D9E22-CC20-4415-AB39-04C679C7A390}" type="slidenum">
              <a:rPr lang="en-IN" smtClean="0"/>
              <a:t>‹#›</a:t>
            </a:fld>
            <a:endParaRPr lang="en-IN"/>
          </a:p>
        </p:txBody>
      </p:sp>
    </p:spTree>
    <p:extLst>
      <p:ext uri="{BB962C8B-B14F-4D97-AF65-F5344CB8AC3E}">
        <p14:creationId xmlns:p14="http://schemas.microsoft.com/office/powerpoint/2010/main" val="89413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92FA4-1B1E-478F-9CBC-428C79AD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15B88-34D8-452D-9124-47B7F8184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9B27F-78F2-4D78-A5F2-E3BBDB291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6A84C-8D64-47AD-AF0F-B2DF52E6E9AD}" type="datetimeFigureOut">
              <a:rPr lang="en-IN" smtClean="0"/>
              <a:t>09-03-2022</a:t>
            </a:fld>
            <a:endParaRPr lang="en-IN"/>
          </a:p>
        </p:txBody>
      </p:sp>
      <p:sp>
        <p:nvSpPr>
          <p:cNvPr id="5" name="Footer Placeholder 4">
            <a:extLst>
              <a:ext uri="{FF2B5EF4-FFF2-40B4-BE49-F238E27FC236}">
                <a16:creationId xmlns:a16="http://schemas.microsoft.com/office/drawing/2014/main" id="{AF27FB0A-6139-4207-BC57-D1C443596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365FA9-C565-4218-B03A-88F7733E6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D9E22-CC20-4415-AB39-04C679C7A390}" type="slidenum">
              <a:rPr lang="en-IN" smtClean="0"/>
              <a:t>‹#›</a:t>
            </a:fld>
            <a:endParaRPr lang="en-IN"/>
          </a:p>
        </p:txBody>
      </p:sp>
    </p:spTree>
    <p:extLst>
      <p:ext uri="{BB962C8B-B14F-4D97-AF65-F5344CB8AC3E}">
        <p14:creationId xmlns:p14="http://schemas.microsoft.com/office/powerpoint/2010/main" val="89714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C987B-F8FE-47C2-8631-258F9525A680}"/>
              </a:ext>
            </a:extLst>
          </p:cNvPr>
          <p:cNvSpPr txBox="1"/>
          <p:nvPr/>
        </p:nvSpPr>
        <p:spPr>
          <a:xfrm>
            <a:off x="3225490" y="2341086"/>
            <a:ext cx="609414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HBase - Architecture</a:t>
            </a:r>
          </a:p>
        </p:txBody>
      </p:sp>
    </p:spTree>
    <p:extLst>
      <p:ext uri="{BB962C8B-B14F-4D97-AF65-F5344CB8AC3E}">
        <p14:creationId xmlns:p14="http://schemas.microsoft.com/office/powerpoint/2010/main" val="76956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18FD5-41A2-4189-B272-EABD224938B6}"/>
              </a:ext>
            </a:extLst>
          </p:cNvPr>
          <p:cNvSpPr txBox="1"/>
          <p:nvPr/>
        </p:nvSpPr>
        <p:spPr>
          <a:xfrm>
            <a:off x="738769" y="564677"/>
            <a:ext cx="10947710" cy="489364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Zookeeper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Zookeeper is an open-source project that provides services like maintaining configuration information, naming, providing distributed synchronization, etc.</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Zookeeper has ephemeral nodes representing different region servers. Master servers use these nodes to discover available servers.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availability, the nodes are also used to track server failures or network partitions.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Clients communicate with region servers via zookeeper.</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pseudo and standalone modes, HBase itself will take care of zookeeper.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13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90F66C-5FAF-4EF2-A9E7-4B597FA8330B}"/>
              </a:ext>
            </a:extLst>
          </p:cNvPr>
          <p:cNvPicPr>
            <a:picLocks noChangeAspect="1"/>
          </p:cNvPicPr>
          <p:nvPr/>
        </p:nvPicPr>
        <p:blipFill>
          <a:blip r:embed="rId2"/>
          <a:stretch>
            <a:fillRect/>
          </a:stretch>
        </p:blipFill>
        <p:spPr>
          <a:xfrm>
            <a:off x="1661532" y="0"/>
            <a:ext cx="9266663" cy="6858000"/>
          </a:xfrm>
          <a:prstGeom prst="rect">
            <a:avLst/>
          </a:prstGeom>
        </p:spPr>
      </p:pic>
    </p:spTree>
    <p:extLst>
      <p:ext uri="{BB962C8B-B14F-4D97-AF65-F5344CB8AC3E}">
        <p14:creationId xmlns:p14="http://schemas.microsoft.com/office/powerpoint/2010/main" val="427502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49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CF31B-A32F-4509-A5CB-7A8865A39CBA}"/>
              </a:ext>
            </a:extLst>
          </p:cNvPr>
          <p:cNvSpPr txBox="1"/>
          <p:nvPr/>
        </p:nvSpPr>
        <p:spPr>
          <a:xfrm>
            <a:off x="2612637" y="177749"/>
            <a:ext cx="7725008"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HBase Operations: Read and Write Operations</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4A051C-88F7-4597-B446-90C48C61A426}"/>
              </a:ext>
            </a:extLst>
          </p:cNvPr>
          <p:cNvSpPr txBox="1"/>
          <p:nvPr/>
        </p:nvSpPr>
        <p:spPr>
          <a:xfrm>
            <a:off x="501804" y="1067603"/>
            <a:ext cx="10805532"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There is a special HBase Catalog table called the META table, which holds the location of the regions in the cluster. When a client reads or writes data to HBase, the following takes place: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client gets the Region Server that hosts the META table from </a:t>
            </a:r>
            <a:r>
              <a:rPr lang="en-US" sz="2800" dirty="0" err="1">
                <a:latin typeface="Times New Roman" panose="02020603050405020304" pitchFamily="18" charset="0"/>
                <a:cs typeface="Times New Roman" panose="02020603050405020304" pitchFamily="18" charset="0"/>
              </a:rPr>
              <a:t>ZooKeeper</a:t>
            </a:r>
            <a:r>
              <a:rPr lang="en-US" sz="2800" dirty="0">
                <a:latin typeface="Times New Roman" panose="02020603050405020304" pitchFamily="18" charset="0"/>
                <a:cs typeface="Times New Roman" panose="02020603050405020304" pitchFamily="18" charset="0"/>
              </a:rPr>
              <a:t>. Then the client will query the .META server to get the region server corresponding to the row key it wants to access. The client caches this information along with the META table location.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It will then get the Row from the corresponding Region Server: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2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B11BC-3502-43FA-A4F9-2117ACC416F3}"/>
              </a:ext>
            </a:extLst>
          </p:cNvPr>
          <p:cNvPicPr>
            <a:picLocks noChangeAspect="1"/>
          </p:cNvPicPr>
          <p:nvPr/>
        </p:nvPicPr>
        <p:blipFill>
          <a:blip r:embed="rId2"/>
          <a:stretch>
            <a:fillRect/>
          </a:stretch>
        </p:blipFill>
        <p:spPr>
          <a:xfrm>
            <a:off x="2458146" y="819034"/>
            <a:ext cx="7377230" cy="4622761"/>
          </a:xfrm>
          <a:prstGeom prst="rect">
            <a:avLst/>
          </a:prstGeom>
        </p:spPr>
      </p:pic>
    </p:spTree>
    <p:extLst>
      <p:ext uri="{BB962C8B-B14F-4D97-AF65-F5344CB8AC3E}">
        <p14:creationId xmlns:p14="http://schemas.microsoft.com/office/powerpoint/2010/main" val="216887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02E4FF-8723-4D17-A284-5473BBFE98AD}"/>
              </a:ext>
            </a:extLst>
          </p:cNvPr>
          <p:cNvPicPr>
            <a:picLocks noChangeAspect="1"/>
          </p:cNvPicPr>
          <p:nvPr/>
        </p:nvPicPr>
        <p:blipFill>
          <a:blip r:embed="rId3"/>
          <a:stretch>
            <a:fillRect/>
          </a:stretch>
        </p:blipFill>
        <p:spPr>
          <a:xfrm>
            <a:off x="478454" y="752311"/>
            <a:ext cx="10839091" cy="5137849"/>
          </a:xfrm>
          <a:prstGeom prst="rect">
            <a:avLst/>
          </a:prstGeom>
        </p:spPr>
      </p:pic>
    </p:spTree>
    <p:extLst>
      <p:ext uri="{BB962C8B-B14F-4D97-AF65-F5344CB8AC3E}">
        <p14:creationId xmlns:p14="http://schemas.microsoft.com/office/powerpoint/2010/main" val="405800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A82C2E26-3C6E-4D17-B311-F4DA96D59D8C}"/>
              </a:ext>
            </a:extLst>
          </p:cNvPr>
          <p:cNvSpPr txBox="1"/>
          <p:nvPr/>
        </p:nvSpPr>
        <p:spPr>
          <a:xfrm>
            <a:off x="4351763" y="333866"/>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HBase Write Mechanism</a:t>
            </a:r>
          </a:p>
        </p:txBody>
      </p:sp>
      <p:pic>
        <p:nvPicPr>
          <p:cNvPr id="12" name="Picture 11">
            <a:extLst>
              <a:ext uri="{FF2B5EF4-FFF2-40B4-BE49-F238E27FC236}">
                <a16:creationId xmlns:a16="http://schemas.microsoft.com/office/drawing/2014/main" id="{DB014C28-AB6C-4A63-BE60-313E9E4BCBE7}"/>
              </a:ext>
            </a:extLst>
          </p:cNvPr>
          <p:cNvPicPr>
            <a:picLocks noChangeAspect="1"/>
          </p:cNvPicPr>
          <p:nvPr/>
        </p:nvPicPr>
        <p:blipFill>
          <a:blip r:embed="rId3"/>
          <a:stretch>
            <a:fillRect/>
          </a:stretch>
        </p:blipFill>
        <p:spPr>
          <a:xfrm>
            <a:off x="1405054" y="1297258"/>
            <a:ext cx="10136458" cy="4791307"/>
          </a:xfrm>
          <a:prstGeom prst="rect">
            <a:avLst/>
          </a:prstGeom>
        </p:spPr>
      </p:pic>
    </p:spTree>
    <p:extLst>
      <p:ext uri="{BB962C8B-B14F-4D97-AF65-F5344CB8AC3E}">
        <p14:creationId xmlns:p14="http://schemas.microsoft.com/office/powerpoint/2010/main" val="190689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23A5F8-9348-498C-B22A-9128756D8566}"/>
              </a:ext>
            </a:extLst>
          </p:cNvPr>
          <p:cNvPicPr>
            <a:picLocks noChangeAspect="1"/>
          </p:cNvPicPr>
          <p:nvPr/>
        </p:nvPicPr>
        <p:blipFill>
          <a:blip r:embed="rId3"/>
          <a:stretch>
            <a:fillRect/>
          </a:stretch>
        </p:blipFill>
        <p:spPr>
          <a:xfrm>
            <a:off x="1527717" y="613317"/>
            <a:ext cx="9110546" cy="4951142"/>
          </a:xfrm>
          <a:prstGeom prst="rect">
            <a:avLst/>
          </a:prstGeom>
        </p:spPr>
      </p:pic>
    </p:spTree>
    <p:extLst>
      <p:ext uri="{BB962C8B-B14F-4D97-AF65-F5344CB8AC3E}">
        <p14:creationId xmlns:p14="http://schemas.microsoft.com/office/powerpoint/2010/main" val="73259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6C0964-C78F-4A04-87F7-AA5306CB6F6E}"/>
              </a:ext>
            </a:extLst>
          </p:cNvPr>
          <p:cNvPicPr>
            <a:picLocks noChangeAspect="1"/>
          </p:cNvPicPr>
          <p:nvPr/>
        </p:nvPicPr>
        <p:blipFill>
          <a:blip r:embed="rId3"/>
          <a:stretch>
            <a:fillRect/>
          </a:stretch>
        </p:blipFill>
        <p:spPr>
          <a:xfrm>
            <a:off x="1608758" y="728313"/>
            <a:ext cx="8974484" cy="4256281"/>
          </a:xfrm>
          <a:prstGeom prst="rect">
            <a:avLst/>
          </a:prstGeom>
        </p:spPr>
      </p:pic>
    </p:spTree>
    <p:extLst>
      <p:ext uri="{BB962C8B-B14F-4D97-AF65-F5344CB8AC3E}">
        <p14:creationId xmlns:p14="http://schemas.microsoft.com/office/powerpoint/2010/main" val="54382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658714-440C-4FBC-A9F6-09116D1B7050}"/>
              </a:ext>
            </a:extLst>
          </p:cNvPr>
          <p:cNvPicPr>
            <a:picLocks noChangeAspect="1"/>
          </p:cNvPicPr>
          <p:nvPr/>
        </p:nvPicPr>
        <p:blipFill>
          <a:blip r:embed="rId3"/>
          <a:stretch>
            <a:fillRect/>
          </a:stretch>
        </p:blipFill>
        <p:spPr>
          <a:xfrm>
            <a:off x="1527717" y="390294"/>
            <a:ext cx="8776010" cy="5241072"/>
          </a:xfrm>
          <a:prstGeom prst="rect">
            <a:avLst/>
          </a:prstGeom>
        </p:spPr>
      </p:pic>
    </p:spTree>
    <p:extLst>
      <p:ext uri="{BB962C8B-B14F-4D97-AF65-F5344CB8AC3E}">
        <p14:creationId xmlns:p14="http://schemas.microsoft.com/office/powerpoint/2010/main" val="129723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32C34-EA93-4F3B-A088-1545067DA473}"/>
              </a:ext>
            </a:extLst>
          </p:cNvPr>
          <p:cNvSpPr txBox="1"/>
          <p:nvPr/>
        </p:nvSpPr>
        <p:spPr>
          <a:xfrm>
            <a:off x="984095" y="389622"/>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Why HBase?</a:t>
            </a:r>
          </a:p>
        </p:txBody>
      </p:sp>
      <p:sp>
        <p:nvSpPr>
          <p:cNvPr id="5" name="TextBox 4">
            <a:extLst>
              <a:ext uri="{FF2B5EF4-FFF2-40B4-BE49-F238E27FC236}">
                <a16:creationId xmlns:a16="http://schemas.microsoft.com/office/drawing/2014/main" id="{8174FA5E-2E61-4B15-A0F9-286C1AF0BE7D}"/>
              </a:ext>
            </a:extLst>
          </p:cNvPr>
          <p:cNvSpPr txBox="1"/>
          <p:nvPr/>
        </p:nvSpPr>
        <p:spPr>
          <a:xfrm>
            <a:off x="1126273" y="1234211"/>
            <a:ext cx="10292576"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store huge amounts of data in a tabular format for extremely fast reads and writes.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HBase is mostly used in a scenario that requires regular, consistent insertion and overwriting of data.</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EFF63D-AFE4-4A07-B881-2B8BB312D0FB}"/>
              </a:ext>
            </a:extLst>
          </p:cNvPr>
          <p:cNvSpPr txBox="1"/>
          <p:nvPr/>
        </p:nvSpPr>
        <p:spPr>
          <a:xfrm>
            <a:off x="773151" y="3294031"/>
            <a:ext cx="11243218" cy="2862322"/>
          </a:xfrm>
          <a:prstGeom prst="rect">
            <a:avLst/>
          </a:prstGeom>
          <a:noFill/>
        </p:spPr>
        <p:txBody>
          <a:bodyPr wrap="square">
            <a:spAutoFit/>
          </a:bodyPr>
          <a:lstStyle/>
          <a:p>
            <a:pPr algn="just"/>
            <a:r>
              <a:rPr lang="en-US" sz="2000" b="1" dirty="0">
                <a:solidFill>
                  <a:srgbClr val="0070C0"/>
                </a:solidFill>
                <a:latin typeface="Times New Roman" panose="02020603050405020304" pitchFamily="18" charset="0"/>
                <a:cs typeface="Times New Roman" panose="02020603050405020304" pitchFamily="18" charset="0"/>
              </a:rPr>
              <a:t>HBase Real Life Connect - Example</a:t>
            </a:r>
          </a:p>
          <a:p>
            <a:pPr algn="just"/>
            <a:r>
              <a:rPr lang="en-US" sz="2000" b="1" dirty="0">
                <a:solidFill>
                  <a:srgbClr val="0070C0"/>
                </a:solidFill>
                <a:latin typeface="Times New Roman" panose="02020603050405020304" pitchFamily="18" charset="0"/>
                <a:cs typeface="Times New Roman" panose="02020603050405020304" pitchFamily="18" charset="0"/>
              </a:rPr>
              <a:t>You may be aware that Facebook has introduced a new Social Inbox integrating email, IM, SMS, text messages, and on-site Facebook messages. They need to store over 135 billion messages a month.</a:t>
            </a:r>
          </a:p>
          <a:p>
            <a:pPr algn="just"/>
            <a:endParaRPr lang="en-US" sz="2000" b="1" dirty="0">
              <a:solidFill>
                <a:srgbClr val="0070C0"/>
              </a:solidFill>
              <a:latin typeface="Times New Roman" panose="02020603050405020304" pitchFamily="18" charset="0"/>
              <a:cs typeface="Times New Roman" panose="02020603050405020304" pitchFamily="18" charset="0"/>
            </a:endParaRPr>
          </a:p>
          <a:p>
            <a:pPr algn="just"/>
            <a:r>
              <a:rPr lang="en-US" sz="2000" b="1" dirty="0">
                <a:solidFill>
                  <a:srgbClr val="0070C0"/>
                </a:solidFill>
                <a:latin typeface="Times New Roman" panose="02020603050405020304" pitchFamily="18" charset="0"/>
                <a:cs typeface="Times New Roman" panose="02020603050405020304" pitchFamily="18" charset="0"/>
              </a:rPr>
              <a:t>Facebook chose HBase because it needed a system that could handle two types of data patterns:</a:t>
            </a:r>
          </a:p>
          <a:p>
            <a:pPr algn="just"/>
            <a:endParaRPr lang="en-US" sz="2000" b="1"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An ever-growing dataset that is rarely accessed</a:t>
            </a:r>
          </a:p>
          <a:p>
            <a:pPr marL="342900" indent="-342900" algn="jus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An ever-growing dataset that is highly volatile You read what's in your Inbox, and then you rarely look at it again.</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737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7F8B1-6C2C-40A8-8464-74C32277F528}"/>
              </a:ext>
            </a:extLst>
          </p:cNvPr>
          <p:cNvSpPr txBox="1"/>
          <p:nvPr/>
        </p:nvSpPr>
        <p:spPr>
          <a:xfrm>
            <a:off x="1385539" y="211202"/>
            <a:ext cx="609414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Read Operation Flow</a:t>
            </a:r>
          </a:p>
        </p:txBody>
      </p:sp>
      <p:sp>
        <p:nvSpPr>
          <p:cNvPr id="5" name="TextBox 4">
            <a:extLst>
              <a:ext uri="{FF2B5EF4-FFF2-40B4-BE49-F238E27FC236}">
                <a16:creationId xmlns:a16="http://schemas.microsoft.com/office/drawing/2014/main" id="{25726861-83FF-442D-A669-2AA8F697637E}"/>
              </a:ext>
            </a:extLst>
          </p:cNvPr>
          <p:cNvSpPr txBox="1"/>
          <p:nvPr/>
        </p:nvSpPr>
        <p:spPr>
          <a:xfrm>
            <a:off x="301083" y="1125141"/>
            <a:ext cx="11641873" cy="4401205"/>
          </a:xfrm>
          <a:prstGeom prst="rect">
            <a:avLst/>
          </a:prstGeom>
          <a:noFill/>
        </p:spPr>
        <p:txBody>
          <a:bodyPr wrap="square">
            <a:spAutoFit/>
          </a:bodyPr>
          <a:lstStyle/>
          <a:p>
            <a:pPr marL="1081088" indent="-1081088" algn="just"/>
            <a:r>
              <a:rPr lang="en-US" sz="2800" dirty="0">
                <a:latin typeface="Times New Roman" panose="02020603050405020304" pitchFamily="18" charset="0"/>
                <a:cs typeface="Times New Roman" panose="02020603050405020304" pitchFamily="18" charset="0"/>
              </a:rPr>
              <a:t>Step 1: The client accesses Zookeeper, finds the -ROOT-table, and obtains the .META. table information.</a:t>
            </a:r>
          </a:p>
          <a:p>
            <a:pPr marL="1081088" indent="-1081088" algn="just"/>
            <a:r>
              <a:rPr lang="en-US" sz="2800" dirty="0">
                <a:latin typeface="Times New Roman" panose="02020603050405020304" pitchFamily="18" charset="0"/>
                <a:cs typeface="Times New Roman" panose="02020603050405020304" pitchFamily="18" charset="0"/>
              </a:rPr>
              <a:t>Step 2: Search from the .META. table to obtain the </a:t>
            </a:r>
            <a:r>
              <a:rPr lang="en-US" sz="2800" dirty="0" err="1">
                <a:latin typeface="Times New Roman" panose="02020603050405020304" pitchFamily="18" charset="0"/>
                <a:cs typeface="Times New Roman" panose="02020603050405020304" pitchFamily="18" charset="0"/>
              </a:rPr>
              <a:t>HRegion</a:t>
            </a:r>
            <a:r>
              <a:rPr lang="en-US" sz="2800" dirty="0">
                <a:latin typeface="Times New Roman" panose="02020603050405020304" pitchFamily="18" charset="0"/>
                <a:cs typeface="Times New Roman" panose="02020603050405020304" pitchFamily="18" charset="0"/>
              </a:rPr>
              <a:t> information of the target data, to find the corresponding </a:t>
            </a:r>
            <a:r>
              <a:rPr lang="en-US" sz="2800" dirty="0" err="1">
                <a:latin typeface="Times New Roman" panose="02020603050405020304" pitchFamily="18" charset="0"/>
                <a:cs typeface="Times New Roman" panose="02020603050405020304" pitchFamily="18" charset="0"/>
              </a:rPr>
              <a:t>HRegionServer</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Step 3: Obtain the data you need to find through </a:t>
            </a:r>
            <a:r>
              <a:rPr lang="en-US" sz="2800" dirty="0" err="1">
                <a:latin typeface="Times New Roman" panose="02020603050405020304" pitchFamily="18" charset="0"/>
                <a:cs typeface="Times New Roman" panose="02020603050405020304" pitchFamily="18" charset="0"/>
              </a:rPr>
              <a:t>HRegionServer</a:t>
            </a:r>
            <a:r>
              <a:rPr lang="en-US" sz="2800" dirty="0">
                <a:latin typeface="Times New Roman" panose="02020603050405020304" pitchFamily="18" charset="0"/>
                <a:cs typeface="Times New Roman" panose="02020603050405020304" pitchFamily="18" charset="0"/>
              </a:rPr>
              <a:t>.</a:t>
            </a:r>
          </a:p>
          <a:p>
            <a:pPr marL="1160463" indent="-1160463" algn="just"/>
            <a:r>
              <a:rPr lang="en-US" sz="2800" dirty="0">
                <a:latin typeface="Times New Roman" panose="02020603050405020304" pitchFamily="18" charset="0"/>
                <a:cs typeface="Times New Roman" panose="02020603050405020304" pitchFamily="18" charset="0"/>
              </a:rPr>
              <a:t>Step 4: The memory of the </a:t>
            </a:r>
            <a:r>
              <a:rPr lang="en-US" sz="2800" dirty="0" err="1">
                <a:latin typeface="Times New Roman" panose="02020603050405020304" pitchFamily="18" charset="0"/>
                <a:cs typeface="Times New Roman" panose="02020603050405020304" pitchFamily="18" charset="0"/>
              </a:rPr>
              <a:t>HRegionserver</a:t>
            </a:r>
            <a:r>
              <a:rPr lang="en-US" sz="2800" dirty="0">
                <a:latin typeface="Times New Roman" panose="02020603050405020304" pitchFamily="18" charset="0"/>
                <a:cs typeface="Times New Roman" panose="02020603050405020304" pitchFamily="18" charset="0"/>
              </a:rPr>
              <a:t> is divided into two parts: </a:t>
            </a:r>
            <a:r>
              <a:rPr lang="en-US" sz="2800" dirty="0" err="1">
                <a:latin typeface="Times New Roman" panose="02020603050405020304" pitchFamily="18" charset="0"/>
                <a:cs typeface="Times New Roman" panose="02020603050405020304" pitchFamily="18" charset="0"/>
              </a:rPr>
              <a:t>MemStore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BlockCache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MemStore</a:t>
            </a:r>
            <a:r>
              <a:rPr lang="en-US" sz="2800" dirty="0">
                <a:latin typeface="Times New Roman" panose="02020603050405020304" pitchFamily="18" charset="0"/>
                <a:cs typeface="Times New Roman" panose="02020603050405020304" pitchFamily="18" charset="0"/>
              </a:rPr>
              <a:t> is mainly used to write data, and </a:t>
            </a:r>
            <a:r>
              <a:rPr lang="en-US" sz="2800" dirty="0" err="1">
                <a:latin typeface="Times New Roman" panose="02020603050405020304" pitchFamily="18" charset="0"/>
                <a:cs typeface="Times New Roman" panose="02020603050405020304" pitchFamily="18" charset="0"/>
              </a:rPr>
              <a:t>BlockCache</a:t>
            </a:r>
            <a:r>
              <a:rPr lang="en-US" sz="2800" dirty="0">
                <a:latin typeface="Times New Roman" panose="02020603050405020304" pitchFamily="18" charset="0"/>
                <a:cs typeface="Times New Roman" panose="02020603050405020304" pitchFamily="18" charset="0"/>
              </a:rPr>
              <a:t> is mainly used to read data. Read the request first to the </a:t>
            </a:r>
            <a:r>
              <a:rPr lang="en-US" sz="2800" dirty="0" err="1">
                <a:latin typeface="Times New Roman" panose="02020603050405020304" pitchFamily="18" charset="0"/>
                <a:cs typeface="Times New Roman" panose="02020603050405020304" pitchFamily="18" charset="0"/>
              </a:rPr>
              <a:t>MemStore</a:t>
            </a:r>
            <a:r>
              <a:rPr lang="en-US" sz="2800" dirty="0">
                <a:latin typeface="Times New Roman" panose="02020603050405020304" pitchFamily="18" charset="0"/>
                <a:cs typeface="Times New Roman" panose="02020603050405020304" pitchFamily="18" charset="0"/>
              </a:rPr>
              <a:t> to check the data, check the </a:t>
            </a:r>
            <a:r>
              <a:rPr lang="en-US" sz="2800" dirty="0" err="1">
                <a:latin typeface="Times New Roman" panose="02020603050405020304" pitchFamily="18" charset="0"/>
                <a:cs typeface="Times New Roman" panose="02020603050405020304" pitchFamily="18" charset="0"/>
              </a:rPr>
              <a:t>BlockCache</a:t>
            </a:r>
            <a:r>
              <a:rPr lang="en-US" sz="2800" dirty="0">
                <a:latin typeface="Times New Roman" panose="02020603050405020304" pitchFamily="18" charset="0"/>
                <a:cs typeface="Times New Roman" panose="02020603050405020304" pitchFamily="18" charset="0"/>
              </a:rPr>
              <a:t> check, and then check the </a:t>
            </a:r>
            <a:r>
              <a:rPr lang="en-US" sz="2800" dirty="0" err="1">
                <a:latin typeface="Times New Roman" panose="02020603050405020304" pitchFamily="18" charset="0"/>
                <a:cs typeface="Times New Roman" panose="02020603050405020304" pitchFamily="18" charset="0"/>
              </a:rPr>
              <a:t>StoreFile</a:t>
            </a:r>
            <a:r>
              <a:rPr lang="en-US" sz="2800" dirty="0">
                <a:latin typeface="Times New Roman" panose="02020603050405020304" pitchFamily="18" charset="0"/>
                <a:cs typeface="Times New Roman" panose="02020603050405020304" pitchFamily="18" charset="0"/>
              </a:rPr>
              <a:t>, and put the read result into the </a:t>
            </a:r>
            <a:r>
              <a:rPr lang="en-US" sz="2800" dirty="0" err="1">
                <a:latin typeface="Times New Roman" panose="02020603050405020304" pitchFamily="18" charset="0"/>
                <a:cs typeface="Times New Roman" panose="02020603050405020304" pitchFamily="18" charset="0"/>
              </a:rPr>
              <a:t>BlockCache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03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30E34-AF29-4B5D-BCC5-D74727DB7067}"/>
              </a:ext>
            </a:extLst>
          </p:cNvPr>
          <p:cNvSpPr txBox="1"/>
          <p:nvPr/>
        </p:nvSpPr>
        <p:spPr>
          <a:xfrm>
            <a:off x="727617" y="166597"/>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Characteristics of HBase</a:t>
            </a:r>
          </a:p>
        </p:txBody>
      </p:sp>
      <p:sp>
        <p:nvSpPr>
          <p:cNvPr id="5" name="TextBox 4">
            <a:extLst>
              <a:ext uri="{FF2B5EF4-FFF2-40B4-BE49-F238E27FC236}">
                <a16:creationId xmlns:a16="http://schemas.microsoft.com/office/drawing/2014/main" id="{A4B4AD95-5071-4502-BCF6-90772AF96D57}"/>
              </a:ext>
            </a:extLst>
          </p:cNvPr>
          <p:cNvSpPr txBox="1"/>
          <p:nvPr/>
        </p:nvSpPr>
        <p:spPr>
          <a:xfrm>
            <a:off x="727616" y="1257174"/>
            <a:ext cx="10546267" cy="440120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HBase is a type of NoSQL database and is classified as a key-value store. Some characteristics of HBase are:</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Value is identified with a key.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key and values are Byte Array, which means binary formats can be stored easily.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Values are stored in key-orders.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Values can be quickly accessed by their keys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HBase is a database in which tables have no schema; column families and not columns are defined at the time of table creation.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62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182FA-818D-4009-82BC-0D5FFE5E0A68}"/>
              </a:ext>
            </a:extLst>
          </p:cNvPr>
          <p:cNvSpPr txBox="1"/>
          <p:nvPr/>
        </p:nvSpPr>
        <p:spPr>
          <a:xfrm>
            <a:off x="4007935" y="222352"/>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Applications of HBase </a:t>
            </a:r>
          </a:p>
        </p:txBody>
      </p:sp>
      <p:sp>
        <p:nvSpPr>
          <p:cNvPr id="5" name="TextBox 4">
            <a:extLst>
              <a:ext uri="{FF2B5EF4-FFF2-40B4-BE49-F238E27FC236}">
                <a16:creationId xmlns:a16="http://schemas.microsoft.com/office/drawing/2014/main" id="{CE0488E4-5F73-4EE1-9368-A0B5E8BCE31F}"/>
              </a:ext>
            </a:extLst>
          </p:cNvPr>
          <p:cNvSpPr txBox="1"/>
          <p:nvPr/>
        </p:nvSpPr>
        <p:spPr>
          <a:xfrm>
            <a:off x="591015" y="1067604"/>
            <a:ext cx="10727473"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There are a number of HBase applications across various industries, from healthcare to e-commerce to sports sector. For instance:</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healthcare sector, HBase is used for storing genome sequences and disease history of people or a particular area.</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field of e-commerce, HBase is used for storing logs about customer search history and it also performs analytics and target advertisement for better business insights.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sports, HBase is used to store match details and the history of each match. It uses this data for better prediction.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19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0A569-DD7F-4AB9-BABF-E177C2681BEC}"/>
              </a:ext>
            </a:extLst>
          </p:cNvPr>
          <p:cNvSpPr txBox="1"/>
          <p:nvPr/>
        </p:nvSpPr>
        <p:spPr>
          <a:xfrm>
            <a:off x="524107" y="757150"/>
            <a:ext cx="11396547" cy="3847207"/>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Features of HBase </a:t>
            </a:r>
          </a:p>
          <a:p>
            <a:pPr algn="just"/>
            <a:r>
              <a:rPr lang="en-US" sz="2400" dirty="0">
                <a:latin typeface="Times New Roman" panose="02020603050405020304" pitchFamily="18" charset="0"/>
                <a:cs typeface="Times New Roman" panose="02020603050405020304" pitchFamily="18" charset="0"/>
              </a:rPr>
              <a:t>HBase has a number of features like: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Scalable: HBase allows data to be scaled across various nodes as it is stored in HDFS.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Automatic failure support: Write ahead Log across clusters are present that provides automatic support against failure.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Consistent read and write:  HBase provides consistent read and write of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 API for client access:  HBase provides easy to use JAVA API for clients.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cache and Bloom filters:  It supports block cache and bloom filters for high volume query optimization.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91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1A1A1-8D0B-4663-9EB8-DED3A796B278}"/>
              </a:ext>
            </a:extLst>
          </p:cNvPr>
          <p:cNvPicPr>
            <a:picLocks noChangeAspect="1"/>
          </p:cNvPicPr>
          <p:nvPr/>
        </p:nvPicPr>
        <p:blipFill>
          <a:blip r:embed="rId3"/>
          <a:stretch>
            <a:fillRect/>
          </a:stretch>
        </p:blipFill>
        <p:spPr>
          <a:xfrm>
            <a:off x="699855" y="522945"/>
            <a:ext cx="10232574" cy="5219932"/>
          </a:xfrm>
          <a:prstGeom prst="rect">
            <a:avLst/>
          </a:prstGeom>
        </p:spPr>
      </p:pic>
    </p:spTree>
    <p:extLst>
      <p:ext uri="{BB962C8B-B14F-4D97-AF65-F5344CB8AC3E}">
        <p14:creationId xmlns:p14="http://schemas.microsoft.com/office/powerpoint/2010/main" val="139658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2A73E-8DD9-42B4-A5F5-F0DD12300A6E}"/>
              </a:ext>
            </a:extLst>
          </p:cNvPr>
          <p:cNvSpPr txBox="1"/>
          <p:nvPr/>
        </p:nvSpPr>
        <p:spPr>
          <a:xfrm>
            <a:off x="1293542" y="1098615"/>
            <a:ext cx="10426389"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HBase has three major components: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client library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master server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region servers.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3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B99A5-2E1F-4ED2-9235-E8C43721A391}"/>
              </a:ext>
            </a:extLst>
          </p:cNvPr>
          <p:cNvSpPr txBox="1"/>
          <p:nvPr/>
        </p:nvSpPr>
        <p:spPr>
          <a:xfrm>
            <a:off x="638408" y="434226"/>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Master Server</a:t>
            </a:r>
          </a:p>
        </p:txBody>
      </p:sp>
      <p:sp>
        <p:nvSpPr>
          <p:cNvPr id="5" name="TextBox 4">
            <a:extLst>
              <a:ext uri="{FF2B5EF4-FFF2-40B4-BE49-F238E27FC236}">
                <a16:creationId xmlns:a16="http://schemas.microsoft.com/office/drawing/2014/main" id="{B3749B6C-CE0B-4736-B223-F839E6FA5AA7}"/>
              </a:ext>
            </a:extLst>
          </p:cNvPr>
          <p:cNvSpPr txBox="1"/>
          <p:nvPr/>
        </p:nvSpPr>
        <p:spPr>
          <a:xfrm>
            <a:off x="638408" y="1160795"/>
            <a:ext cx="11095463" cy="526297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master server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Assigns regions to the region servers and takes the help of Apache </a:t>
            </a:r>
            <a:r>
              <a:rPr lang="en-US" sz="2800" dirty="0" err="1">
                <a:latin typeface="Times New Roman" panose="02020603050405020304" pitchFamily="18" charset="0"/>
                <a:cs typeface="Times New Roman" panose="02020603050405020304" pitchFamily="18" charset="0"/>
              </a:rPr>
              <a:t>ZooKeeper</a:t>
            </a:r>
            <a:r>
              <a:rPr lang="en-US" sz="2800" dirty="0">
                <a:latin typeface="Times New Roman" panose="02020603050405020304" pitchFamily="18" charset="0"/>
                <a:cs typeface="Times New Roman" panose="02020603050405020304" pitchFamily="18" charset="0"/>
              </a:rPr>
              <a:t> for this task.</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Handles load balancing of the regions across region servers. It unloads the busy servers and shifts the regions to less occupied servers.</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Maintains the state of the cluster by negotiating the load balancing.</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Is responsible for schema changes and other metadata operations such as creation of tables and column families.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44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27CDA-CCD1-4BAE-83C4-D38BA0689278}"/>
              </a:ext>
            </a:extLst>
          </p:cNvPr>
          <p:cNvSpPr txBox="1"/>
          <p:nvPr/>
        </p:nvSpPr>
        <p:spPr>
          <a:xfrm>
            <a:off x="482289" y="291042"/>
            <a:ext cx="11416061"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Regions</a:t>
            </a:r>
          </a:p>
          <a:p>
            <a:r>
              <a:rPr lang="en-US" sz="2400" dirty="0">
                <a:latin typeface="Times New Roman" panose="02020603050405020304" pitchFamily="18" charset="0"/>
                <a:cs typeface="Times New Roman" panose="02020603050405020304" pitchFamily="18" charset="0"/>
              </a:rPr>
              <a:t>Regions are nothing but tables that are split up and spread across the region servers.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840F18-E451-4225-8FEB-9DC2A94E0A04}"/>
              </a:ext>
            </a:extLst>
          </p:cNvPr>
          <p:cNvSpPr txBox="1"/>
          <p:nvPr/>
        </p:nvSpPr>
        <p:spPr>
          <a:xfrm>
            <a:off x="482289" y="1720840"/>
            <a:ext cx="5193682"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Region server</a:t>
            </a:r>
          </a:p>
          <a:p>
            <a:r>
              <a:rPr lang="en-US" sz="2400" dirty="0">
                <a:latin typeface="Times New Roman" panose="02020603050405020304" pitchFamily="18" charset="0"/>
                <a:cs typeface="Times New Roman" panose="02020603050405020304" pitchFamily="18" charset="0"/>
              </a:rPr>
              <a:t>The region servers have regions that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Communicate with the client and handle data-related operations.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Handle read and write requests for all the regions under 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Decide the size of the region by following the region size thresholds.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99CD84-67E6-4748-A853-D6C12FFA3BFE}"/>
              </a:ext>
            </a:extLst>
          </p:cNvPr>
          <p:cNvPicPr>
            <a:picLocks noChangeAspect="1"/>
          </p:cNvPicPr>
          <p:nvPr/>
        </p:nvPicPr>
        <p:blipFill>
          <a:blip r:embed="rId3"/>
          <a:stretch>
            <a:fillRect/>
          </a:stretch>
        </p:blipFill>
        <p:spPr>
          <a:xfrm>
            <a:off x="6096000" y="1382762"/>
            <a:ext cx="5467815" cy="5184196"/>
          </a:xfrm>
          <a:prstGeom prst="rect">
            <a:avLst/>
          </a:prstGeom>
        </p:spPr>
      </p:pic>
    </p:spTree>
    <p:extLst>
      <p:ext uri="{BB962C8B-B14F-4D97-AF65-F5344CB8AC3E}">
        <p14:creationId xmlns:p14="http://schemas.microsoft.com/office/powerpoint/2010/main" val="395471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1255</Words>
  <Application>Microsoft Office PowerPoint</Application>
  <PresentationFormat>Widescreen</PresentationFormat>
  <Paragraphs>96</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Parsola</dc:creator>
  <cp:lastModifiedBy>Jyoti Parsola</cp:lastModifiedBy>
  <cp:revision>20</cp:revision>
  <dcterms:created xsi:type="dcterms:W3CDTF">2021-11-24T10:12:42Z</dcterms:created>
  <dcterms:modified xsi:type="dcterms:W3CDTF">2022-03-09T03:59:57Z</dcterms:modified>
</cp:coreProperties>
</file>